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8.xml" ContentType="application/vnd.openxmlformats-officedocument.presentationml.notesSlide+xml"/>
  <Override PartName="/ppt/charts/chart19.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11.xml" ContentType="application/vnd.openxmlformats-officedocument.presentationml.notesSlide+xml"/>
  <Override PartName="/ppt/charts/chart51.xml" ContentType="application/vnd.openxmlformats-officedocument.drawingml.chart+xml"/>
  <Override PartName="/ppt/notesSlides/notesSlide12.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1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Override PartName="/ppt/charts/colors33.xml" ContentType="application/vnd.ms-office.chartcolorstyle+xml"/>
  <Override PartName="/ppt/charts/style33.xml" ContentType="application/vnd.ms-office.chartstyle+xml"/>
  <Override PartName="/ppt/charts/colors34.xml" ContentType="application/vnd.ms-office.chartcolorstyle+xml"/>
  <Override PartName="/ppt/charts/style34.xml" ContentType="application/vnd.ms-office.chartstyle+xml"/>
  <Override PartName="/ppt/charts/colors35.xml" ContentType="application/vnd.ms-office.chartcolorstyle+xml"/>
  <Override PartName="/ppt/charts/style35.xml" ContentType="application/vnd.ms-office.chartstyle+xml"/>
  <Override PartName="/ppt/charts/colors36.xml" ContentType="application/vnd.ms-office.chartcolorstyle+xml"/>
  <Override PartName="/ppt/charts/style36.xml" ContentType="application/vnd.ms-office.chartstyle+xml"/>
  <Override PartName="/ppt/charts/colors37.xml" ContentType="application/vnd.ms-office.chartcolorstyle+xml"/>
  <Override PartName="/ppt/charts/style37.xml" ContentType="application/vnd.ms-office.chartstyle+xml"/>
  <Override PartName="/ppt/charts/colors38.xml" ContentType="application/vnd.ms-office.chartcolorstyle+xml"/>
  <Override PartName="/ppt/charts/style38.xml" ContentType="application/vnd.ms-office.chartstyle+xml"/>
  <Override PartName="/ppt/charts/colors39.xml" ContentType="application/vnd.ms-office.chartcolorstyle+xml"/>
  <Override PartName="/ppt/charts/style39.xml" ContentType="application/vnd.ms-office.chartstyle+xml"/>
  <Override PartName="/ppt/charts/colors40.xml" ContentType="application/vnd.ms-office.chartcolorstyle+xml"/>
  <Override PartName="/ppt/charts/style40.xml" ContentType="application/vnd.ms-office.chartstyle+xml"/>
  <Override PartName="/ppt/charts/colors41.xml" ContentType="application/vnd.ms-office.chartcolorstyle+xml"/>
  <Override PartName="/ppt/charts/style41.xml" ContentType="application/vnd.ms-office.chartstyle+xml"/>
  <Override PartName="/ppt/charts/colors42.xml" ContentType="application/vnd.ms-office.chartcolorstyle+xml"/>
  <Override PartName="/ppt/charts/style42.xml" ContentType="application/vnd.ms-office.chartstyle+xml"/>
  <Override PartName="/ppt/charts/colors43.xml" ContentType="application/vnd.ms-office.chartcolorstyle+xml"/>
  <Override PartName="/ppt/charts/style43.xml" ContentType="application/vnd.ms-office.chartstyle+xml"/>
  <Override PartName="/ppt/charts/colors44.xml" ContentType="application/vnd.ms-office.chartcolorstyle+xml"/>
  <Override PartName="/ppt/charts/style44.xml" ContentType="application/vnd.ms-office.chartstyle+xml"/>
  <Override PartName="/ppt/charts/colors45.xml" ContentType="application/vnd.ms-office.chartcolorstyle+xml"/>
  <Override PartName="/ppt/charts/style45.xml" ContentType="application/vnd.ms-office.chartstyle+xml"/>
  <Override PartName="/ppt/charts/colors46.xml" ContentType="application/vnd.ms-office.chartcolorstyle+xml"/>
  <Override PartName="/ppt/charts/style46.xml" ContentType="application/vnd.ms-office.chartstyle+xml"/>
  <Override PartName="/ppt/charts/colors47.xml" ContentType="application/vnd.ms-office.chartcolorstyle+xml"/>
  <Override PartName="/ppt/charts/style47.xml" ContentType="application/vnd.ms-office.chartstyle+xml"/>
  <Override PartName="/ppt/charts/colors48.xml" ContentType="application/vnd.ms-office.chartcolorstyle+xml"/>
  <Override PartName="/ppt/charts/style48.xml" ContentType="application/vnd.ms-office.chartstyle+xml"/>
  <Override PartName="/ppt/charts/colors49.xml" ContentType="application/vnd.ms-office.chartcolorstyle+xml"/>
  <Override PartName="/ppt/charts/style49.xml" ContentType="application/vnd.ms-office.chartstyle+xml"/>
  <Override PartName="/ppt/charts/colors50.xml" ContentType="application/vnd.ms-office.chartcolorstyle+xml"/>
  <Override PartName="/ppt/charts/style50.xml" ContentType="application/vnd.ms-office.chartstyle+xml"/>
  <Override PartName="/ppt/charts/colors51.xml" ContentType="application/vnd.ms-office.chartcolorstyle+xml"/>
  <Override PartName="/ppt/charts/style51.xml" ContentType="application/vnd.ms-office.chartstyle+xml"/>
  <Override PartName="/ppt/charts/colors52.xml" ContentType="application/vnd.ms-office.chartcolorstyle+xml"/>
  <Override PartName="/ppt/charts/style52.xml" ContentType="application/vnd.ms-office.chartstyle+xml"/>
  <Override PartName="/ppt/charts/colors53.xml" ContentType="application/vnd.ms-office.chartcolorstyle+xml"/>
  <Override PartName="/ppt/charts/style53.xml" ContentType="application/vnd.ms-office.chartstyle+xml"/>
  <Override PartName="/ppt/charts/colors54.xml" ContentType="application/vnd.ms-office.chartcolorstyle+xml"/>
  <Override PartName="/ppt/charts/style54.xml" ContentType="application/vnd.ms-office.chartstyle+xml"/>
  <Override PartName="/ppt/charts/colors55.xml" ContentType="application/vnd.ms-office.chartcolorstyle+xml"/>
  <Override PartName="/ppt/charts/style55.xml" ContentType="application/vnd.ms-office.chartstyle+xml"/>
  <Override PartName="/ppt/charts/colors56.xml" ContentType="application/vnd.ms-office.chartcolorstyle+xml"/>
  <Override PartName="/ppt/charts/style56.xml" ContentType="application/vnd.ms-office.chartstyle+xml"/>
  <Override PartName="/ppt/charts/colors57.xml" ContentType="application/vnd.ms-office.chartcolorstyle+xml"/>
  <Override PartName="/ppt/charts/style57.xml" ContentType="application/vnd.ms-office.chartstyle+xml"/>
  <Override PartName="/ppt/charts/colors58.xml" ContentType="application/vnd.ms-office.chartcolorstyle+xml"/>
  <Override PartName="/ppt/charts/style58.xml" ContentType="application/vnd.ms-office.chartstyle+xml"/>
  <Override PartName="/ppt/charts/colors59.xml" ContentType="application/vnd.ms-office.chartcolorstyle+xml"/>
  <Override PartName="/ppt/charts/style59.xml" ContentType="application/vnd.ms-office.chartstyle+xml"/>
  <Override PartName="/ppt/charts/colors60.xml" ContentType="application/vnd.ms-office.chartcolorstyle+xml"/>
  <Override PartName="/ppt/charts/style60.xml" ContentType="application/vnd.ms-office.chartstyle+xml"/>
  <Override PartName="/ppt/charts/colors61.xml" ContentType="application/vnd.ms-office.chartcolorstyle+xml"/>
  <Override PartName="/ppt/charts/style61.xml" ContentType="application/vnd.ms-office.chartstyle+xml"/>
  <Override PartName="/ppt/charts/colors62.xml" ContentType="application/vnd.ms-office.chartcolorstyle+xml"/>
  <Override PartName="/ppt/charts/style62.xml" ContentType="application/vnd.ms-office.chartstyle+xml"/>
  <Override PartName="/ppt/charts/colors63.xml" ContentType="application/vnd.ms-office.chartcolorstyle+xml"/>
  <Override PartName="/ppt/charts/style63.xml" ContentType="application/vnd.ms-office.chartstyle+xml"/>
  <Override PartName="/ppt/charts/colors64.xml" ContentType="application/vnd.ms-office.chartcolorstyle+xml"/>
  <Override PartName="/ppt/charts/style64.xml" ContentType="application/vnd.ms-office.chartstyle+xml"/>
  <Override PartName="/ppt/charts/colors65.xml" ContentType="application/vnd.ms-office.chartcolorstyle+xml"/>
  <Override PartName="/ppt/charts/style65.xml" ContentType="application/vnd.ms-office.chartstyle+xml"/>
  <Override PartName="/ppt/charts/colors66.xml" ContentType="application/vnd.ms-office.chartcolorstyle+xml"/>
  <Override PartName="/ppt/charts/style66.xml" ContentType="application/vnd.ms-office.chartstyle+xml"/>
  <Override PartName="/ppt/charts/colors67.xml" ContentType="application/vnd.ms-office.chartcolorstyle+xml"/>
  <Override PartName="/ppt/charts/style67.xml" ContentType="application/vnd.ms-office.chartstyle+xml"/>
  <Override PartName="/ppt/charts/colors68.xml" ContentType="application/vnd.ms-office.chartcolorstyle+xml"/>
  <Override PartName="/ppt/charts/style68.xml" ContentType="application/vnd.ms-office.chartstyle+xml"/>
  <Override PartName="/ppt/charts/colors69.xml" ContentType="application/vnd.ms-office.chartcolorstyle+xml"/>
  <Override PartName="/ppt/charts/style69.xml" ContentType="application/vnd.ms-office.chartstyle+xml"/>
  <Override PartName="/ppt/charts/colors70.xml" ContentType="application/vnd.ms-office.chartcolorstyle+xml"/>
  <Override PartName="/ppt/charts/style70.xml" ContentType="application/vnd.ms-office.chartstyle+xml"/>
  <Override PartName="/ppt/charts/colors71.xml" ContentType="application/vnd.ms-office.chartcolorstyle+xml"/>
  <Override PartName="/ppt/charts/style71.xml" ContentType="application/vnd.ms-office.chartstyle+xml"/>
  <Override PartName="/ppt/charts/colors72.xml" ContentType="application/vnd.ms-office.chartcolorstyle+xml"/>
  <Override PartName="/ppt/charts/style72.xml" ContentType="application/vnd.ms-office.chartstyle+xml"/>
  <Override PartName="/ppt/charts/colors73.xml" ContentType="application/vnd.ms-office.chartcolorstyle+xml"/>
  <Override PartName="/ppt/charts/style73.xml" ContentType="application/vnd.ms-office.chartstyle+xml"/>
  <Override PartName="/ppt/charts/colors74.xml" ContentType="application/vnd.ms-office.chartcolorstyle+xml"/>
  <Override PartName="/ppt/charts/style74.xml" ContentType="application/vnd.ms-office.chartstyle+xml"/>
  <Override PartName="/ppt/charts/colors75.xml" ContentType="application/vnd.ms-office.chartcolorstyle+xml"/>
  <Override PartName="/ppt/charts/style75.xml" ContentType="application/vnd.ms-office.chartstyle+xml"/>
  <Override PartName="/ppt/charts/colors76.xml" ContentType="application/vnd.ms-office.chartcolorstyle+xml"/>
  <Override PartName="/ppt/charts/style76.xml" ContentType="application/vnd.ms-office.chartstyle+xml"/>
  <Override PartName="/ppt/charts/colors77.xml" ContentType="application/vnd.ms-office.chartcolorstyle+xml"/>
  <Override PartName="/ppt/charts/style77.xml" ContentType="application/vnd.ms-office.chartstyle+xml"/>
  <Override PartName="/ppt/charts/colors78.xml" ContentType="application/vnd.ms-office.chartcolorstyle+xml"/>
  <Override PartName="/ppt/charts/style78.xml" ContentType="application/vnd.ms-office.chartstyle+xml"/>
  <Override PartName="/ppt/charts/colors79.xml" ContentType="application/vnd.ms-office.chartcolorstyle+xml"/>
  <Override PartName="/ppt/charts/style79.xml" ContentType="application/vnd.ms-office.chartstyle+xml"/>
  <Override PartName="/ppt/charts/colors80.xml" ContentType="application/vnd.ms-office.chartcolorstyle+xml"/>
  <Override PartName="/ppt/charts/style80.xml" ContentType="application/vnd.ms-office.chartstyle+xml"/>
  <Override PartName="/ppt/charts/colors81.xml" ContentType="application/vnd.ms-office.chartcolorstyle+xml"/>
  <Override PartName="/ppt/charts/style81.xml" ContentType="application/vnd.ms-office.chartstyle+xml"/>
  <Override PartName="/ppt/charts/colors82.xml" ContentType="application/vnd.ms-office.chartcolorstyle+xml"/>
  <Override PartName="/ppt/charts/style82.xml" ContentType="application/vnd.ms-office.chartstyle+xml"/>
  <Override PartName="/ppt/charts/colors83.xml" ContentType="application/vnd.ms-office.chartcolorstyle+xml"/>
  <Override PartName="/ppt/charts/style83.xml" ContentType="application/vnd.ms-office.chartstyle+xml"/>
  <Override PartName="/ppt/charts/colors84.xml" ContentType="application/vnd.ms-office.chartcolorstyle+xml"/>
  <Override PartName="/ppt/charts/style84.xml" ContentType="application/vnd.ms-office.chartstyle+xml"/>
  <Override PartName="/ppt/charts/colors85.xml" ContentType="application/vnd.ms-office.chartcolorstyle+xml"/>
  <Override PartName="/ppt/charts/style85.xml" ContentType="application/vnd.ms-office.chartstyle+xml"/>
  <Override PartName="/ppt/charts/colors86.xml" ContentType="application/vnd.ms-office.chartcolorstyle+xml"/>
  <Override PartName="/ppt/charts/style86.xml" ContentType="application/vnd.ms-office.chartstyle+xml"/>
  <Override PartName="/ppt/charts/colors87.xml" ContentType="application/vnd.ms-office.chartcolorstyle+xml"/>
  <Override PartName="/ppt/charts/style87.xml" ContentType="application/vnd.ms-office.chartstyle+xml"/>
  <Override PartName="/ppt/charts/colors88.xml" ContentType="application/vnd.ms-office.chartcolorstyle+xml"/>
  <Override PartName="/ppt/charts/style88.xml" ContentType="application/vnd.ms-office.chartstyle+xml"/>
  <Override PartName="/ppt/charts/colors89.xml" ContentType="application/vnd.ms-office.chartcolorstyle+xml"/>
  <Override PartName="/ppt/charts/style89.xml" ContentType="application/vnd.ms-office.chartstyle+xml"/>
  <Override PartName="/ppt/charts/colors90.xml" ContentType="application/vnd.ms-office.chartcolorstyle+xml"/>
  <Override PartName="/ppt/charts/style90.xml" ContentType="application/vnd.ms-office.chartstyle+xml"/>
  <Override PartName="/ppt/charts/colors91.xml" ContentType="application/vnd.ms-office.chartcolorstyle+xml"/>
  <Override PartName="/ppt/charts/style91.xml" ContentType="application/vnd.ms-office.chartstyle+xml"/>
  <Override PartName="/ppt/charts/colors92.xml" ContentType="application/vnd.ms-office.chartcolorstyle+xml"/>
  <Override PartName="/ppt/charts/style92.xml" ContentType="application/vnd.ms-office.chartstyle+xml"/>
  <Override PartName="/ppt/charts/colors93.xml" ContentType="application/vnd.ms-office.chartcolorstyle+xml"/>
  <Override PartName="/ppt/charts/style93.xml" ContentType="application/vnd.ms-office.chartstyle+xml"/>
  <Override PartName="/ppt/charts/colors94.xml" ContentType="application/vnd.ms-office.chartcolorstyle+xml"/>
  <Override PartName="/ppt/charts/style94.xml" ContentType="application/vnd.ms-office.chartstyle+xml"/>
  <Override PartName="/ppt/charts/colors95.xml" ContentType="application/vnd.ms-office.chartcolorstyle+xml"/>
  <Override PartName="/ppt/charts/style95.xml" ContentType="application/vnd.ms-office.chartstyle+xml"/>
  <Override PartName="/ppt/charts/colors96.xml" ContentType="application/vnd.ms-office.chartcolorstyle+xml"/>
  <Override PartName="/ppt/charts/style96.xml" ContentType="application/vnd.ms-office.chartstyle+xml"/>
  <Override PartName="/ppt/charts/colors97.xml" ContentType="application/vnd.ms-office.chartcolorstyle+xml"/>
  <Override PartName="/ppt/charts/style97.xml" ContentType="application/vnd.ms-office.chartstyle+xml"/>
  <Override PartName="/ppt/charts/colors98.xml" ContentType="application/vnd.ms-office.chartcolorstyle+xml"/>
  <Override PartName="/ppt/charts/style98.xml" ContentType="application/vnd.ms-office.chartstyle+xml"/>
  <Override PartName="/ppt/charts/colors99.xml" ContentType="application/vnd.ms-office.chartcolorstyle+xml"/>
  <Override PartName="/ppt/charts/style99.xml" ContentType="application/vnd.ms-office.chartstyle+xml"/>
  <Override PartName="/ppt/charts/colors100.xml" ContentType="application/vnd.ms-office.chartcolorstyle+xml"/>
  <Override PartName="/ppt/charts/style100.xml" ContentType="application/vnd.ms-office.chartstyle+xml"/>
  <Override PartName="/ppt/charts/colors101.xml" ContentType="application/vnd.ms-office.chartcolorstyle+xml"/>
  <Override PartName="/ppt/charts/style101.xml" ContentType="application/vnd.ms-office.chartstyle+xml"/>
  <Override PartName="/ppt/charts/colors102.xml" ContentType="application/vnd.ms-office.chartcolorstyle+xml"/>
  <Override PartName="/ppt/charts/style102.xml" ContentType="application/vnd.ms-office.chartstyle+xml"/>
  <Override PartName="/ppt/charts/colors103.xml" ContentType="application/vnd.ms-office.chartcolorstyle+xml"/>
  <Override PartName="/ppt/charts/style103.xml" ContentType="application/vnd.ms-office.chartstyle+xml"/>
  <Override PartName="/ppt/charts/colors104.xml" ContentType="application/vnd.ms-office.chartcolorstyle+xml"/>
  <Override PartName="/ppt/charts/style104.xml" ContentType="application/vnd.ms-office.chartstyle+xml"/>
  <Override PartName="/ppt/charts/colors105.xml" ContentType="application/vnd.ms-office.chartcolorstyle+xml"/>
  <Override PartName="/ppt/charts/style105.xml" ContentType="application/vnd.ms-office.chartstyle+xml"/>
  <Override PartName="/ppt/charts/colors106.xml" ContentType="application/vnd.ms-office.chartcolorstyle+xml"/>
  <Override PartName="/ppt/charts/style106.xml" ContentType="application/vnd.ms-office.chartstyle+xml"/>
  <Override PartName="/ppt/charts/colors107.xml" ContentType="application/vnd.ms-office.chartcolorstyle+xml"/>
  <Override PartName="/ppt/charts/style107.xml" ContentType="application/vnd.ms-office.chartstyle+xml"/>
  <Override PartName="/ppt/charts/colors108.xml" ContentType="application/vnd.ms-office.chartcolorstyle+xml"/>
  <Override PartName="/ppt/charts/style108.xml" ContentType="application/vnd.ms-office.chartstyle+xml"/>
  <Override PartName="/ppt/charts/colors109.xml" ContentType="application/vnd.ms-office.chartcolorstyle+xml"/>
  <Override PartName="/ppt/charts/style109.xml" ContentType="application/vnd.ms-office.chartstyle+xml"/>
  <Override PartName="/ppt/charts/colors110.xml" ContentType="application/vnd.ms-office.chartcolorstyle+xml"/>
  <Override PartName="/ppt/charts/style110.xml" ContentType="application/vnd.ms-office.chartstyle+xml"/>
  <Override PartName="/ppt/charts/colors111.xml" ContentType="application/vnd.ms-office.chartcolorstyle+xml"/>
  <Override PartName="/ppt/charts/style111.xml" ContentType="application/vnd.ms-office.chartstyle+xml"/>
  <Override PartName="/ppt/charts/colors112.xml" ContentType="application/vnd.ms-office.chartcolorstyle+xml"/>
  <Override PartName="/ppt/charts/style112.xml" ContentType="application/vnd.ms-office.chartstyle+xml"/>
  <Override PartName="/ppt/charts/colors113.xml" ContentType="application/vnd.ms-office.chartcolorstyle+xml"/>
  <Override PartName="/ppt/charts/style113.xml" ContentType="application/vnd.ms-office.chartstyle+xml"/>
  <Override PartName="/ppt/charts/colors114.xml" ContentType="application/vnd.ms-office.chartcolorstyle+xml"/>
  <Override PartName="/ppt/charts/style114.xml" ContentType="application/vnd.ms-office.chartstyle+xml"/>
  <Override PartName="/ppt/charts/colors115.xml" ContentType="application/vnd.ms-office.chartcolorstyle+xml"/>
  <Override PartName="/ppt/charts/style115.xml" ContentType="application/vnd.ms-office.chartstyle+xml"/>
  <Override PartName="/ppt/charts/colors116.xml" ContentType="application/vnd.ms-office.chartcolorstyle+xml"/>
  <Override PartName="/ppt/charts/style116.xml" ContentType="application/vnd.ms-office.chartstyle+xml"/>
  <Override PartName="/ppt/charts/colors117.xml" ContentType="application/vnd.ms-office.chartcolorstyle+xml"/>
  <Override PartName="/ppt/charts/style117.xml" ContentType="application/vnd.ms-office.chartstyle+xml"/>
  <Override PartName="/ppt/charts/colors118.xml" ContentType="application/vnd.ms-office.chartcolorstyle+xml"/>
  <Override PartName="/ppt/charts/style118.xml" ContentType="application/vnd.ms-office.chartstyle+xml"/>
  <Override PartName="/ppt/charts/colors119.xml" ContentType="application/vnd.ms-office.chartcolorstyle+xml"/>
  <Override PartName="/ppt/charts/style119.xml" ContentType="application/vnd.ms-office.chartstyle+xml"/>
  <Override PartName="/ppt/charts/colors120.xml" ContentType="application/vnd.ms-office.chartcolorstyle+xml"/>
  <Override PartName="/ppt/charts/style120.xml" ContentType="application/vnd.ms-office.chartstyle+xml"/>
  <Override PartName="/ppt/charts/colors121.xml" ContentType="application/vnd.ms-office.chartcolorstyle+xml"/>
  <Override PartName="/ppt/charts/style121.xml" ContentType="application/vnd.ms-office.chartstyle+xml"/>
  <Override PartName="/ppt/charts/colors122.xml" ContentType="application/vnd.ms-office.chartcolorstyle+xml"/>
  <Override PartName="/ppt/charts/style122.xml" ContentType="application/vnd.ms-office.chartstyle+xml"/>
  <Override PartName="/ppt/charts/colors123.xml" ContentType="application/vnd.ms-office.chartcolorstyle+xml"/>
  <Override PartName="/ppt/charts/style123.xml" ContentType="application/vnd.ms-office.chartstyle+xml"/>
  <Override PartName="/ppt/charts/colors124.xml" ContentType="application/vnd.ms-office.chartcolorstyle+xml"/>
  <Override PartName="/ppt/charts/style124.xml" ContentType="application/vnd.ms-office.chartstyle+xml"/>
  <Override PartName="/ppt/charts/colors125.xml" ContentType="application/vnd.ms-office.chartcolorstyle+xml"/>
  <Override PartName="/ppt/charts/style125.xml" ContentType="application/vnd.ms-office.chartstyle+xml"/>
  <Override PartName="/ppt/charts/colors126.xml" ContentType="application/vnd.ms-office.chartcolorstyle+xml"/>
  <Override PartName="/ppt/charts/style126.xml" ContentType="application/vnd.ms-office.chartstyle+xml"/>
  <Override PartName="/ppt/charts/colors127.xml" ContentType="application/vnd.ms-office.chartcolorstyle+xml"/>
  <Override PartName="/ppt/charts/style127.xml" ContentType="application/vnd.ms-office.chartstyle+xml"/>
  <Override PartName="/ppt/charts/colors128.xml" ContentType="application/vnd.ms-office.chartcolorstyle+xml"/>
  <Override PartName="/ppt/charts/style128.xml" ContentType="application/vnd.ms-office.chartstyle+xml"/>
  <Override PartName="/ppt/charts/colors129.xml" ContentType="application/vnd.ms-office.chartcolorstyle+xml"/>
  <Override PartName="/ppt/charts/style129.xml" ContentType="application/vnd.ms-office.chartstyle+xml"/>
  <Override PartName="/ppt/charts/colors130.xml" ContentType="application/vnd.ms-office.chartcolorstyle+xml"/>
  <Override PartName="/ppt/charts/style130.xml" ContentType="application/vnd.ms-office.chartstyle+xml"/>
  <Override PartName="/ppt/charts/colors131.xml" ContentType="application/vnd.ms-office.chartcolorstyle+xml"/>
  <Override PartName="/ppt/charts/style131.xml" ContentType="application/vnd.ms-office.chartstyle+xml"/>
  <Override PartName="/ppt/charts/colors132.xml" ContentType="application/vnd.ms-office.chartcolorstyle+xml"/>
  <Override PartName="/ppt/charts/style132.xml" ContentType="application/vnd.ms-office.chartstyle+xml"/>
  <Override PartName="/ppt/charts/colors133.xml" ContentType="application/vnd.ms-office.chartcolorstyle+xml"/>
  <Override PartName="/ppt/charts/style133.xml" ContentType="application/vnd.ms-office.chartstyle+xml"/>
  <Override PartName="/ppt/charts/colors134.xml" ContentType="application/vnd.ms-office.chartcolorstyle+xml"/>
  <Override PartName="/ppt/charts/style134.xml" ContentType="application/vnd.ms-office.chartstyle+xml"/>
  <Override PartName="/ppt/charts/colors135.xml" ContentType="application/vnd.ms-office.chartcolorstyle+xml"/>
  <Override PartName="/ppt/charts/style135.xml" ContentType="application/vnd.ms-office.chartstyle+xml"/>
  <Override PartName="/ppt/charts/colors136.xml" ContentType="application/vnd.ms-office.chartcolorstyle+xml"/>
  <Override PartName="/ppt/charts/style136.xml" ContentType="application/vnd.ms-office.chartstyle+xml"/>
  <Override PartName="/ppt/charts/colors137.xml" ContentType="application/vnd.ms-office.chartcolorstyle+xml"/>
  <Override PartName="/ppt/charts/style137.xml" ContentType="application/vnd.ms-office.chartstyle+xml"/>
  <Override PartName="/ppt/charts/colors138.xml" ContentType="application/vnd.ms-office.chartcolorstyle+xml"/>
  <Override PartName="/ppt/charts/style138.xml" ContentType="application/vnd.ms-office.chartstyle+xml"/>
  <Override PartName="/ppt/charts/colors139.xml" ContentType="application/vnd.ms-office.chartcolorstyle+xml"/>
  <Override PartName="/ppt/charts/style139.xml" ContentType="application/vnd.ms-office.chartstyle+xml"/>
  <Override PartName="/ppt/charts/colors140.xml" ContentType="application/vnd.ms-office.chartcolorstyle+xml"/>
  <Override PartName="/ppt/charts/style140.xml" ContentType="application/vnd.ms-office.chartstyle+xml"/>
  <Override PartName="/ppt/charts/colors141.xml" ContentType="application/vnd.ms-office.chartcolorstyle+xml"/>
  <Override PartName="/ppt/charts/style141.xml" ContentType="application/vnd.ms-office.chartstyle+xml"/>
  <Override PartName="/ppt/charts/colors142.xml" ContentType="application/vnd.ms-office.chartcolorstyle+xml"/>
  <Override PartName="/ppt/charts/style142.xml" ContentType="application/vnd.ms-office.chartstyle+xml"/>
  <Override PartName="/ppt/charts/colors143.xml" ContentType="application/vnd.ms-office.chartcolorstyle+xml"/>
  <Override PartName="/ppt/charts/style143.xml" ContentType="application/vnd.ms-office.chartstyle+xml"/>
  <Override PartName="/ppt/charts/colors144.xml" ContentType="application/vnd.ms-office.chartcolorstyle+xml"/>
  <Override PartName="/ppt/charts/style144.xml" ContentType="application/vnd.ms-office.chartstyle+xml"/>
  <Override PartName="/ppt/charts/colors145.xml" ContentType="application/vnd.ms-office.chartcolorstyle+xml"/>
  <Override PartName="/ppt/charts/style145.xml" ContentType="application/vnd.ms-office.chartstyle+xml"/>
  <Override PartName="/ppt/charts/colors146.xml" ContentType="application/vnd.ms-office.chartcolorstyle+xml"/>
  <Override PartName="/ppt/charts/style146.xml" ContentType="application/vnd.ms-office.chartstyle+xml"/>
  <Override PartName="/ppt/charts/colors147.xml" ContentType="application/vnd.ms-office.chartcolorstyle+xml"/>
  <Override PartName="/ppt/charts/style147.xml" ContentType="application/vnd.ms-office.chartstyle+xml"/>
  <Override PartName="/ppt/charts/colors148.xml" ContentType="application/vnd.ms-office.chartcolorstyle+xml"/>
  <Override PartName="/ppt/charts/style148.xml" ContentType="application/vnd.ms-office.chartstyle+xml"/>
  <Override PartName="/ppt/charts/colors149.xml" ContentType="application/vnd.ms-office.chartcolorstyle+xml"/>
  <Override PartName="/ppt/charts/style149.xml" ContentType="application/vnd.ms-office.chartstyle+xml"/>
  <Override PartName="/ppt/charts/colors150.xml" ContentType="application/vnd.ms-office.chartcolorstyle+xml"/>
  <Override PartName="/ppt/charts/style150.xml" ContentType="application/vnd.ms-office.chartstyle+xml"/>
  <Override PartName="/ppt/charts/colors151.xml" ContentType="application/vnd.ms-office.chartcolorstyle+xml"/>
  <Override PartName="/ppt/charts/style151.xml" ContentType="application/vnd.ms-office.chartstyle+xml"/>
  <Override PartName="/ppt/charts/colors152.xml" ContentType="application/vnd.ms-office.chartcolorstyle+xml"/>
  <Override PartName="/ppt/charts/style152.xml" ContentType="application/vnd.ms-office.chartstyle+xml"/>
  <Override PartName="/ppt/charts/colors153.xml" ContentType="application/vnd.ms-office.chartcolorstyle+xml"/>
  <Override PartName="/ppt/charts/style153.xml" ContentType="application/vnd.ms-office.chartstyle+xml"/>
  <Override PartName="/ppt/charts/colors154.xml" ContentType="application/vnd.ms-office.chartcolorstyle+xml"/>
  <Override PartName="/ppt/charts/style154.xml" ContentType="application/vnd.ms-office.chartstyle+xml"/>
  <Override PartName="/ppt/charts/colors155.xml" ContentType="application/vnd.ms-office.chartcolorstyle+xml"/>
  <Override PartName="/ppt/charts/style155.xml" ContentType="application/vnd.ms-office.chartstyle+xml"/>
  <Override PartName="/ppt/charts/colors156.xml" ContentType="application/vnd.ms-office.chartcolorstyle+xml"/>
  <Override PartName="/ppt/charts/style156.xml" ContentType="application/vnd.ms-office.chartstyle+xml"/>
  <Override PartName="/ppt/charts/colors157.xml" ContentType="application/vnd.ms-office.chartcolorstyle+xml"/>
  <Override PartName="/ppt/charts/style157.xml" ContentType="application/vnd.ms-office.chartstyle+xml"/>
  <Override PartName="/ppt/charts/colors158.xml" ContentType="application/vnd.ms-office.chartcolorstyle+xml"/>
  <Override PartName="/ppt/charts/style158.xml" ContentType="application/vnd.ms-office.chartstyle+xml"/>
  <Override PartName="/ppt/charts/colors159.xml" ContentType="application/vnd.ms-office.chartcolorstyle+xml"/>
  <Override PartName="/ppt/charts/style159.xml" ContentType="application/vnd.ms-office.chartstyle+xml"/>
  <Override PartName="/ppt/charts/colors160.xml" ContentType="application/vnd.ms-office.chartcolorstyle+xml"/>
  <Override PartName="/ppt/charts/style160.xml" ContentType="application/vnd.ms-office.chartstyle+xml"/>
  <Override PartName="/ppt/charts/colors161.xml" ContentType="application/vnd.ms-office.chartcolorstyle+xml"/>
  <Override PartName="/ppt/charts/style161.xml" ContentType="application/vnd.ms-office.chartstyle+xml"/>
  <Override PartName="/ppt/charts/colors162.xml" ContentType="application/vnd.ms-office.chartcolorstyle+xml"/>
  <Override PartName="/ppt/charts/style162.xml" ContentType="application/vnd.ms-office.chartstyle+xml"/>
  <Override PartName="/ppt/charts/colors163.xml" ContentType="application/vnd.ms-office.chartcolorstyle+xml"/>
  <Override PartName="/ppt/charts/style163.xml" ContentType="application/vnd.ms-office.chartstyle+xml"/>
  <Override PartName="/ppt/charts/colors164.xml" ContentType="application/vnd.ms-office.chartcolorstyle+xml"/>
  <Override PartName="/ppt/charts/style164.xml" ContentType="application/vnd.ms-office.chartstyle+xml"/>
  <Override PartName="/ppt/charts/colors165.xml" ContentType="application/vnd.ms-office.chartcolorstyle+xml"/>
  <Override PartName="/ppt/charts/style165.xml" ContentType="application/vnd.ms-office.chartstyle+xml"/>
  <Override PartName="/ppt/charts/colors166.xml" ContentType="application/vnd.ms-office.chartcolorstyle+xml"/>
  <Override PartName="/ppt/charts/style166.xml" ContentType="application/vnd.ms-office.chartstyle+xml"/>
  <Override PartName="/ppt/charts/colors167.xml" ContentType="application/vnd.ms-office.chartcolorstyle+xml"/>
  <Override PartName="/ppt/charts/style167.xml" ContentType="application/vnd.ms-office.chartstyle+xml"/>
  <Override PartName="/ppt/charts/colors168.xml" ContentType="application/vnd.ms-office.chartcolorstyle+xml"/>
  <Override PartName="/ppt/charts/style168.xml" ContentType="application/vnd.ms-office.chartstyle+xml"/>
  <Override PartName="/ppt/charts/colors169.xml" ContentType="application/vnd.ms-office.chartcolorstyle+xml"/>
  <Override PartName="/ppt/charts/style169.xml" ContentType="application/vnd.ms-office.chartstyle+xml"/>
  <Override PartName="/ppt/charts/colors170.xml" ContentType="application/vnd.ms-office.chartcolorstyle+xml"/>
  <Override PartName="/ppt/charts/style170.xml" ContentType="application/vnd.ms-office.chartstyle+xml"/>
  <Override PartName="/ppt/charts/colors171.xml" ContentType="application/vnd.ms-office.chartcolorstyle+xml"/>
  <Override PartName="/ppt/charts/style171.xml" ContentType="application/vnd.ms-office.chartstyle+xml"/>
  <Override PartName="/ppt/charts/colors172.xml" ContentType="application/vnd.ms-office.chartcolorstyle+xml"/>
  <Override PartName="/ppt/charts/style172.xml" ContentType="application/vnd.ms-office.chartstyle+xml"/>
  <Override PartName="/ppt/charts/colors173.xml" ContentType="application/vnd.ms-office.chartcolorstyle+xml"/>
  <Override PartName="/ppt/charts/style173.xml" ContentType="application/vnd.ms-office.chartstyle+xml"/>
  <Override PartName="/ppt/charts/colors174.xml" ContentType="application/vnd.ms-office.chartcolorstyle+xml"/>
  <Override PartName="/ppt/charts/style174.xml" ContentType="application/vnd.ms-office.chartstyle+xml"/>
  <Override PartName="/ppt/charts/colors175.xml" ContentType="application/vnd.ms-office.chartcolorstyle+xml"/>
  <Override PartName="/ppt/charts/style175.xml" ContentType="application/vnd.ms-office.chartstyle+xml"/>
  <Override PartName="/ppt/charts/colors176.xml" ContentType="application/vnd.ms-office.chartcolorstyle+xml"/>
  <Override PartName="/ppt/charts/style176.xml" ContentType="application/vnd.ms-office.chartstyle+xml"/>
  <Override PartName="/ppt/charts/colors177.xml" ContentType="application/vnd.ms-office.chartcolorstyle+xml"/>
  <Override PartName="/ppt/charts/style177.xml" ContentType="application/vnd.ms-office.chartstyle+xml"/>
  <Override PartName="/ppt/charts/colors178.xml" ContentType="application/vnd.ms-office.chartcolorstyle+xml"/>
  <Override PartName="/ppt/charts/style178.xml" ContentType="application/vnd.ms-office.chartstyle+xml"/>
  <Override PartName="/ppt/charts/colors179.xml" ContentType="application/vnd.ms-office.chartcolorstyle+xml"/>
  <Override PartName="/ppt/charts/style179.xml" ContentType="application/vnd.ms-office.chartstyle+xml"/>
  <Override PartName="/ppt/charts/colors180.xml" ContentType="application/vnd.ms-office.chartcolorstyle+xml"/>
  <Override PartName="/ppt/charts/style180.xml" ContentType="application/vnd.ms-office.chartstyle+xml"/>
  <Override PartName="/ppt/charts/colors181.xml" ContentType="application/vnd.ms-office.chartcolorstyle+xml"/>
  <Override PartName="/ppt/charts/style181.xml" ContentType="application/vnd.ms-office.chartstyle+xml"/>
  <Override PartName="/ppt/charts/colors182.xml" ContentType="application/vnd.ms-office.chartcolorstyle+xml"/>
  <Override PartName="/ppt/charts/style182.xml" ContentType="application/vnd.ms-office.chartstyle+xml"/>
  <Override PartName="/ppt/charts/colors183.xml" ContentType="application/vnd.ms-office.chartcolorstyle+xml"/>
  <Override PartName="/ppt/charts/style18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7"/>
  </p:notesMasterIdLst>
  <p:sldIdLst>
    <p:sldId id="256" r:id="rId2"/>
    <p:sldId id="257" r:id="rId3"/>
    <p:sldId id="276" r:id="rId4"/>
    <p:sldId id="258" r:id="rId5"/>
    <p:sldId id="259" r:id="rId6"/>
    <p:sldId id="27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1" r:id="rId21"/>
    <p:sldId id="273" r:id="rId22"/>
    <p:sldId id="274" r:id="rId23"/>
    <p:sldId id="275" r:id="rId24"/>
    <p:sldId id="278" r:id="rId25"/>
    <p:sldId id="279" r:id="rId26"/>
    <p:sldId id="282" r:id="rId27"/>
    <p:sldId id="283" r:id="rId28"/>
    <p:sldId id="284" r:id="rId29"/>
    <p:sldId id="280"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10" r:id="rId54"/>
    <p:sldId id="308" r:id="rId55"/>
    <p:sldId id="309" r:id="rId56"/>
    <p:sldId id="311" r:id="rId57"/>
    <p:sldId id="312" r:id="rId58"/>
    <p:sldId id="313" r:id="rId59"/>
    <p:sldId id="314" r:id="rId60"/>
    <p:sldId id="315" r:id="rId61"/>
    <p:sldId id="316" r:id="rId62"/>
    <p:sldId id="317" r:id="rId63"/>
    <p:sldId id="323" r:id="rId64"/>
    <p:sldId id="318" r:id="rId65"/>
    <p:sldId id="319" r:id="rId66"/>
    <p:sldId id="320" r:id="rId67"/>
    <p:sldId id="322" r:id="rId68"/>
    <p:sldId id="321" r:id="rId69"/>
    <p:sldId id="324" r:id="rId70"/>
    <p:sldId id="325" r:id="rId71"/>
    <p:sldId id="326" r:id="rId72"/>
    <p:sldId id="327" r:id="rId73"/>
    <p:sldId id="328" r:id="rId74"/>
    <p:sldId id="329" r:id="rId75"/>
    <p:sldId id="330" r:id="rId76"/>
    <p:sldId id="459" r:id="rId77"/>
    <p:sldId id="460" r:id="rId78"/>
    <p:sldId id="331" r:id="rId79"/>
    <p:sldId id="333" r:id="rId80"/>
    <p:sldId id="332"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85" r:id="rId124"/>
    <p:sldId id="376" r:id="rId125"/>
    <p:sldId id="377" r:id="rId126"/>
    <p:sldId id="378" r:id="rId127"/>
    <p:sldId id="379" r:id="rId128"/>
    <p:sldId id="380" r:id="rId129"/>
    <p:sldId id="381" r:id="rId130"/>
    <p:sldId id="382" r:id="rId131"/>
    <p:sldId id="383" r:id="rId132"/>
    <p:sldId id="384"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3" r:id="rId160"/>
    <p:sldId id="412" r:id="rId161"/>
    <p:sldId id="414" r:id="rId162"/>
    <p:sldId id="415" r:id="rId163"/>
    <p:sldId id="416" r:id="rId164"/>
    <p:sldId id="417" r:id="rId165"/>
    <p:sldId id="419" r:id="rId166"/>
    <p:sldId id="421" r:id="rId167"/>
    <p:sldId id="422" r:id="rId168"/>
    <p:sldId id="423" r:id="rId169"/>
    <p:sldId id="418"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1" r:id="rId197"/>
    <p:sldId id="452" r:id="rId198"/>
    <p:sldId id="453" r:id="rId199"/>
    <p:sldId id="450" r:id="rId200"/>
    <p:sldId id="454" r:id="rId201"/>
    <p:sldId id="455" r:id="rId202"/>
    <p:sldId id="457" r:id="rId203"/>
    <p:sldId id="458" r:id="rId204"/>
    <p:sldId id="461" r:id="rId205"/>
    <p:sldId id="462" r:id="rId20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89D551CD-68D3-49CD-B0B8-25FF8C7AFA70}">
          <p14:sldIdLst>
            <p14:sldId id="256"/>
            <p14:sldId id="257"/>
            <p14:sldId id="276"/>
            <p14:sldId id="258"/>
            <p14:sldId id="259"/>
            <p14:sldId id="277"/>
            <p14:sldId id="260"/>
            <p14:sldId id="261"/>
            <p14:sldId id="262"/>
            <p14:sldId id="263"/>
            <p14:sldId id="264"/>
            <p14:sldId id="265"/>
            <p14:sldId id="266"/>
            <p14:sldId id="267"/>
            <p14:sldId id="268"/>
            <p14:sldId id="269"/>
            <p14:sldId id="270"/>
            <p14:sldId id="271"/>
            <p14:sldId id="272"/>
            <p14:sldId id="281"/>
            <p14:sldId id="273"/>
            <p14:sldId id="274"/>
            <p14:sldId id="275"/>
            <p14:sldId id="278"/>
            <p14:sldId id="279"/>
            <p14:sldId id="282"/>
            <p14:sldId id="283"/>
            <p14:sldId id="284"/>
            <p14:sldId id="280"/>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10"/>
            <p14:sldId id="308"/>
            <p14:sldId id="309"/>
            <p14:sldId id="311"/>
            <p14:sldId id="312"/>
            <p14:sldId id="313"/>
            <p14:sldId id="314"/>
            <p14:sldId id="315"/>
            <p14:sldId id="316"/>
            <p14:sldId id="317"/>
            <p14:sldId id="323"/>
            <p14:sldId id="318"/>
            <p14:sldId id="319"/>
            <p14:sldId id="320"/>
            <p14:sldId id="322"/>
            <p14:sldId id="321"/>
            <p14:sldId id="324"/>
            <p14:sldId id="325"/>
            <p14:sldId id="326"/>
            <p14:sldId id="327"/>
            <p14:sldId id="328"/>
            <p14:sldId id="329"/>
            <p14:sldId id="330"/>
            <p14:sldId id="459"/>
            <p14:sldId id="460"/>
            <p14:sldId id="331"/>
            <p14:sldId id="333"/>
            <p14:sldId id="332"/>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85"/>
            <p14:sldId id="376"/>
            <p14:sldId id="377"/>
            <p14:sldId id="378"/>
            <p14:sldId id="379"/>
            <p14:sldId id="380"/>
            <p14:sldId id="381"/>
            <p14:sldId id="382"/>
            <p14:sldId id="383"/>
            <p14:sldId id="384"/>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3"/>
            <p14:sldId id="412"/>
            <p14:sldId id="414"/>
            <p14:sldId id="415"/>
            <p14:sldId id="416"/>
            <p14:sldId id="417"/>
            <p14:sldId id="419"/>
            <p14:sldId id="421"/>
            <p14:sldId id="422"/>
            <p14:sldId id="423"/>
            <p14:sldId id="418"/>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1"/>
            <p14:sldId id="452"/>
            <p14:sldId id="453"/>
            <p14:sldId id="450"/>
            <p14:sldId id="454"/>
            <p14:sldId id="455"/>
            <p14:sldId id="457"/>
            <p14:sldId id="458"/>
            <p14:sldId id="461"/>
            <p14:sldId id="462"/>
          </p14:sldIdLst>
        </p14:section>
        <p14:section name="Nimetön osa" id="{3F0512EE-B546-40C7-AF44-4CC60EEA97D3}">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na Multisilta"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114" d="100"/>
          <a:sy n="114" d="100"/>
        </p:scale>
        <p:origin x="-33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inmul\Downloads\ktk.ktk4.fact_ktk_ktk4.latest.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minmul\Downloads\ktk.ktk4.fact_ktk_ktk4.latest%20(10).xlsx" TargetMode="External"/></Relationships>
</file>

<file path=ppt/charts/_rels/chart100.xml.rels><?xml version="1.0" encoding="UTF-8" standalone="yes"?>
<Relationships xmlns="http://schemas.openxmlformats.org/package/2006/relationships"><Relationship Id="rId3" Type="http://schemas.microsoft.com/office/2011/relationships/chartStyle" Target="style100.xml"/><Relationship Id="rId2" Type="http://schemas.microsoft.com/office/2011/relationships/chartColorStyle" Target="colors100.xml"/><Relationship Id="rId1" Type="http://schemas.openxmlformats.org/officeDocument/2006/relationships/oleObject" Target="file:///C:\Users\minmul\Downloads\ktk.ktk1.fact_ktk_ktk1.latest%20(35).xlsx" TargetMode="External"/></Relationships>
</file>

<file path=ppt/charts/_rels/chart101.xml.rels><?xml version="1.0" encoding="UTF-8" standalone="yes"?>
<Relationships xmlns="http://schemas.openxmlformats.org/package/2006/relationships"><Relationship Id="rId3" Type="http://schemas.microsoft.com/office/2011/relationships/chartStyle" Target="style101.xml"/><Relationship Id="rId2" Type="http://schemas.microsoft.com/office/2011/relationships/chartColorStyle" Target="colors101.xml"/><Relationship Id="rId1" Type="http://schemas.openxmlformats.org/officeDocument/2006/relationships/oleObject" Target="file:///C:\Users\minmul\Downloads\ktk.ktk1.fact_ktk_ktk1.latest%20(36).xlsx" TargetMode="External"/></Relationships>
</file>

<file path=ppt/charts/_rels/chart102.xml.rels><?xml version="1.0" encoding="UTF-8" standalone="yes"?>
<Relationships xmlns="http://schemas.openxmlformats.org/package/2006/relationships"><Relationship Id="rId3" Type="http://schemas.microsoft.com/office/2011/relationships/chartStyle" Target="style102.xml"/><Relationship Id="rId2" Type="http://schemas.microsoft.com/office/2011/relationships/chartColorStyle" Target="colors102.xml"/><Relationship Id="rId1" Type="http://schemas.openxmlformats.org/officeDocument/2006/relationships/oleObject" Target="file:///C:\Users\minmul\Downloads\ktk.ktk1.fact_ktk_ktk1.latest%20(37).xlsx" TargetMode="External"/></Relationships>
</file>

<file path=ppt/charts/_rels/chart103.xml.rels><?xml version="1.0" encoding="UTF-8" standalone="yes"?>
<Relationships xmlns="http://schemas.openxmlformats.org/package/2006/relationships"><Relationship Id="rId3" Type="http://schemas.microsoft.com/office/2011/relationships/chartStyle" Target="style103.xml"/><Relationship Id="rId2" Type="http://schemas.microsoft.com/office/2011/relationships/chartColorStyle" Target="colors103.xml"/><Relationship Id="rId1" Type="http://schemas.openxmlformats.org/officeDocument/2006/relationships/oleObject" Target="file:///C:\Users\minmul\Downloads\ktk.ktk1.fact_ktk_ktk1.latest%20(38).xlsx" TargetMode="External"/></Relationships>
</file>

<file path=ppt/charts/_rels/chart104.xml.rels><?xml version="1.0" encoding="UTF-8" standalone="yes"?>
<Relationships xmlns="http://schemas.openxmlformats.org/package/2006/relationships"><Relationship Id="rId3" Type="http://schemas.microsoft.com/office/2011/relationships/chartStyle" Target="style104.xml"/><Relationship Id="rId2" Type="http://schemas.microsoft.com/office/2011/relationships/chartColorStyle" Target="colors104.xml"/><Relationship Id="rId1" Type="http://schemas.openxmlformats.org/officeDocument/2006/relationships/oleObject" Target="file:///C:\Users\minmul\Downloads\ktk.ktk1.fact_ktk_ktk1.latest%20(39).xlsx" TargetMode="External"/></Relationships>
</file>

<file path=ppt/charts/_rels/chart105.xml.rels><?xml version="1.0" encoding="UTF-8" standalone="yes"?>
<Relationships xmlns="http://schemas.openxmlformats.org/package/2006/relationships"><Relationship Id="rId3" Type="http://schemas.microsoft.com/office/2011/relationships/chartStyle" Target="style105.xml"/><Relationship Id="rId2" Type="http://schemas.microsoft.com/office/2011/relationships/chartColorStyle" Target="colors105.xml"/><Relationship Id="rId1" Type="http://schemas.openxmlformats.org/officeDocument/2006/relationships/oleObject" Target="file:///C:\Users\minmul\Downloads\ktk.ktk1.fact_ktk_ktk1.latest%20(40).xlsx" TargetMode="External"/></Relationships>
</file>

<file path=ppt/charts/_rels/chart106.xml.rels><?xml version="1.0" encoding="UTF-8" standalone="yes"?>
<Relationships xmlns="http://schemas.openxmlformats.org/package/2006/relationships"><Relationship Id="rId3" Type="http://schemas.microsoft.com/office/2011/relationships/chartStyle" Target="style106.xml"/><Relationship Id="rId2" Type="http://schemas.microsoft.com/office/2011/relationships/chartColorStyle" Target="colors106.xml"/><Relationship Id="rId1" Type="http://schemas.openxmlformats.org/officeDocument/2006/relationships/oleObject" Target="file:///C:\Users\minmul\Downloads\ktk.ktk1.fact_ktk_ktk1.latest%20(41).xlsx" TargetMode="External"/></Relationships>
</file>

<file path=ppt/charts/_rels/chart107.xml.rels><?xml version="1.0" encoding="UTF-8" standalone="yes"?>
<Relationships xmlns="http://schemas.openxmlformats.org/package/2006/relationships"><Relationship Id="rId3" Type="http://schemas.microsoft.com/office/2011/relationships/chartStyle" Target="style107.xml"/><Relationship Id="rId2" Type="http://schemas.microsoft.com/office/2011/relationships/chartColorStyle" Target="colors107.xml"/><Relationship Id="rId1" Type="http://schemas.openxmlformats.org/officeDocument/2006/relationships/oleObject" Target="file:///C:\Users\minmul\Downloads\ktk.ktk1.fact_ktk_ktk1.latest%20(42).xlsx" TargetMode="External"/></Relationships>
</file>

<file path=ppt/charts/_rels/chart108.xml.rels><?xml version="1.0" encoding="UTF-8" standalone="yes"?>
<Relationships xmlns="http://schemas.openxmlformats.org/package/2006/relationships"><Relationship Id="rId3" Type="http://schemas.microsoft.com/office/2011/relationships/chartStyle" Target="style108.xml"/><Relationship Id="rId2" Type="http://schemas.microsoft.com/office/2011/relationships/chartColorStyle" Target="colors108.xml"/><Relationship Id="rId1" Type="http://schemas.openxmlformats.org/officeDocument/2006/relationships/oleObject" Target="file:///C:\Users\minmul\Downloads\ktk.ktk1.fact_ktk_ktk1.latest%20(43).xlsx" TargetMode="External"/></Relationships>
</file>

<file path=ppt/charts/_rels/chart109.xml.rels><?xml version="1.0" encoding="UTF-8" standalone="yes"?>
<Relationships xmlns="http://schemas.openxmlformats.org/package/2006/relationships"><Relationship Id="rId3" Type="http://schemas.microsoft.com/office/2011/relationships/chartStyle" Target="style109.xml"/><Relationship Id="rId2" Type="http://schemas.microsoft.com/office/2011/relationships/chartColorStyle" Target="colors109.xml"/><Relationship Id="rId1" Type="http://schemas.openxmlformats.org/officeDocument/2006/relationships/oleObject" Target="file:///C:\Users\minmul\Downloads\ktk.ktk1.fact_ktk_ktk1.latest%20(44).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C:\Users\minmul\Downloads\ktk.ktk4.fact_ktk_ktk4.latest%20(11).xlsx" TargetMode="External"/></Relationships>
</file>

<file path=ppt/charts/_rels/chart110.xml.rels><?xml version="1.0" encoding="UTF-8" standalone="yes"?>
<Relationships xmlns="http://schemas.openxmlformats.org/package/2006/relationships"><Relationship Id="rId3" Type="http://schemas.microsoft.com/office/2011/relationships/chartStyle" Target="style110.xml"/><Relationship Id="rId2" Type="http://schemas.microsoft.com/office/2011/relationships/chartColorStyle" Target="colors110.xml"/><Relationship Id="rId1" Type="http://schemas.openxmlformats.org/officeDocument/2006/relationships/oleObject" Target="file:///C:\Users\minmul\Downloads\ktk.ktk1.fact_ktk_ktk1.latest%20(45).xlsx" TargetMode="External"/></Relationships>
</file>

<file path=ppt/charts/_rels/chart111.xml.rels><?xml version="1.0" encoding="UTF-8" standalone="yes"?>
<Relationships xmlns="http://schemas.openxmlformats.org/package/2006/relationships"><Relationship Id="rId3" Type="http://schemas.microsoft.com/office/2011/relationships/chartStyle" Target="style111.xml"/><Relationship Id="rId2" Type="http://schemas.microsoft.com/office/2011/relationships/chartColorStyle" Target="colors111.xml"/><Relationship Id="rId1" Type="http://schemas.openxmlformats.org/officeDocument/2006/relationships/oleObject" Target="file:///C:\Users\minmul\Downloads\ktk.ktk1.fact_ktk_ktk1.latest%20(47).xlsx" TargetMode="External"/></Relationships>
</file>

<file path=ppt/charts/_rels/chart112.xml.rels><?xml version="1.0" encoding="UTF-8" standalone="yes"?>
<Relationships xmlns="http://schemas.openxmlformats.org/package/2006/relationships"><Relationship Id="rId3" Type="http://schemas.microsoft.com/office/2011/relationships/chartStyle" Target="style112.xml"/><Relationship Id="rId2" Type="http://schemas.microsoft.com/office/2011/relationships/chartColorStyle" Target="colors112.xml"/><Relationship Id="rId1" Type="http://schemas.openxmlformats.org/officeDocument/2006/relationships/oleObject" Target="file:///C:\Users\minmul\Downloads\ktk.ktk1.fact_ktk_ktk1.latest%20(48).xlsx" TargetMode="External"/></Relationships>
</file>

<file path=ppt/charts/_rels/chart113.xml.rels><?xml version="1.0" encoding="UTF-8" standalone="yes"?>
<Relationships xmlns="http://schemas.openxmlformats.org/package/2006/relationships"><Relationship Id="rId3" Type="http://schemas.microsoft.com/office/2011/relationships/chartStyle" Target="style113.xml"/><Relationship Id="rId2" Type="http://schemas.microsoft.com/office/2011/relationships/chartColorStyle" Target="colors113.xml"/><Relationship Id="rId1" Type="http://schemas.openxmlformats.org/officeDocument/2006/relationships/oleObject" Target="file:///C:\Users\minmul\Downloads\ktk.ktk1.fact_ktk_ktk1.latest%20(49).xlsx" TargetMode="External"/></Relationships>
</file>

<file path=ppt/charts/_rels/chart114.xml.rels><?xml version="1.0" encoding="UTF-8" standalone="yes"?>
<Relationships xmlns="http://schemas.openxmlformats.org/package/2006/relationships"><Relationship Id="rId3" Type="http://schemas.microsoft.com/office/2011/relationships/chartStyle" Target="style114.xml"/><Relationship Id="rId2" Type="http://schemas.microsoft.com/office/2011/relationships/chartColorStyle" Target="colors114.xml"/><Relationship Id="rId1" Type="http://schemas.openxmlformats.org/officeDocument/2006/relationships/oleObject" Target="file:///C:\Users\minmul\Downloads\ktk.ktk1.fact_ktk_ktk1.latest%20(50).xlsx" TargetMode="External"/></Relationships>
</file>

<file path=ppt/charts/_rels/chart115.xml.rels><?xml version="1.0" encoding="UTF-8" standalone="yes"?>
<Relationships xmlns="http://schemas.openxmlformats.org/package/2006/relationships"><Relationship Id="rId3" Type="http://schemas.microsoft.com/office/2011/relationships/chartStyle" Target="style115.xml"/><Relationship Id="rId2" Type="http://schemas.microsoft.com/office/2011/relationships/chartColorStyle" Target="colors115.xml"/><Relationship Id="rId1" Type="http://schemas.openxmlformats.org/officeDocument/2006/relationships/oleObject" Target="file:///C:\Users\minmul\Downloads\ktk.ktk1.fact_ktk_ktk1.latest%20(51).xlsx" TargetMode="External"/></Relationships>
</file>

<file path=ppt/charts/_rels/chart116.xml.rels><?xml version="1.0" encoding="UTF-8" standalone="yes"?>
<Relationships xmlns="http://schemas.openxmlformats.org/package/2006/relationships"><Relationship Id="rId3" Type="http://schemas.microsoft.com/office/2011/relationships/chartStyle" Target="style116.xml"/><Relationship Id="rId2" Type="http://schemas.microsoft.com/office/2011/relationships/chartColorStyle" Target="colors116.xml"/><Relationship Id="rId1" Type="http://schemas.openxmlformats.org/officeDocument/2006/relationships/oleObject" Target="file:///C:\Users\minmul\Downloads\ktk.ktk1.fact_ktk_ktk1.latest%20(52).xlsx" TargetMode="External"/></Relationships>
</file>

<file path=ppt/charts/_rels/chart117.xml.rels><?xml version="1.0" encoding="UTF-8" standalone="yes"?>
<Relationships xmlns="http://schemas.openxmlformats.org/package/2006/relationships"><Relationship Id="rId3" Type="http://schemas.microsoft.com/office/2011/relationships/chartStyle" Target="style117.xml"/><Relationship Id="rId2" Type="http://schemas.microsoft.com/office/2011/relationships/chartColorStyle" Target="colors117.xml"/><Relationship Id="rId1" Type="http://schemas.openxmlformats.org/officeDocument/2006/relationships/oleObject" Target="file:///C:\Users\minmul\Downloads\ktk.ktk1.fact_ktk_ktk1.latest%20(53).xlsx" TargetMode="External"/></Relationships>
</file>

<file path=ppt/charts/_rels/chart118.xml.rels><?xml version="1.0" encoding="UTF-8" standalone="yes"?>
<Relationships xmlns="http://schemas.openxmlformats.org/package/2006/relationships"><Relationship Id="rId3" Type="http://schemas.microsoft.com/office/2011/relationships/chartStyle" Target="style118.xml"/><Relationship Id="rId2" Type="http://schemas.microsoft.com/office/2011/relationships/chartColorStyle" Target="colors118.xml"/><Relationship Id="rId1" Type="http://schemas.openxmlformats.org/officeDocument/2006/relationships/oleObject" Target="file:///C:\Users\minmul\Downloads\ktk.ktk1.fact_ktk_ktk1.latest%20(54).xlsx" TargetMode="External"/></Relationships>
</file>

<file path=ppt/charts/_rels/chart119.xml.rels><?xml version="1.0" encoding="UTF-8" standalone="yes"?>
<Relationships xmlns="http://schemas.openxmlformats.org/package/2006/relationships"><Relationship Id="rId3" Type="http://schemas.microsoft.com/office/2011/relationships/chartStyle" Target="style119.xml"/><Relationship Id="rId2" Type="http://schemas.microsoft.com/office/2011/relationships/chartColorStyle" Target="colors119.xml"/><Relationship Id="rId1" Type="http://schemas.openxmlformats.org/officeDocument/2006/relationships/oleObject" Target="file:///C:\Users\minmul\Downloads\ktk.ktk1.fact_ktk_ktk1.latest%20(62).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minmul\Downloads\ktk.ktk4.fact_ktk_ktk4.latest%20(12).xlsx" TargetMode="External"/></Relationships>
</file>

<file path=ppt/charts/_rels/chart120.xml.rels><?xml version="1.0" encoding="UTF-8" standalone="yes"?>
<Relationships xmlns="http://schemas.openxmlformats.org/package/2006/relationships"><Relationship Id="rId3" Type="http://schemas.microsoft.com/office/2011/relationships/chartStyle" Target="style120.xml"/><Relationship Id="rId2" Type="http://schemas.microsoft.com/office/2011/relationships/chartColorStyle" Target="colors120.xml"/><Relationship Id="rId1" Type="http://schemas.openxmlformats.org/officeDocument/2006/relationships/oleObject" Target="file:///C:\Users\minmul\Downloads\ktk.ktk1.fact_ktk_ktk1.latest%20(63).xlsx" TargetMode="External"/></Relationships>
</file>

<file path=ppt/charts/_rels/chart121.xml.rels><?xml version="1.0" encoding="UTF-8" standalone="yes"?>
<Relationships xmlns="http://schemas.openxmlformats.org/package/2006/relationships"><Relationship Id="rId3" Type="http://schemas.microsoft.com/office/2011/relationships/chartStyle" Target="style121.xml"/><Relationship Id="rId2" Type="http://schemas.microsoft.com/office/2011/relationships/chartColorStyle" Target="colors121.xml"/><Relationship Id="rId1" Type="http://schemas.openxmlformats.org/officeDocument/2006/relationships/oleObject" Target="file:///C:\Users\minmul\Downloads\ktk.ktk1.fact_ktk_ktk1.latest%20(64).xlsx" TargetMode="External"/></Relationships>
</file>

<file path=ppt/charts/_rels/chart122.xml.rels><?xml version="1.0" encoding="UTF-8" standalone="yes"?>
<Relationships xmlns="http://schemas.openxmlformats.org/package/2006/relationships"><Relationship Id="rId3" Type="http://schemas.microsoft.com/office/2011/relationships/chartStyle" Target="style122.xml"/><Relationship Id="rId2" Type="http://schemas.microsoft.com/office/2011/relationships/chartColorStyle" Target="colors122.xml"/><Relationship Id="rId1" Type="http://schemas.openxmlformats.org/officeDocument/2006/relationships/oleObject" Target="file:///C:\Users\minmul\Downloads\ktk.ktk1.fact_ktk_ktk1.latest%20(65).xlsx" TargetMode="External"/></Relationships>
</file>

<file path=ppt/charts/_rels/chart123.xml.rels><?xml version="1.0" encoding="UTF-8" standalone="yes"?>
<Relationships xmlns="http://schemas.openxmlformats.org/package/2006/relationships"><Relationship Id="rId3" Type="http://schemas.microsoft.com/office/2011/relationships/chartStyle" Target="style123.xml"/><Relationship Id="rId2" Type="http://schemas.microsoft.com/office/2011/relationships/chartColorStyle" Target="colors123.xml"/><Relationship Id="rId1" Type="http://schemas.openxmlformats.org/officeDocument/2006/relationships/oleObject" Target="file:///C:\Users\minmul\Downloads\ktk.ktk1.fact_ktk_ktk1.latest%20(66).xlsx" TargetMode="External"/></Relationships>
</file>

<file path=ppt/charts/_rels/chart124.xml.rels><?xml version="1.0" encoding="UTF-8" standalone="yes"?>
<Relationships xmlns="http://schemas.openxmlformats.org/package/2006/relationships"><Relationship Id="rId3" Type="http://schemas.microsoft.com/office/2011/relationships/chartStyle" Target="style124.xml"/><Relationship Id="rId2" Type="http://schemas.microsoft.com/office/2011/relationships/chartColorStyle" Target="colors124.xml"/><Relationship Id="rId1" Type="http://schemas.openxmlformats.org/officeDocument/2006/relationships/oleObject" Target="file:///C:\Users\minmul\Downloads\ktk.ktk1.fact_ktk_ktk1.latest%20(67).xlsx" TargetMode="External"/></Relationships>
</file>

<file path=ppt/charts/_rels/chart125.xml.rels><?xml version="1.0" encoding="UTF-8" standalone="yes"?>
<Relationships xmlns="http://schemas.openxmlformats.org/package/2006/relationships"><Relationship Id="rId3" Type="http://schemas.microsoft.com/office/2011/relationships/chartStyle" Target="style125.xml"/><Relationship Id="rId2" Type="http://schemas.microsoft.com/office/2011/relationships/chartColorStyle" Target="colors125.xml"/><Relationship Id="rId1" Type="http://schemas.openxmlformats.org/officeDocument/2006/relationships/oleObject" Target="file:///C:\Users\minmul\Downloads\ktk.ktk1.fact_ktk_ktk1.latest%20(68).xlsx" TargetMode="External"/></Relationships>
</file>

<file path=ppt/charts/_rels/chart126.xml.rels><?xml version="1.0" encoding="UTF-8" standalone="yes"?>
<Relationships xmlns="http://schemas.openxmlformats.org/package/2006/relationships"><Relationship Id="rId3" Type="http://schemas.microsoft.com/office/2011/relationships/chartStyle" Target="style126.xml"/><Relationship Id="rId2" Type="http://schemas.microsoft.com/office/2011/relationships/chartColorStyle" Target="colors126.xml"/><Relationship Id="rId1" Type="http://schemas.openxmlformats.org/officeDocument/2006/relationships/oleObject" Target="file:///C:\Users\minmul\Downloads\ktk.ktk1.fact_ktk_ktk1.latest%20(69).xlsx" TargetMode="External"/></Relationships>
</file>

<file path=ppt/charts/_rels/chart127.xml.rels><?xml version="1.0" encoding="UTF-8" standalone="yes"?>
<Relationships xmlns="http://schemas.openxmlformats.org/package/2006/relationships"><Relationship Id="rId3" Type="http://schemas.microsoft.com/office/2011/relationships/chartStyle" Target="style127.xml"/><Relationship Id="rId2" Type="http://schemas.microsoft.com/office/2011/relationships/chartColorStyle" Target="colors127.xml"/><Relationship Id="rId1" Type="http://schemas.openxmlformats.org/officeDocument/2006/relationships/oleObject" Target="file:///C:\Users\minmul\Downloads\ktk.ktk1.fact_ktk_ktk1.latest%20(70).xlsx" TargetMode="External"/></Relationships>
</file>

<file path=ppt/charts/_rels/chart128.xml.rels><?xml version="1.0" encoding="UTF-8" standalone="yes"?>
<Relationships xmlns="http://schemas.openxmlformats.org/package/2006/relationships"><Relationship Id="rId3" Type="http://schemas.microsoft.com/office/2011/relationships/chartStyle" Target="style128.xml"/><Relationship Id="rId2" Type="http://schemas.microsoft.com/office/2011/relationships/chartColorStyle" Target="colors128.xml"/><Relationship Id="rId1" Type="http://schemas.openxmlformats.org/officeDocument/2006/relationships/oleObject" Target="file:///C:\Users\minmul\Downloads\ktk.ktk1.fact_ktk_ktk1.latest%20(71).xlsx" TargetMode="External"/></Relationships>
</file>

<file path=ppt/charts/_rels/chart129.xml.rels><?xml version="1.0" encoding="UTF-8" standalone="yes"?>
<Relationships xmlns="http://schemas.openxmlformats.org/package/2006/relationships"><Relationship Id="rId3" Type="http://schemas.microsoft.com/office/2011/relationships/chartStyle" Target="style129.xml"/><Relationship Id="rId2" Type="http://schemas.microsoft.com/office/2011/relationships/chartColorStyle" Target="colors129.xml"/><Relationship Id="rId1" Type="http://schemas.openxmlformats.org/officeDocument/2006/relationships/oleObject" Target="file:///C:\Users\minmul\Downloads\ktk.ktk1.fact_ktk_ktk1.latest%20(72).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minmul\Downloads\ktk.ktk4.fact_ktk_ktk4.latest%20(14).xlsx" TargetMode="External"/></Relationships>
</file>

<file path=ppt/charts/_rels/chart130.xml.rels><?xml version="1.0" encoding="UTF-8" standalone="yes"?>
<Relationships xmlns="http://schemas.openxmlformats.org/package/2006/relationships"><Relationship Id="rId3" Type="http://schemas.microsoft.com/office/2011/relationships/chartStyle" Target="style130.xml"/><Relationship Id="rId2" Type="http://schemas.microsoft.com/office/2011/relationships/chartColorStyle" Target="colors130.xml"/><Relationship Id="rId1" Type="http://schemas.openxmlformats.org/officeDocument/2006/relationships/oleObject" Target="file:///C:\Users\minmul\Downloads\ktk.ktk1.fact_ktk_ktk1.latest%20(73).xlsx" TargetMode="External"/></Relationships>
</file>

<file path=ppt/charts/_rels/chart131.xml.rels><?xml version="1.0" encoding="UTF-8" standalone="yes"?>
<Relationships xmlns="http://schemas.openxmlformats.org/package/2006/relationships"><Relationship Id="rId3" Type="http://schemas.microsoft.com/office/2011/relationships/chartStyle" Target="style131.xml"/><Relationship Id="rId2" Type="http://schemas.microsoft.com/office/2011/relationships/chartColorStyle" Target="colors131.xml"/><Relationship Id="rId1" Type="http://schemas.openxmlformats.org/officeDocument/2006/relationships/oleObject" Target="file:///C:\Users\minmul\Downloads\ktk.ktk1.fact_ktk_ktk1.latest%20(74).xlsx" TargetMode="External"/></Relationships>
</file>

<file path=ppt/charts/_rels/chart132.xml.rels><?xml version="1.0" encoding="UTF-8" standalone="yes"?>
<Relationships xmlns="http://schemas.openxmlformats.org/package/2006/relationships"><Relationship Id="rId3" Type="http://schemas.microsoft.com/office/2011/relationships/chartStyle" Target="style132.xml"/><Relationship Id="rId2" Type="http://schemas.microsoft.com/office/2011/relationships/chartColorStyle" Target="colors132.xml"/><Relationship Id="rId1" Type="http://schemas.openxmlformats.org/officeDocument/2006/relationships/oleObject" Target="file:///C:\Users\minmul\Downloads\ktk.ktk1.fact_ktk_ktk1.latest%20(75).xlsx" TargetMode="External"/></Relationships>
</file>

<file path=ppt/charts/_rels/chart133.xml.rels><?xml version="1.0" encoding="UTF-8" standalone="yes"?>
<Relationships xmlns="http://schemas.openxmlformats.org/package/2006/relationships"><Relationship Id="rId3" Type="http://schemas.microsoft.com/office/2011/relationships/chartStyle" Target="style133.xml"/><Relationship Id="rId2" Type="http://schemas.microsoft.com/office/2011/relationships/chartColorStyle" Target="colors133.xml"/><Relationship Id="rId1" Type="http://schemas.openxmlformats.org/officeDocument/2006/relationships/oleObject" Target="file:///C:\Users\minmul\Downloads\ktk.ktk1.fact_ktk_ktk1.latest%20(76).xlsx" TargetMode="External"/></Relationships>
</file>

<file path=ppt/charts/_rels/chart134.xml.rels><?xml version="1.0" encoding="UTF-8" standalone="yes"?>
<Relationships xmlns="http://schemas.openxmlformats.org/package/2006/relationships"><Relationship Id="rId3" Type="http://schemas.microsoft.com/office/2011/relationships/chartStyle" Target="style134.xml"/><Relationship Id="rId2" Type="http://schemas.microsoft.com/office/2011/relationships/chartColorStyle" Target="colors134.xml"/><Relationship Id="rId1" Type="http://schemas.openxmlformats.org/officeDocument/2006/relationships/oleObject" Target="file:///C:\Users\minmul\Downloads\ktk.ktk1.fact_ktk_ktk1.latest%20(77).xlsx" TargetMode="External"/></Relationships>
</file>

<file path=ppt/charts/_rels/chart135.xml.rels><?xml version="1.0" encoding="UTF-8" standalone="yes"?>
<Relationships xmlns="http://schemas.openxmlformats.org/package/2006/relationships"><Relationship Id="rId3" Type="http://schemas.microsoft.com/office/2011/relationships/chartStyle" Target="style135.xml"/><Relationship Id="rId2" Type="http://schemas.microsoft.com/office/2011/relationships/chartColorStyle" Target="colors135.xml"/><Relationship Id="rId1" Type="http://schemas.openxmlformats.org/officeDocument/2006/relationships/oleObject" Target="file:///C:\Users\minmul\Downloads\ktk.ktk1.fact_ktk_ktk1.latest%20(78).xlsx" TargetMode="External"/></Relationships>
</file>

<file path=ppt/charts/_rels/chart136.xml.rels><?xml version="1.0" encoding="UTF-8" standalone="yes"?>
<Relationships xmlns="http://schemas.openxmlformats.org/package/2006/relationships"><Relationship Id="rId3" Type="http://schemas.microsoft.com/office/2011/relationships/chartStyle" Target="style136.xml"/><Relationship Id="rId2" Type="http://schemas.microsoft.com/office/2011/relationships/chartColorStyle" Target="colors136.xml"/><Relationship Id="rId1" Type="http://schemas.openxmlformats.org/officeDocument/2006/relationships/oleObject" Target="file:///C:\Users\minmul\Downloads\ktk.ktk1.fact_ktk_ktk1.latest%20(79).xlsx" TargetMode="External"/></Relationships>
</file>

<file path=ppt/charts/_rels/chart137.xml.rels><?xml version="1.0" encoding="UTF-8" standalone="yes"?>
<Relationships xmlns="http://schemas.openxmlformats.org/package/2006/relationships"><Relationship Id="rId3" Type="http://schemas.microsoft.com/office/2011/relationships/chartStyle" Target="style137.xml"/><Relationship Id="rId2" Type="http://schemas.microsoft.com/office/2011/relationships/chartColorStyle" Target="colors137.xml"/><Relationship Id="rId1" Type="http://schemas.openxmlformats.org/officeDocument/2006/relationships/oleObject" Target="file:///C:\Users\minmul\Downloads\ktk.ktk1.fact_ktk_ktk1.latest%20(80).xlsx" TargetMode="External"/></Relationships>
</file>

<file path=ppt/charts/_rels/chart138.xml.rels><?xml version="1.0" encoding="UTF-8" standalone="yes"?>
<Relationships xmlns="http://schemas.openxmlformats.org/package/2006/relationships"><Relationship Id="rId3" Type="http://schemas.microsoft.com/office/2011/relationships/chartStyle" Target="style138.xml"/><Relationship Id="rId2" Type="http://schemas.microsoft.com/office/2011/relationships/chartColorStyle" Target="colors138.xml"/><Relationship Id="rId1" Type="http://schemas.openxmlformats.org/officeDocument/2006/relationships/oleObject" Target="file:///C:\Users\minmul\Downloads\ktk.ktk1.fact_ktk_ktk1.latest%20(81).xlsx" TargetMode="External"/></Relationships>
</file>

<file path=ppt/charts/_rels/chart139.xml.rels><?xml version="1.0" encoding="UTF-8" standalone="yes"?>
<Relationships xmlns="http://schemas.openxmlformats.org/package/2006/relationships"><Relationship Id="rId3" Type="http://schemas.microsoft.com/office/2011/relationships/chartStyle" Target="style139.xml"/><Relationship Id="rId2" Type="http://schemas.microsoft.com/office/2011/relationships/chartColorStyle" Target="colors139.xml"/><Relationship Id="rId1" Type="http://schemas.openxmlformats.org/officeDocument/2006/relationships/oleObject" Target="file:///C:\Users\minmul\Downloads\ktk.ktk1.fact_ktk_ktk1.latest%20(82).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minmul\Downloads\ktk.ktk4.fact_ktk_ktk4.latest%20(15).xlsx" TargetMode="External"/></Relationships>
</file>

<file path=ppt/charts/_rels/chart140.xml.rels><?xml version="1.0" encoding="UTF-8" standalone="yes"?>
<Relationships xmlns="http://schemas.openxmlformats.org/package/2006/relationships"><Relationship Id="rId3" Type="http://schemas.microsoft.com/office/2011/relationships/chartStyle" Target="style140.xml"/><Relationship Id="rId2" Type="http://schemas.microsoft.com/office/2011/relationships/chartColorStyle" Target="colors140.xml"/><Relationship Id="rId1" Type="http://schemas.openxmlformats.org/officeDocument/2006/relationships/oleObject" Target="file:///C:\Users\minmul\Downloads\ktk.ktk1.fact_ktk_ktk1.latest%20(83).xlsx" TargetMode="External"/></Relationships>
</file>

<file path=ppt/charts/_rels/chart141.xml.rels><?xml version="1.0" encoding="UTF-8" standalone="yes"?>
<Relationships xmlns="http://schemas.openxmlformats.org/package/2006/relationships"><Relationship Id="rId3" Type="http://schemas.microsoft.com/office/2011/relationships/chartStyle" Target="style141.xml"/><Relationship Id="rId2" Type="http://schemas.microsoft.com/office/2011/relationships/chartColorStyle" Target="colors141.xml"/><Relationship Id="rId1" Type="http://schemas.openxmlformats.org/officeDocument/2006/relationships/oleObject" Target="file:///C:\Users\minmul\Downloads\ktk.ktk1.fact_ktk_ktk1.latest%20(84).xlsx" TargetMode="External"/></Relationships>
</file>

<file path=ppt/charts/_rels/chart142.xml.rels><?xml version="1.0" encoding="UTF-8" standalone="yes"?>
<Relationships xmlns="http://schemas.openxmlformats.org/package/2006/relationships"><Relationship Id="rId3" Type="http://schemas.microsoft.com/office/2011/relationships/chartStyle" Target="style142.xml"/><Relationship Id="rId2" Type="http://schemas.microsoft.com/office/2011/relationships/chartColorStyle" Target="colors142.xml"/><Relationship Id="rId1" Type="http://schemas.openxmlformats.org/officeDocument/2006/relationships/oleObject" Target="file:///C:\Users\minmul\Downloads\ktk.ktk1.fact_ktk_ktk1.latest%20(85).xlsx" TargetMode="External"/></Relationships>
</file>

<file path=ppt/charts/_rels/chart143.xml.rels><?xml version="1.0" encoding="UTF-8" standalone="yes"?>
<Relationships xmlns="http://schemas.openxmlformats.org/package/2006/relationships"><Relationship Id="rId3" Type="http://schemas.microsoft.com/office/2011/relationships/chartStyle" Target="style143.xml"/><Relationship Id="rId2" Type="http://schemas.microsoft.com/office/2011/relationships/chartColorStyle" Target="colors143.xml"/><Relationship Id="rId1" Type="http://schemas.openxmlformats.org/officeDocument/2006/relationships/oleObject" Target="file:///C:\Users\minmul\Downloads\ktk.ktk1.fact_ktk_ktk1.latest%20(86).xlsx" TargetMode="External"/></Relationships>
</file>

<file path=ppt/charts/_rels/chart144.xml.rels><?xml version="1.0" encoding="UTF-8" standalone="yes"?>
<Relationships xmlns="http://schemas.openxmlformats.org/package/2006/relationships"><Relationship Id="rId3" Type="http://schemas.microsoft.com/office/2011/relationships/chartStyle" Target="style144.xml"/><Relationship Id="rId2" Type="http://schemas.microsoft.com/office/2011/relationships/chartColorStyle" Target="colors144.xml"/><Relationship Id="rId1" Type="http://schemas.openxmlformats.org/officeDocument/2006/relationships/oleObject" Target="file:///C:\Users\minmul\Downloads\ktk.ktk1.fact_ktk_ktk1.latest%20(87).xlsx" TargetMode="External"/></Relationships>
</file>

<file path=ppt/charts/_rels/chart145.xml.rels><?xml version="1.0" encoding="UTF-8" standalone="yes"?>
<Relationships xmlns="http://schemas.openxmlformats.org/package/2006/relationships"><Relationship Id="rId3" Type="http://schemas.microsoft.com/office/2011/relationships/chartStyle" Target="style145.xml"/><Relationship Id="rId2" Type="http://schemas.microsoft.com/office/2011/relationships/chartColorStyle" Target="colors145.xml"/><Relationship Id="rId1" Type="http://schemas.openxmlformats.org/officeDocument/2006/relationships/oleObject" Target="file:///C:\Users\minmul\Downloads\ktk.ktk1.fact_ktk_ktk1.latest%20(88).xlsx" TargetMode="External"/></Relationships>
</file>

<file path=ppt/charts/_rels/chart146.xml.rels><?xml version="1.0" encoding="UTF-8" standalone="yes"?>
<Relationships xmlns="http://schemas.openxmlformats.org/package/2006/relationships"><Relationship Id="rId3" Type="http://schemas.microsoft.com/office/2011/relationships/chartStyle" Target="style146.xml"/><Relationship Id="rId2" Type="http://schemas.microsoft.com/office/2011/relationships/chartColorStyle" Target="colors146.xml"/><Relationship Id="rId1" Type="http://schemas.openxmlformats.org/officeDocument/2006/relationships/oleObject" Target="file:///C:\Users\minmul\Downloads\ktk.ktk1.fact_ktk_ktk1.latest%20(89).xlsx" TargetMode="External"/></Relationships>
</file>

<file path=ppt/charts/_rels/chart147.xml.rels><?xml version="1.0" encoding="UTF-8" standalone="yes"?>
<Relationships xmlns="http://schemas.openxmlformats.org/package/2006/relationships"><Relationship Id="rId3" Type="http://schemas.microsoft.com/office/2011/relationships/chartStyle" Target="style147.xml"/><Relationship Id="rId2" Type="http://schemas.microsoft.com/office/2011/relationships/chartColorStyle" Target="colors147.xml"/><Relationship Id="rId1" Type="http://schemas.openxmlformats.org/officeDocument/2006/relationships/oleObject" Target="file:///C:\Users\minmul\Downloads\ktk.ktk1.fact_ktk_ktk1.latest%20(90).xlsx" TargetMode="External"/></Relationships>
</file>

<file path=ppt/charts/_rels/chart148.xml.rels><?xml version="1.0" encoding="UTF-8" standalone="yes"?>
<Relationships xmlns="http://schemas.openxmlformats.org/package/2006/relationships"><Relationship Id="rId3" Type="http://schemas.microsoft.com/office/2011/relationships/chartStyle" Target="style148.xml"/><Relationship Id="rId2" Type="http://schemas.microsoft.com/office/2011/relationships/chartColorStyle" Target="colors148.xml"/><Relationship Id="rId1" Type="http://schemas.openxmlformats.org/officeDocument/2006/relationships/oleObject" Target="file:///C:\Users\minmul\Downloads\ktk.ktk1.fact_ktk_ktk1.latest%20(91).xlsx" TargetMode="External"/></Relationships>
</file>

<file path=ppt/charts/_rels/chart149.xml.rels><?xml version="1.0" encoding="UTF-8" standalone="yes"?>
<Relationships xmlns="http://schemas.openxmlformats.org/package/2006/relationships"><Relationship Id="rId3" Type="http://schemas.microsoft.com/office/2011/relationships/chartStyle" Target="style149.xml"/><Relationship Id="rId2" Type="http://schemas.microsoft.com/office/2011/relationships/chartColorStyle" Target="colors149.xml"/><Relationship Id="rId1" Type="http://schemas.openxmlformats.org/officeDocument/2006/relationships/oleObject" Target="file:///C:\Users\minmul\Downloads\ktk.ktk1.fact_ktk_ktk1.latest%20(92).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C:\Users\minmul\Downloads\ktk.ktk4.fact_ktk_ktk4.latest%20(16).xlsx" TargetMode="External"/></Relationships>
</file>

<file path=ppt/charts/_rels/chart150.xml.rels><?xml version="1.0" encoding="UTF-8" standalone="yes"?>
<Relationships xmlns="http://schemas.openxmlformats.org/package/2006/relationships"><Relationship Id="rId3" Type="http://schemas.microsoft.com/office/2011/relationships/chartStyle" Target="style150.xml"/><Relationship Id="rId2" Type="http://schemas.microsoft.com/office/2011/relationships/chartColorStyle" Target="colors150.xml"/><Relationship Id="rId1" Type="http://schemas.openxmlformats.org/officeDocument/2006/relationships/oleObject" Target="file:///C:\Users\minmul\Downloads\ktk.ktk1.fact_ktk_ktk1.latest%20(2).xlsx" TargetMode="External"/></Relationships>
</file>

<file path=ppt/charts/_rels/chart151.xml.rels><?xml version="1.0" encoding="UTF-8" standalone="yes"?>
<Relationships xmlns="http://schemas.openxmlformats.org/package/2006/relationships"><Relationship Id="rId3" Type="http://schemas.microsoft.com/office/2011/relationships/chartStyle" Target="style151.xml"/><Relationship Id="rId2" Type="http://schemas.microsoft.com/office/2011/relationships/chartColorStyle" Target="colors151.xml"/><Relationship Id="rId1" Type="http://schemas.openxmlformats.org/officeDocument/2006/relationships/oleObject" Target="file:///C:\Users\minmul\Downloads\ktk.ktk1.fact_ktk_ktk1.latest%20(3).xlsx" TargetMode="External"/></Relationships>
</file>

<file path=ppt/charts/_rels/chart152.xml.rels><?xml version="1.0" encoding="UTF-8" standalone="yes"?>
<Relationships xmlns="http://schemas.openxmlformats.org/package/2006/relationships"><Relationship Id="rId3" Type="http://schemas.microsoft.com/office/2011/relationships/chartStyle" Target="style152.xml"/><Relationship Id="rId2" Type="http://schemas.microsoft.com/office/2011/relationships/chartColorStyle" Target="colors152.xml"/><Relationship Id="rId1" Type="http://schemas.openxmlformats.org/officeDocument/2006/relationships/oleObject" Target="file:///C:\Users\minmul\Downloads\ktk.ktk1.fact_ktk_ktk1.latest%20(4).xlsx" TargetMode="External"/></Relationships>
</file>

<file path=ppt/charts/_rels/chart153.xml.rels><?xml version="1.0" encoding="UTF-8" standalone="yes"?>
<Relationships xmlns="http://schemas.openxmlformats.org/package/2006/relationships"><Relationship Id="rId3" Type="http://schemas.microsoft.com/office/2011/relationships/chartStyle" Target="style153.xml"/><Relationship Id="rId2" Type="http://schemas.microsoft.com/office/2011/relationships/chartColorStyle" Target="colors153.xml"/><Relationship Id="rId1" Type="http://schemas.openxmlformats.org/officeDocument/2006/relationships/oleObject" Target="file:///C:\Users\minmul\Downloads\ktk.ktk1.fact_ktk_ktk1.latest%20(5).xlsx" TargetMode="External"/></Relationships>
</file>

<file path=ppt/charts/_rels/chart154.xml.rels><?xml version="1.0" encoding="UTF-8" standalone="yes"?>
<Relationships xmlns="http://schemas.openxmlformats.org/package/2006/relationships"><Relationship Id="rId3" Type="http://schemas.microsoft.com/office/2011/relationships/chartStyle" Target="style154.xml"/><Relationship Id="rId2" Type="http://schemas.microsoft.com/office/2011/relationships/chartColorStyle" Target="colors154.xml"/><Relationship Id="rId1" Type="http://schemas.openxmlformats.org/officeDocument/2006/relationships/oleObject" Target="file:///C:\Users\minmul\Downloads\ktk.ktk1.fact_ktk_ktk1.latest%20(6).xlsx" TargetMode="External"/></Relationships>
</file>

<file path=ppt/charts/_rels/chart155.xml.rels><?xml version="1.0" encoding="UTF-8" standalone="yes"?>
<Relationships xmlns="http://schemas.openxmlformats.org/package/2006/relationships"><Relationship Id="rId3" Type="http://schemas.microsoft.com/office/2011/relationships/chartStyle" Target="style155.xml"/><Relationship Id="rId2" Type="http://schemas.microsoft.com/office/2011/relationships/chartColorStyle" Target="colors155.xml"/><Relationship Id="rId1" Type="http://schemas.openxmlformats.org/officeDocument/2006/relationships/oleObject" Target="file:///C:\Users\minmul\Downloads\ktk.ktk1.fact_ktk_ktk1.latest%20(7).xlsx" TargetMode="External"/></Relationships>
</file>

<file path=ppt/charts/_rels/chart156.xml.rels><?xml version="1.0" encoding="UTF-8" standalone="yes"?>
<Relationships xmlns="http://schemas.openxmlformats.org/package/2006/relationships"><Relationship Id="rId3" Type="http://schemas.microsoft.com/office/2011/relationships/chartStyle" Target="style156.xml"/><Relationship Id="rId2" Type="http://schemas.microsoft.com/office/2011/relationships/chartColorStyle" Target="colors156.xml"/><Relationship Id="rId1" Type="http://schemas.openxmlformats.org/officeDocument/2006/relationships/oleObject" Target="file:///C:\Users\minmul\Downloads\ktk.ktk1.fact_ktk_ktk1.latest%20(8).xlsx" TargetMode="External"/></Relationships>
</file>

<file path=ppt/charts/_rels/chart157.xml.rels><?xml version="1.0" encoding="UTF-8" standalone="yes"?>
<Relationships xmlns="http://schemas.openxmlformats.org/package/2006/relationships"><Relationship Id="rId3" Type="http://schemas.microsoft.com/office/2011/relationships/chartStyle" Target="style157.xml"/><Relationship Id="rId2" Type="http://schemas.microsoft.com/office/2011/relationships/chartColorStyle" Target="colors157.xml"/><Relationship Id="rId1" Type="http://schemas.openxmlformats.org/officeDocument/2006/relationships/oleObject" Target="file:///C:\Users\minmul\Downloads\ktk.ktk1.fact_ktk_ktk1.latest%20(9).xlsx" TargetMode="External"/></Relationships>
</file>

<file path=ppt/charts/_rels/chart158.xml.rels><?xml version="1.0" encoding="UTF-8" standalone="yes"?>
<Relationships xmlns="http://schemas.openxmlformats.org/package/2006/relationships"><Relationship Id="rId3" Type="http://schemas.microsoft.com/office/2011/relationships/chartStyle" Target="style158.xml"/><Relationship Id="rId2" Type="http://schemas.microsoft.com/office/2011/relationships/chartColorStyle" Target="colors158.xml"/><Relationship Id="rId1" Type="http://schemas.openxmlformats.org/officeDocument/2006/relationships/oleObject" Target="file:///C:\Users\minmul\Downloads\ktk.ktk1.fact_ktk_ktk1.latest%20(11).xlsx" TargetMode="External"/></Relationships>
</file>

<file path=ppt/charts/_rels/chart159.xml.rels><?xml version="1.0" encoding="UTF-8" standalone="yes"?>
<Relationships xmlns="http://schemas.openxmlformats.org/package/2006/relationships"><Relationship Id="rId3" Type="http://schemas.microsoft.com/office/2011/relationships/chartStyle" Target="style159.xml"/><Relationship Id="rId2" Type="http://schemas.microsoft.com/office/2011/relationships/chartColorStyle" Target="colors159.xml"/><Relationship Id="rId1" Type="http://schemas.openxmlformats.org/officeDocument/2006/relationships/oleObject" Target="file:///C:\Users\minmul\Downloads\ktk.ktk1.fact_ktk_ktk1.latest%20(12).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minmul\Downloads\ktk.ktk4.fact_ktk_ktk4.latest%20(17).xlsx" TargetMode="External"/></Relationships>
</file>

<file path=ppt/charts/_rels/chart160.xml.rels><?xml version="1.0" encoding="UTF-8" standalone="yes"?>
<Relationships xmlns="http://schemas.openxmlformats.org/package/2006/relationships"><Relationship Id="rId3" Type="http://schemas.microsoft.com/office/2011/relationships/chartStyle" Target="style160.xml"/><Relationship Id="rId2" Type="http://schemas.microsoft.com/office/2011/relationships/chartColorStyle" Target="colors160.xml"/><Relationship Id="rId1" Type="http://schemas.openxmlformats.org/officeDocument/2006/relationships/oleObject" Target="file:///C:\Users\minmul\Downloads\ktk.ktk1.fact_ktk_ktk1.latest%20(13).xlsx" TargetMode="External"/></Relationships>
</file>

<file path=ppt/charts/_rels/chart161.xml.rels><?xml version="1.0" encoding="UTF-8" standalone="yes"?>
<Relationships xmlns="http://schemas.openxmlformats.org/package/2006/relationships"><Relationship Id="rId3" Type="http://schemas.microsoft.com/office/2011/relationships/chartStyle" Target="style161.xml"/><Relationship Id="rId2" Type="http://schemas.microsoft.com/office/2011/relationships/chartColorStyle" Target="colors161.xml"/><Relationship Id="rId1" Type="http://schemas.openxmlformats.org/officeDocument/2006/relationships/oleObject" Target="file:///C:\Users\minmul\Downloads\ktk.ktk1.fact_ktk_ktk1.latest%20(14).xlsx" TargetMode="External"/></Relationships>
</file>

<file path=ppt/charts/_rels/chart162.xml.rels><?xml version="1.0" encoding="UTF-8" standalone="yes"?>
<Relationships xmlns="http://schemas.openxmlformats.org/package/2006/relationships"><Relationship Id="rId3" Type="http://schemas.microsoft.com/office/2011/relationships/chartStyle" Target="style162.xml"/><Relationship Id="rId2" Type="http://schemas.microsoft.com/office/2011/relationships/chartColorStyle" Target="colors162.xml"/><Relationship Id="rId1" Type="http://schemas.openxmlformats.org/officeDocument/2006/relationships/oleObject" Target="file:///C:\Users\minmul\Downloads\ktk.ktk1.fact_ktk_ktk1.latest%20(15).xlsx" TargetMode="External"/></Relationships>
</file>

<file path=ppt/charts/_rels/chart163.xml.rels><?xml version="1.0" encoding="UTF-8" standalone="yes"?>
<Relationships xmlns="http://schemas.openxmlformats.org/package/2006/relationships"><Relationship Id="rId3" Type="http://schemas.microsoft.com/office/2011/relationships/chartStyle" Target="style163.xml"/><Relationship Id="rId2" Type="http://schemas.microsoft.com/office/2011/relationships/chartColorStyle" Target="colors163.xml"/><Relationship Id="rId1" Type="http://schemas.openxmlformats.org/officeDocument/2006/relationships/oleObject" Target="file:///C:\Users\minmul\Downloads\ktk.ktk1.fact_ktk_ktk1.latest%20(16).xlsx" TargetMode="External"/></Relationships>
</file>

<file path=ppt/charts/_rels/chart164.xml.rels><?xml version="1.0" encoding="UTF-8" standalone="yes"?>
<Relationships xmlns="http://schemas.openxmlformats.org/package/2006/relationships"><Relationship Id="rId3" Type="http://schemas.microsoft.com/office/2011/relationships/chartStyle" Target="style164.xml"/><Relationship Id="rId2" Type="http://schemas.microsoft.com/office/2011/relationships/chartColorStyle" Target="colors164.xml"/><Relationship Id="rId1" Type="http://schemas.openxmlformats.org/officeDocument/2006/relationships/oleObject" Target="file:///C:\Users\minmul\Downloads\ktk.ktk1.fact_ktk_ktk1.latest%20(17).xlsx" TargetMode="External"/></Relationships>
</file>

<file path=ppt/charts/_rels/chart165.xml.rels><?xml version="1.0" encoding="UTF-8" standalone="yes"?>
<Relationships xmlns="http://schemas.openxmlformats.org/package/2006/relationships"><Relationship Id="rId3" Type="http://schemas.microsoft.com/office/2011/relationships/chartStyle" Target="style165.xml"/><Relationship Id="rId2" Type="http://schemas.microsoft.com/office/2011/relationships/chartColorStyle" Target="colors165.xml"/><Relationship Id="rId1" Type="http://schemas.openxmlformats.org/officeDocument/2006/relationships/oleObject" Target="file:///C:\Users\minmul\Downloads\ktk.ktk1.fact_ktk_ktk1.latest%20(18).xlsx" TargetMode="External"/></Relationships>
</file>

<file path=ppt/charts/_rels/chart166.xml.rels><?xml version="1.0" encoding="UTF-8" standalone="yes"?>
<Relationships xmlns="http://schemas.openxmlformats.org/package/2006/relationships"><Relationship Id="rId3" Type="http://schemas.microsoft.com/office/2011/relationships/chartStyle" Target="style166.xml"/><Relationship Id="rId2" Type="http://schemas.microsoft.com/office/2011/relationships/chartColorStyle" Target="colors166.xml"/><Relationship Id="rId1" Type="http://schemas.openxmlformats.org/officeDocument/2006/relationships/oleObject" Target="file:///C:\Users\minmul\Downloads\ktk.ktk1.fact_ktk_ktk1.latest%20(19).xlsx" TargetMode="External"/></Relationships>
</file>

<file path=ppt/charts/_rels/chart167.xml.rels><?xml version="1.0" encoding="UTF-8" standalone="yes"?>
<Relationships xmlns="http://schemas.openxmlformats.org/package/2006/relationships"><Relationship Id="rId3" Type="http://schemas.microsoft.com/office/2011/relationships/chartStyle" Target="style167.xml"/><Relationship Id="rId2" Type="http://schemas.microsoft.com/office/2011/relationships/chartColorStyle" Target="colors167.xml"/><Relationship Id="rId1" Type="http://schemas.openxmlformats.org/officeDocument/2006/relationships/oleObject" Target="file:///C:\Users\minmul\Downloads\ktk.ktk1.fact_ktk_ktk1.latest%20(20).xlsx" TargetMode="External"/></Relationships>
</file>

<file path=ppt/charts/_rels/chart168.xml.rels><?xml version="1.0" encoding="UTF-8" standalone="yes"?>
<Relationships xmlns="http://schemas.openxmlformats.org/package/2006/relationships"><Relationship Id="rId3" Type="http://schemas.microsoft.com/office/2011/relationships/chartStyle" Target="style168.xml"/><Relationship Id="rId2" Type="http://schemas.microsoft.com/office/2011/relationships/chartColorStyle" Target="colors168.xml"/><Relationship Id="rId1" Type="http://schemas.openxmlformats.org/officeDocument/2006/relationships/oleObject" Target="file:///C:\Users\minmul\Downloads\ktk.ktk1.fact_ktk_ktk1.latest%20(21).xlsx" TargetMode="External"/></Relationships>
</file>

<file path=ppt/charts/_rels/chart169.xml.rels><?xml version="1.0" encoding="UTF-8" standalone="yes"?>
<Relationships xmlns="http://schemas.openxmlformats.org/package/2006/relationships"><Relationship Id="rId3" Type="http://schemas.microsoft.com/office/2011/relationships/chartStyle" Target="style169.xml"/><Relationship Id="rId2" Type="http://schemas.microsoft.com/office/2011/relationships/chartColorStyle" Target="colors169.xml"/><Relationship Id="rId1" Type="http://schemas.openxmlformats.org/officeDocument/2006/relationships/oleObject" Target="file:///C:\Users\minmul\Downloads\ktk.ktk1.fact_ktk_ktk1.latest%20(22).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C:\Users\minmul\Downloads\ktk.ktk4.fact_ktk_ktk4.latest%20(18).xlsx" TargetMode="External"/></Relationships>
</file>

<file path=ppt/charts/_rels/chart170.xml.rels><?xml version="1.0" encoding="UTF-8" standalone="yes"?>
<Relationships xmlns="http://schemas.openxmlformats.org/package/2006/relationships"><Relationship Id="rId3" Type="http://schemas.microsoft.com/office/2011/relationships/chartStyle" Target="style170.xml"/><Relationship Id="rId2" Type="http://schemas.microsoft.com/office/2011/relationships/chartColorStyle" Target="colors170.xml"/><Relationship Id="rId1" Type="http://schemas.openxmlformats.org/officeDocument/2006/relationships/oleObject" Target="file:///C:\Users\minmul\Downloads\ktk.ktk1.fact_ktk_ktk1.latest%20(23).xlsx" TargetMode="External"/></Relationships>
</file>

<file path=ppt/charts/_rels/chart171.xml.rels><?xml version="1.0" encoding="UTF-8" standalone="yes"?>
<Relationships xmlns="http://schemas.openxmlformats.org/package/2006/relationships"><Relationship Id="rId3" Type="http://schemas.microsoft.com/office/2011/relationships/chartStyle" Target="style171.xml"/><Relationship Id="rId2" Type="http://schemas.microsoft.com/office/2011/relationships/chartColorStyle" Target="colors171.xml"/><Relationship Id="rId1" Type="http://schemas.openxmlformats.org/officeDocument/2006/relationships/oleObject" Target="file:///C:\Users\minmul\Downloads\ktk.ktk1.fact_ktk_ktk1.latest%20(25).xlsx" TargetMode="External"/></Relationships>
</file>

<file path=ppt/charts/_rels/chart172.xml.rels><?xml version="1.0" encoding="UTF-8" standalone="yes"?>
<Relationships xmlns="http://schemas.openxmlformats.org/package/2006/relationships"><Relationship Id="rId3" Type="http://schemas.microsoft.com/office/2011/relationships/chartStyle" Target="style172.xml"/><Relationship Id="rId2" Type="http://schemas.microsoft.com/office/2011/relationships/chartColorStyle" Target="colors172.xml"/><Relationship Id="rId1" Type="http://schemas.openxmlformats.org/officeDocument/2006/relationships/oleObject" Target="file:///C:\Users\minmul\Downloads\ktk.ktk1.fact_ktk_ktk1.latest%20(26).xlsx" TargetMode="External"/></Relationships>
</file>

<file path=ppt/charts/_rels/chart173.xml.rels><?xml version="1.0" encoding="UTF-8" standalone="yes"?>
<Relationships xmlns="http://schemas.openxmlformats.org/package/2006/relationships"><Relationship Id="rId3" Type="http://schemas.microsoft.com/office/2011/relationships/chartStyle" Target="style173.xml"/><Relationship Id="rId2" Type="http://schemas.microsoft.com/office/2011/relationships/chartColorStyle" Target="colors173.xml"/><Relationship Id="rId1" Type="http://schemas.openxmlformats.org/officeDocument/2006/relationships/oleObject" Target="file:///C:\Users\minmul\Downloads\ktk.ktk1.fact_ktk_ktk1.latest%20(27).xlsx" TargetMode="External"/></Relationships>
</file>

<file path=ppt/charts/_rels/chart174.xml.rels><?xml version="1.0" encoding="UTF-8" standalone="yes"?>
<Relationships xmlns="http://schemas.openxmlformats.org/package/2006/relationships"><Relationship Id="rId3" Type="http://schemas.microsoft.com/office/2011/relationships/chartStyle" Target="style174.xml"/><Relationship Id="rId2" Type="http://schemas.microsoft.com/office/2011/relationships/chartColorStyle" Target="colors174.xml"/><Relationship Id="rId1" Type="http://schemas.openxmlformats.org/officeDocument/2006/relationships/oleObject" Target="file:///C:\Users\minmul\Downloads\ktk.ktk1.fact_ktk_ktk1.latest%20(28).xlsx" TargetMode="External"/></Relationships>
</file>

<file path=ppt/charts/_rels/chart175.xml.rels><?xml version="1.0" encoding="UTF-8" standalone="yes"?>
<Relationships xmlns="http://schemas.openxmlformats.org/package/2006/relationships"><Relationship Id="rId3" Type="http://schemas.microsoft.com/office/2011/relationships/chartStyle" Target="style175.xml"/><Relationship Id="rId2" Type="http://schemas.microsoft.com/office/2011/relationships/chartColorStyle" Target="colors175.xml"/><Relationship Id="rId1" Type="http://schemas.openxmlformats.org/officeDocument/2006/relationships/oleObject" Target="../embeddings/oleObject3.bin"/></Relationships>
</file>

<file path=ppt/charts/_rels/chart176.xml.rels><?xml version="1.0" encoding="UTF-8" standalone="yes"?>
<Relationships xmlns="http://schemas.openxmlformats.org/package/2006/relationships"><Relationship Id="rId3" Type="http://schemas.microsoft.com/office/2011/relationships/chartStyle" Target="style176.xml"/><Relationship Id="rId2" Type="http://schemas.microsoft.com/office/2011/relationships/chartColorStyle" Target="colors176.xml"/><Relationship Id="rId1" Type="http://schemas.openxmlformats.org/officeDocument/2006/relationships/oleObject" Target="file:///C:\Users\minmul\Downloads\ktk.ktk1.fact_ktk_ktk1.latest%20(30).xlsx" TargetMode="External"/></Relationships>
</file>

<file path=ppt/charts/_rels/chart177.xml.rels><?xml version="1.0" encoding="UTF-8" standalone="yes"?>
<Relationships xmlns="http://schemas.openxmlformats.org/package/2006/relationships"><Relationship Id="rId3" Type="http://schemas.microsoft.com/office/2011/relationships/chartStyle" Target="style177.xml"/><Relationship Id="rId2" Type="http://schemas.microsoft.com/office/2011/relationships/chartColorStyle" Target="colors177.xml"/><Relationship Id="rId1" Type="http://schemas.openxmlformats.org/officeDocument/2006/relationships/oleObject" Target="file:///C:\Users\minmul\Downloads\ktk.ktk1.fact_ktk_ktk1.latest%20(31).xlsx" TargetMode="External"/></Relationships>
</file>

<file path=ppt/charts/_rels/chart178.xml.rels><?xml version="1.0" encoding="UTF-8" standalone="yes"?>
<Relationships xmlns="http://schemas.openxmlformats.org/package/2006/relationships"><Relationship Id="rId3" Type="http://schemas.microsoft.com/office/2011/relationships/chartStyle" Target="style178.xml"/><Relationship Id="rId2" Type="http://schemas.microsoft.com/office/2011/relationships/chartColorStyle" Target="colors178.xml"/><Relationship Id="rId1" Type="http://schemas.openxmlformats.org/officeDocument/2006/relationships/oleObject" Target="file:///C:\Users\minmul\Downloads\ktk.ktk1.fact_ktk_ktk1.latest%20(32).xlsx" TargetMode="External"/></Relationships>
</file>

<file path=ppt/charts/_rels/chart179.xml.rels><?xml version="1.0" encoding="UTF-8" standalone="yes"?>
<Relationships xmlns="http://schemas.openxmlformats.org/package/2006/relationships"><Relationship Id="rId3" Type="http://schemas.microsoft.com/office/2011/relationships/chartStyle" Target="style179.xml"/><Relationship Id="rId2" Type="http://schemas.microsoft.com/office/2011/relationships/chartColorStyle" Target="colors179.xml"/><Relationship Id="rId1" Type="http://schemas.openxmlformats.org/officeDocument/2006/relationships/oleObject" Target="file:///C:\Users\minmul\Downloads\ktk.ktk1.fact_ktk_ktk1.latest%20(33).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C:\Users\minmul\Downloads\ktk.ktk4.fact_ktk_ktk4.latest%20(19).xlsx" TargetMode="External"/></Relationships>
</file>

<file path=ppt/charts/_rels/chart180.xml.rels><?xml version="1.0" encoding="UTF-8" standalone="yes"?>
<Relationships xmlns="http://schemas.openxmlformats.org/package/2006/relationships"><Relationship Id="rId3" Type="http://schemas.microsoft.com/office/2011/relationships/chartStyle" Target="style180.xml"/><Relationship Id="rId2" Type="http://schemas.microsoft.com/office/2011/relationships/chartColorStyle" Target="colors180.xml"/><Relationship Id="rId1" Type="http://schemas.openxmlformats.org/officeDocument/2006/relationships/oleObject" Target="file:///C:\Users\minmul\Downloads\ktk.ktk1.fact_ktk_ktk1.latest%20(34).xlsx" TargetMode="External"/></Relationships>
</file>

<file path=ppt/charts/_rels/chart181.xml.rels><?xml version="1.0" encoding="UTF-8" standalone="yes"?>
<Relationships xmlns="http://schemas.openxmlformats.org/package/2006/relationships"><Relationship Id="rId3" Type="http://schemas.microsoft.com/office/2011/relationships/chartStyle" Target="style181.xml"/><Relationship Id="rId2" Type="http://schemas.microsoft.com/office/2011/relationships/chartColorStyle" Target="colors181.xml"/><Relationship Id="rId1" Type="http://schemas.openxmlformats.org/officeDocument/2006/relationships/oleObject" Target="file:///C:\Users\minmul\Downloads\ktk.ktk1.fact_ktk_ktk1.latest%20(35).xlsx" TargetMode="External"/></Relationships>
</file>

<file path=ppt/charts/_rels/chart182.xml.rels><?xml version="1.0" encoding="UTF-8" standalone="yes"?>
<Relationships xmlns="http://schemas.openxmlformats.org/package/2006/relationships"><Relationship Id="rId3" Type="http://schemas.microsoft.com/office/2011/relationships/chartStyle" Target="style182.xml"/><Relationship Id="rId2" Type="http://schemas.microsoft.com/office/2011/relationships/chartColorStyle" Target="colors182.xml"/><Relationship Id="rId1" Type="http://schemas.openxmlformats.org/officeDocument/2006/relationships/oleObject" Target="file:///C:\Users\minmul\Downloads\ktk.ktk1.fact_ktk_ktk1.latest%20(36).xlsx" TargetMode="External"/></Relationships>
</file>

<file path=ppt/charts/_rels/chart183.xml.rels><?xml version="1.0" encoding="UTF-8" standalone="yes"?>
<Relationships xmlns="http://schemas.openxmlformats.org/package/2006/relationships"><Relationship Id="rId3" Type="http://schemas.microsoft.com/office/2011/relationships/chartStyle" Target="style183.xml"/><Relationship Id="rId2" Type="http://schemas.microsoft.com/office/2011/relationships/chartColorStyle" Target="colors183.xml"/><Relationship Id="rId1" Type="http://schemas.openxmlformats.org/officeDocument/2006/relationships/oleObject" Target="file:///C:\Users\minmul\Downloads\ktk.ktk1.fact_ktk_ktk1.latest%20(37).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C:\Users\minmul\Downloads\ktk.ktk4.fact_ktk_ktk4.latest%20(20).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inmul\Downloads\ktk.ktk4.fact_ktk_ktk4.latest%20(1).xlsx" TargetMode="External"/></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embeddings/oleObject1.bin"/></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file:///C:\Users\minmul\Downloads\ktk.ktk4.fact_ktk_ktk4.latest%20(22).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file:///C:\Users\minmul\Downloads\ktk.ktk4.fact_ktk_ktk4.latest%20(24).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file:///C:\Users\minmul\Downloads\ktk.ktk4.fact_ktk_ktk4.latest%20(25).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oleObject" Target="file:///C:\Users\minmul\Downloads\ktk.ktk4.fact_ktk_ktk4.latest%20(26).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file:///C:\Users\minmul\Downloads\ktk.ktk4.fact_ktk_ktk4.latest%20(27).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oleObject" Target="file:///C:\Users\minmul\Downloads\ktk.ktk4.fact_ktk_ktk4.latest%20(28).xlsx" TargetMode="External"/></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file:///C:\Users\minmul\Downloads\ktk.ktk4.fact_ktk_ktk4.latest%20(29).xlsx" TargetMode="External"/></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oleObject" Target="file:///C:\Users\minmul\Downloads\ktk.ktk4.fact_ktk_ktk4.latest%20(29).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oleObject" Target="file:///C:\Users\minmul\Downloads\ktk.ktk4.fact_ktk_ktk4.latest%20(3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inmul\Downloads\ktk.ktk4.fact_ktk_ktk4.latest%20(2).xlsx" TargetMode="External"/></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oleObject" Target="file:///C:\Users\minmul\Downloads\ktk.ktk4.fact_ktk_ktk4.latest%20(32).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oleObject" Target="file:///C:\Users\minmul\Downloads\ktk.ktk4.fact_ktk_ktk4.latest%20(33).xlsx" TargetMode="External"/></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file:///C:\Users\minmul\Downloads\ktk.ktk4.fact_ktk_ktk4.latest%20(34).xlsx" TargetMode="External"/></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oleObject" Target="file:///C:\Users\minmul\Downloads\ktk.ktk4.fact_ktk_ktk4.latest%20(35).xlsx" TargetMode="External"/></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oleObject" Target="file:///C:\Users\minmul\Downloads\ktk.ktk4.fact_ktk_ktk4.latest%20(36).xlsx" TargetMode="External"/></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oleObject" Target="file:///C:\Users\minmul\Downloads\ktk.ktk4.fact_ktk_ktk4.latest%20(37).xlsx" TargetMode="External"/></Relationships>
</file>

<file path=ppt/charts/_rels/chart3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oleObject" Target="file:///C:\Users\minmul\Downloads\ktk.ktk4.fact_ktk_ktk4.latest%20(38).xlsx" TargetMode="External"/></Relationships>
</file>

<file path=ppt/charts/_rels/chart37.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oleObject" Target="file:///C:\Users\minmul\Downloads\ktk.ktk4.fact_ktk_ktk4.latest%20(40).xlsx" TargetMode="External"/></Relationships>
</file>

<file path=ppt/charts/_rels/chart38.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oleObject" Target="file:///C:\Users\minmul\Downloads\ktk.ktk4.fact_ktk_ktk4.latest%20(41).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oleObject" Target="file:///C:\Users\minmul\Downloads\ktk.ktk4.fact_ktk_ktk4.latest%20(42).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minmul\Downloads\ktk.ktk4.fact_ktk_ktk4.latest%20(3).xlsx" TargetMode="External"/></Relationships>
</file>

<file path=ppt/charts/_rels/chart40.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oleObject" Target="file:///C:\Users\minmul\Downloads\ktk.ktk4.fact_ktk_ktk4.latest%20(43).xlsx" TargetMode="External"/></Relationships>
</file>

<file path=ppt/charts/_rels/chart41.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oleObject" Target="file:///C:\Users\minmul\Downloads\ktk.ktk4.fact_ktk_ktk4.latest%20(44).xlsx" TargetMode="External"/></Relationships>
</file>

<file path=ppt/charts/_rels/chart42.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oleObject" Target="file:///C:\Users\minmul\Downloads\ktk.ktk4.fact_ktk_ktk4.latest%20(45).xlsx" TargetMode="External"/></Relationships>
</file>

<file path=ppt/charts/_rels/chart43.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oleObject" Target="file:///C:\Users\minmul\Downloads\ktk.ktk4.fact_ktk_ktk4.latest%20(46).xlsx" TargetMode="External"/></Relationships>
</file>

<file path=ppt/charts/_rels/chart44.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oleObject" Target="file:///C:\Users\minmul\Downloads\ktk.ktk4.fact_ktk_ktk4.latest%20(47).xlsx" TargetMode="External"/></Relationships>
</file>

<file path=ppt/charts/_rels/chart45.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oleObject" Target="file:///C:\Users\minmul\Downloads\ktk.ktk4.fact_ktk_ktk4.latest%20(49).xlsx" TargetMode="External"/></Relationships>
</file>

<file path=ppt/charts/_rels/chart46.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oleObject" Target="file:///C:\Users\minmul\Downloads\ktk.ktk4.fact_ktk_ktk4.latest%20(50).xlsx" TargetMode="External"/></Relationships>
</file>

<file path=ppt/charts/_rels/chart47.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oleObject" Target="file:///C:\Users\minmul\Downloads\ktk.ktk4.fact_ktk_ktk4.latest%20(51).xlsx" TargetMode="External"/></Relationships>
</file>

<file path=ppt/charts/_rels/chart48.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oleObject" Target="file:///C:\Users\minmul\Downloads\ktk.ktk4.fact_ktk_ktk4.latest%20(52).xlsx" TargetMode="External"/></Relationships>
</file>

<file path=ppt/charts/_rels/chart49.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oleObject" Target="file:///C:\Users\minmul\Downloads\ktk.ktk4.fact_ktk_ktk4.latest%20(54).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minmul\Downloads\ktk.ktk4.fact_ktk_ktk4.latest%20(4).xlsx" TargetMode="External"/></Relationships>
</file>

<file path=ppt/charts/_rels/chart50.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oleObject" Target="file:///C:\Users\minmul\Downloads\ktk.ktk4.fact_ktk_ktk4.latest%20(55).xlsx" TargetMode="External"/></Relationships>
</file>

<file path=ppt/charts/_rels/chart51.xml.rels><?xml version="1.0" encoding="UTF-8" standalone="yes"?>
<Relationships xmlns="http://schemas.openxmlformats.org/package/2006/relationships"><Relationship Id="rId3" Type="http://schemas.microsoft.com/office/2011/relationships/chartStyle" Target="style51.xml"/><Relationship Id="rId2" Type="http://schemas.microsoft.com/office/2011/relationships/chartColorStyle" Target="colors51.xml"/><Relationship Id="rId1" Type="http://schemas.openxmlformats.org/officeDocument/2006/relationships/oleObject" Target="file:///C:\Users\minmul\Downloads\ktk.ktk4.fact_ktk_ktk4.latest%20(56).xlsx" TargetMode="External"/></Relationships>
</file>

<file path=ppt/charts/_rels/chart52.xml.rels><?xml version="1.0" encoding="UTF-8" standalone="yes"?>
<Relationships xmlns="http://schemas.openxmlformats.org/package/2006/relationships"><Relationship Id="rId3" Type="http://schemas.microsoft.com/office/2011/relationships/chartStyle" Target="style52.xml"/><Relationship Id="rId2" Type="http://schemas.microsoft.com/office/2011/relationships/chartColorStyle" Target="colors52.xml"/><Relationship Id="rId1" Type="http://schemas.openxmlformats.org/officeDocument/2006/relationships/oleObject" Target="file:///C:\Users\minmul\Downloads\ktk.ktk4.fact_ktk_ktk4.latest%20(58).xlsx" TargetMode="External"/></Relationships>
</file>

<file path=ppt/charts/_rels/chart53.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oleObject" Target="file:///C:\Users\minmul\Downloads\ktk.ktk4.fact_ktk_ktk4.latest%20(59).xlsx" TargetMode="External"/></Relationships>
</file>

<file path=ppt/charts/_rels/chart54.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oleObject" Target="file:///C:\Users\minmul\Downloads\ktk.ktk4.fact_ktk_ktk4.latest%20(63).xlsx" TargetMode="External"/></Relationships>
</file>

<file path=ppt/charts/_rels/chart55.xml.rels><?xml version="1.0" encoding="UTF-8" standalone="yes"?>
<Relationships xmlns="http://schemas.openxmlformats.org/package/2006/relationships"><Relationship Id="rId3" Type="http://schemas.microsoft.com/office/2011/relationships/chartStyle" Target="style55.xml"/><Relationship Id="rId2" Type="http://schemas.microsoft.com/office/2011/relationships/chartColorStyle" Target="colors55.xml"/><Relationship Id="rId1" Type="http://schemas.openxmlformats.org/officeDocument/2006/relationships/oleObject" Target="file:///C:\Users\minmul\Downloads\ktk.ktk4.fact_ktk_ktk4.latest%20(60).xlsx" TargetMode="External"/></Relationships>
</file>

<file path=ppt/charts/_rels/chart56.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oleObject" Target="file:///C:\Users\minmul\Downloads\ktk.ktk4.fact_ktk_ktk4.latest%20(61).xlsx" TargetMode="External"/></Relationships>
</file>

<file path=ppt/charts/_rels/chart57.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oleObject" Target="file:///C:\Users\minmul\Downloads\ktk.ktk4.fact_ktk_ktk4.latest%20(62).xlsx" TargetMode="External"/></Relationships>
</file>

<file path=ppt/charts/_rels/chart58.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oleObject" Target="file:///C:\Users\minmul\Downloads\ktk.ktk4.fact_ktk_ktk4.latest%20(64).xlsx" TargetMode="External"/></Relationships>
</file>

<file path=ppt/charts/_rels/chart59.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oleObject" Target="file:///C:\Users\minmul\Downloads\ktk.ktk4.fact_ktk_ktk4.latest%20(65).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minmul\Downloads\ktk.ktk4.fact_ktk_ktk4.latest%20(5).xlsx" TargetMode="External"/></Relationships>
</file>

<file path=ppt/charts/_rels/chart60.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oleObject" Target="file:///C:\Users\minmul\Downloads\ktk.ktk4.fact_ktk_ktk4.latest%20(66).xlsx" TargetMode="External"/></Relationships>
</file>

<file path=ppt/charts/_rels/chart61.xml.rels><?xml version="1.0" encoding="UTF-8" standalone="yes"?>
<Relationships xmlns="http://schemas.openxmlformats.org/package/2006/relationships"><Relationship Id="rId3" Type="http://schemas.microsoft.com/office/2011/relationships/chartStyle" Target="style61.xml"/><Relationship Id="rId2" Type="http://schemas.microsoft.com/office/2011/relationships/chartColorStyle" Target="colors61.xml"/><Relationship Id="rId1" Type="http://schemas.openxmlformats.org/officeDocument/2006/relationships/oleObject" Target="file:///C:\Users\minmul\Downloads\ktk.ktk4.fact_ktk_ktk4.latest%20(67).xlsx" TargetMode="External"/></Relationships>
</file>

<file path=ppt/charts/_rels/chart62.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oleObject" Target="file:///C:\Users\minmul\Downloads\ktk.ktk4.fact_ktk_ktk4.latest%20(68).xlsx" TargetMode="External"/></Relationships>
</file>

<file path=ppt/charts/_rels/chart63.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oleObject" Target="file:///C:\Users\minmul\Downloads\ktk.ktk4.fact_ktk_ktk4.latest%20(69).xlsx" TargetMode="External"/></Relationships>
</file>

<file path=ppt/charts/_rels/chart64.xml.rels><?xml version="1.0" encoding="UTF-8" standalone="yes"?>
<Relationships xmlns="http://schemas.openxmlformats.org/package/2006/relationships"><Relationship Id="rId3" Type="http://schemas.microsoft.com/office/2011/relationships/chartStyle" Target="style64.xml"/><Relationship Id="rId2" Type="http://schemas.microsoft.com/office/2011/relationships/chartColorStyle" Target="colors64.xml"/><Relationship Id="rId1" Type="http://schemas.openxmlformats.org/officeDocument/2006/relationships/oleObject" Target="file:///C:\Users\minmul\Downloads\ktk.ktk4.fact_ktk_ktk4.latest%20(70).xlsx" TargetMode="External"/></Relationships>
</file>

<file path=ppt/charts/_rels/chart65.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oleObject" Target="file:///C:\Users\minmul\Downloads\ktk.ktk4.fact_ktk_ktk4.latest%20(71).xlsx" TargetMode="External"/></Relationships>
</file>

<file path=ppt/charts/_rels/chart66.xml.rels><?xml version="1.0" encoding="UTF-8" standalone="yes"?>
<Relationships xmlns="http://schemas.openxmlformats.org/package/2006/relationships"><Relationship Id="rId3" Type="http://schemas.microsoft.com/office/2011/relationships/chartStyle" Target="style66.xml"/><Relationship Id="rId2" Type="http://schemas.microsoft.com/office/2011/relationships/chartColorStyle" Target="colors66.xml"/><Relationship Id="rId1" Type="http://schemas.openxmlformats.org/officeDocument/2006/relationships/oleObject" Target="file:///C:\Users\minmul\Downloads\ktk.ktk1.fact_ktk_ktk1.latest.xlsx" TargetMode="External"/></Relationships>
</file>

<file path=ppt/charts/_rels/chart67.xml.rels><?xml version="1.0" encoding="UTF-8" standalone="yes"?>
<Relationships xmlns="http://schemas.openxmlformats.org/package/2006/relationships"><Relationship Id="rId3" Type="http://schemas.microsoft.com/office/2011/relationships/chartStyle" Target="style67.xml"/><Relationship Id="rId2" Type="http://schemas.microsoft.com/office/2011/relationships/chartColorStyle" Target="colors67.xml"/><Relationship Id="rId1" Type="http://schemas.openxmlformats.org/officeDocument/2006/relationships/oleObject" Target="../embeddings/oleObject2.bin"/></Relationships>
</file>

<file path=ppt/charts/_rels/chart68.xml.rels><?xml version="1.0" encoding="UTF-8" standalone="yes"?>
<Relationships xmlns="http://schemas.openxmlformats.org/package/2006/relationships"><Relationship Id="rId3" Type="http://schemas.microsoft.com/office/2011/relationships/chartStyle" Target="style68.xml"/><Relationship Id="rId2" Type="http://schemas.microsoft.com/office/2011/relationships/chartColorStyle" Target="colors68.xml"/><Relationship Id="rId1" Type="http://schemas.openxmlformats.org/officeDocument/2006/relationships/oleObject" Target="file:///C:\Users\minmul\Downloads\ktk.ktk1.fact_ktk_ktk1.latest%20(2).xlsx" TargetMode="External"/></Relationships>
</file>

<file path=ppt/charts/_rels/chart69.xml.rels><?xml version="1.0" encoding="UTF-8" standalone="yes"?>
<Relationships xmlns="http://schemas.openxmlformats.org/package/2006/relationships"><Relationship Id="rId3" Type="http://schemas.microsoft.com/office/2011/relationships/chartStyle" Target="style69.xml"/><Relationship Id="rId2" Type="http://schemas.microsoft.com/office/2011/relationships/chartColorStyle" Target="colors69.xml"/><Relationship Id="rId1" Type="http://schemas.openxmlformats.org/officeDocument/2006/relationships/oleObject" Target="file:///C:\Users\minmul\Downloads\ktk.ktk1.fact_ktk_ktk1.latest%20(3).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minmul\Downloads\ktk.ktk4.fact_ktk_ktk4.latest%20(6).xlsx" TargetMode="External"/></Relationships>
</file>

<file path=ppt/charts/_rels/chart70.xml.rels><?xml version="1.0" encoding="UTF-8" standalone="yes"?>
<Relationships xmlns="http://schemas.openxmlformats.org/package/2006/relationships"><Relationship Id="rId3" Type="http://schemas.microsoft.com/office/2011/relationships/chartStyle" Target="style70.xml"/><Relationship Id="rId2" Type="http://schemas.microsoft.com/office/2011/relationships/chartColorStyle" Target="colors70.xml"/><Relationship Id="rId1" Type="http://schemas.openxmlformats.org/officeDocument/2006/relationships/oleObject" Target="file:///C:\Users\minmul\Downloads\ktk.ktk1.fact_ktk_ktk1.latest%20(4).xlsx" TargetMode="External"/></Relationships>
</file>

<file path=ppt/charts/_rels/chart71.xml.rels><?xml version="1.0" encoding="UTF-8" standalone="yes"?>
<Relationships xmlns="http://schemas.openxmlformats.org/package/2006/relationships"><Relationship Id="rId3" Type="http://schemas.microsoft.com/office/2011/relationships/chartStyle" Target="style71.xml"/><Relationship Id="rId2" Type="http://schemas.microsoft.com/office/2011/relationships/chartColorStyle" Target="colors71.xml"/><Relationship Id="rId1" Type="http://schemas.openxmlformats.org/officeDocument/2006/relationships/oleObject" Target="file:///C:\Users\minmul\Downloads\ktk.ktk1.fact_ktk_ktk1.latest%20(5).xlsx" TargetMode="External"/></Relationships>
</file>

<file path=ppt/charts/_rels/chart72.xml.rels><?xml version="1.0" encoding="UTF-8" standalone="yes"?>
<Relationships xmlns="http://schemas.openxmlformats.org/package/2006/relationships"><Relationship Id="rId3" Type="http://schemas.microsoft.com/office/2011/relationships/chartStyle" Target="style72.xml"/><Relationship Id="rId2" Type="http://schemas.microsoft.com/office/2011/relationships/chartColorStyle" Target="colors72.xml"/><Relationship Id="rId1" Type="http://schemas.openxmlformats.org/officeDocument/2006/relationships/oleObject" Target="file:///C:\Users\minmul\Downloads\ktk.ktk1.fact_ktk_ktk1.latest%20(6).xlsx" TargetMode="External"/></Relationships>
</file>

<file path=ppt/charts/_rels/chart73.xml.rels><?xml version="1.0" encoding="UTF-8" standalone="yes"?>
<Relationships xmlns="http://schemas.openxmlformats.org/package/2006/relationships"><Relationship Id="rId3" Type="http://schemas.microsoft.com/office/2011/relationships/chartStyle" Target="style73.xml"/><Relationship Id="rId2" Type="http://schemas.microsoft.com/office/2011/relationships/chartColorStyle" Target="colors73.xml"/><Relationship Id="rId1" Type="http://schemas.openxmlformats.org/officeDocument/2006/relationships/oleObject" Target="file:///C:\Users\minmul\Downloads\ktk.ktk1.fact_ktk_ktk1.latest%20(7).xlsx" TargetMode="External"/></Relationships>
</file>

<file path=ppt/charts/_rels/chart74.xml.rels><?xml version="1.0" encoding="UTF-8" standalone="yes"?>
<Relationships xmlns="http://schemas.openxmlformats.org/package/2006/relationships"><Relationship Id="rId3" Type="http://schemas.microsoft.com/office/2011/relationships/chartStyle" Target="style74.xml"/><Relationship Id="rId2" Type="http://schemas.microsoft.com/office/2011/relationships/chartColorStyle" Target="colors74.xml"/><Relationship Id="rId1" Type="http://schemas.openxmlformats.org/officeDocument/2006/relationships/oleObject" Target="file:///C:\Users\minmul\Downloads\ktk.ktk1.fact_ktk_ktk1.latest%20(8).xlsx" TargetMode="External"/></Relationships>
</file>

<file path=ppt/charts/_rels/chart75.xml.rels><?xml version="1.0" encoding="UTF-8" standalone="yes"?>
<Relationships xmlns="http://schemas.openxmlformats.org/package/2006/relationships"><Relationship Id="rId3" Type="http://schemas.microsoft.com/office/2011/relationships/chartStyle" Target="style75.xml"/><Relationship Id="rId2" Type="http://schemas.microsoft.com/office/2011/relationships/chartColorStyle" Target="colors75.xml"/><Relationship Id="rId1" Type="http://schemas.openxmlformats.org/officeDocument/2006/relationships/oleObject" Target="file:///C:\Users\minmul\Downloads\ktk.ktk1.fact_ktk_ktk1.latest%20(9).xlsx" TargetMode="External"/></Relationships>
</file>

<file path=ppt/charts/_rels/chart76.xml.rels><?xml version="1.0" encoding="UTF-8" standalone="yes"?>
<Relationships xmlns="http://schemas.openxmlformats.org/package/2006/relationships"><Relationship Id="rId3" Type="http://schemas.microsoft.com/office/2011/relationships/chartStyle" Target="style76.xml"/><Relationship Id="rId2" Type="http://schemas.microsoft.com/office/2011/relationships/chartColorStyle" Target="colors76.xml"/><Relationship Id="rId1" Type="http://schemas.openxmlformats.org/officeDocument/2006/relationships/oleObject" Target="file:///C:\Users\minmul\Downloads\ktk.ktk1.fact_ktk_ktk1.latest%20(10).xlsx" TargetMode="External"/></Relationships>
</file>

<file path=ppt/charts/_rels/chart77.xml.rels><?xml version="1.0" encoding="UTF-8" standalone="yes"?>
<Relationships xmlns="http://schemas.openxmlformats.org/package/2006/relationships"><Relationship Id="rId3" Type="http://schemas.microsoft.com/office/2011/relationships/chartStyle" Target="style77.xml"/><Relationship Id="rId2" Type="http://schemas.microsoft.com/office/2011/relationships/chartColorStyle" Target="colors77.xml"/><Relationship Id="rId1" Type="http://schemas.openxmlformats.org/officeDocument/2006/relationships/oleObject" Target="file:///C:\Users\minmul\Downloads\ktk.ktk1.fact_ktk_ktk1.latest%20(11).xlsx" TargetMode="External"/></Relationships>
</file>

<file path=ppt/charts/_rels/chart78.xml.rels><?xml version="1.0" encoding="UTF-8" standalone="yes"?>
<Relationships xmlns="http://schemas.openxmlformats.org/package/2006/relationships"><Relationship Id="rId3" Type="http://schemas.microsoft.com/office/2011/relationships/chartStyle" Target="style78.xml"/><Relationship Id="rId2" Type="http://schemas.microsoft.com/office/2011/relationships/chartColorStyle" Target="colors78.xml"/><Relationship Id="rId1" Type="http://schemas.openxmlformats.org/officeDocument/2006/relationships/oleObject" Target="file:///C:\Users\minmul\Downloads\ktk.ktk1.fact_ktk_ktk1.latest%20(12).xlsx" TargetMode="External"/></Relationships>
</file>

<file path=ppt/charts/_rels/chart79.xml.rels><?xml version="1.0" encoding="UTF-8" standalone="yes"?>
<Relationships xmlns="http://schemas.openxmlformats.org/package/2006/relationships"><Relationship Id="rId3" Type="http://schemas.microsoft.com/office/2011/relationships/chartStyle" Target="style79.xml"/><Relationship Id="rId2" Type="http://schemas.microsoft.com/office/2011/relationships/chartColorStyle" Target="colors79.xml"/><Relationship Id="rId1" Type="http://schemas.openxmlformats.org/officeDocument/2006/relationships/oleObject" Target="file:///C:\Users\minmul\Downloads\ktk.ktk1.fact_ktk_ktk1.latest%20(13).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minmul\Downloads\ktk.ktk4.fact_ktk_ktk4.latest%20(7).xlsx" TargetMode="External"/></Relationships>
</file>

<file path=ppt/charts/_rels/chart80.xml.rels><?xml version="1.0" encoding="UTF-8" standalone="yes"?>
<Relationships xmlns="http://schemas.openxmlformats.org/package/2006/relationships"><Relationship Id="rId3" Type="http://schemas.microsoft.com/office/2011/relationships/chartStyle" Target="style80.xml"/><Relationship Id="rId2" Type="http://schemas.microsoft.com/office/2011/relationships/chartColorStyle" Target="colors80.xml"/><Relationship Id="rId1" Type="http://schemas.openxmlformats.org/officeDocument/2006/relationships/oleObject" Target="file:///C:\Users\minmul\Downloads\ktk.ktk1.fact_ktk_ktk1.latest%20(14).xlsx" TargetMode="External"/></Relationships>
</file>

<file path=ppt/charts/_rels/chart81.xml.rels><?xml version="1.0" encoding="UTF-8" standalone="yes"?>
<Relationships xmlns="http://schemas.openxmlformats.org/package/2006/relationships"><Relationship Id="rId3" Type="http://schemas.microsoft.com/office/2011/relationships/chartStyle" Target="style81.xml"/><Relationship Id="rId2" Type="http://schemas.microsoft.com/office/2011/relationships/chartColorStyle" Target="colors81.xml"/><Relationship Id="rId1" Type="http://schemas.openxmlformats.org/officeDocument/2006/relationships/oleObject" Target="file:///C:\Users\minmul\Downloads\ktk.ktk1.fact_ktk_ktk1.latest%20(15).xlsx" TargetMode="External"/></Relationships>
</file>

<file path=ppt/charts/_rels/chart82.xml.rels><?xml version="1.0" encoding="UTF-8" standalone="yes"?>
<Relationships xmlns="http://schemas.openxmlformats.org/package/2006/relationships"><Relationship Id="rId3" Type="http://schemas.microsoft.com/office/2011/relationships/chartStyle" Target="style82.xml"/><Relationship Id="rId2" Type="http://schemas.microsoft.com/office/2011/relationships/chartColorStyle" Target="colors82.xml"/><Relationship Id="rId1" Type="http://schemas.openxmlformats.org/officeDocument/2006/relationships/oleObject" Target="file:///C:\Users\minmul\Downloads\ktk.ktk1.fact_ktk_ktk1.latest%20(16).xlsx" TargetMode="External"/></Relationships>
</file>

<file path=ppt/charts/_rels/chart83.xml.rels><?xml version="1.0" encoding="UTF-8" standalone="yes"?>
<Relationships xmlns="http://schemas.openxmlformats.org/package/2006/relationships"><Relationship Id="rId3" Type="http://schemas.microsoft.com/office/2011/relationships/chartStyle" Target="style83.xml"/><Relationship Id="rId2" Type="http://schemas.microsoft.com/office/2011/relationships/chartColorStyle" Target="colors83.xml"/><Relationship Id="rId1" Type="http://schemas.openxmlformats.org/officeDocument/2006/relationships/oleObject" Target="file:///C:\Users\minmul\Downloads\ktk.ktk1.fact_ktk_ktk1.latest%20(17).xlsx" TargetMode="External"/></Relationships>
</file>

<file path=ppt/charts/_rels/chart84.xml.rels><?xml version="1.0" encoding="UTF-8" standalone="yes"?>
<Relationships xmlns="http://schemas.openxmlformats.org/package/2006/relationships"><Relationship Id="rId3" Type="http://schemas.microsoft.com/office/2011/relationships/chartStyle" Target="style84.xml"/><Relationship Id="rId2" Type="http://schemas.microsoft.com/office/2011/relationships/chartColorStyle" Target="colors84.xml"/><Relationship Id="rId1" Type="http://schemas.openxmlformats.org/officeDocument/2006/relationships/oleObject" Target="file:///C:\Users\minmul\Downloads\ktk.ktk1.fact_ktk_ktk1.latest%20(18).xlsx" TargetMode="External"/></Relationships>
</file>

<file path=ppt/charts/_rels/chart85.xml.rels><?xml version="1.0" encoding="UTF-8" standalone="yes"?>
<Relationships xmlns="http://schemas.openxmlformats.org/package/2006/relationships"><Relationship Id="rId3" Type="http://schemas.microsoft.com/office/2011/relationships/chartStyle" Target="style85.xml"/><Relationship Id="rId2" Type="http://schemas.microsoft.com/office/2011/relationships/chartColorStyle" Target="colors85.xml"/><Relationship Id="rId1" Type="http://schemas.openxmlformats.org/officeDocument/2006/relationships/oleObject" Target="file:///C:\Users\minmul\Downloads\ktk.ktk1.fact_ktk_ktk1.latest%20(19).xlsx" TargetMode="External"/></Relationships>
</file>

<file path=ppt/charts/_rels/chart86.xml.rels><?xml version="1.0" encoding="UTF-8" standalone="yes"?>
<Relationships xmlns="http://schemas.openxmlformats.org/package/2006/relationships"><Relationship Id="rId3" Type="http://schemas.microsoft.com/office/2011/relationships/chartStyle" Target="style86.xml"/><Relationship Id="rId2" Type="http://schemas.microsoft.com/office/2011/relationships/chartColorStyle" Target="colors86.xml"/><Relationship Id="rId1" Type="http://schemas.openxmlformats.org/officeDocument/2006/relationships/oleObject" Target="file:///C:\Users\minmul\Downloads\ktk.ktk1.fact_ktk_ktk1.latest%20(21).xlsx" TargetMode="External"/></Relationships>
</file>

<file path=ppt/charts/_rels/chart87.xml.rels><?xml version="1.0" encoding="UTF-8" standalone="yes"?>
<Relationships xmlns="http://schemas.openxmlformats.org/package/2006/relationships"><Relationship Id="rId3" Type="http://schemas.microsoft.com/office/2011/relationships/chartStyle" Target="style87.xml"/><Relationship Id="rId2" Type="http://schemas.microsoft.com/office/2011/relationships/chartColorStyle" Target="colors87.xml"/><Relationship Id="rId1" Type="http://schemas.openxmlformats.org/officeDocument/2006/relationships/oleObject" Target="file:///C:\Users\minmul\Downloads\ktk.ktk1.fact_ktk_ktk1.latest%20(22).xlsx" TargetMode="External"/></Relationships>
</file>

<file path=ppt/charts/_rels/chart88.xml.rels><?xml version="1.0" encoding="UTF-8" standalone="yes"?>
<Relationships xmlns="http://schemas.openxmlformats.org/package/2006/relationships"><Relationship Id="rId3" Type="http://schemas.microsoft.com/office/2011/relationships/chartStyle" Target="style88.xml"/><Relationship Id="rId2" Type="http://schemas.microsoft.com/office/2011/relationships/chartColorStyle" Target="colors88.xml"/><Relationship Id="rId1" Type="http://schemas.openxmlformats.org/officeDocument/2006/relationships/oleObject" Target="file:///C:\Users\minmul\Downloads\ktk.ktk1.fact_ktk_ktk1.latest%20(23).xlsx" TargetMode="External"/></Relationships>
</file>

<file path=ppt/charts/_rels/chart89.xml.rels><?xml version="1.0" encoding="UTF-8" standalone="yes"?>
<Relationships xmlns="http://schemas.openxmlformats.org/package/2006/relationships"><Relationship Id="rId3" Type="http://schemas.microsoft.com/office/2011/relationships/chartStyle" Target="style89.xml"/><Relationship Id="rId2" Type="http://schemas.microsoft.com/office/2011/relationships/chartColorStyle" Target="colors89.xml"/><Relationship Id="rId1" Type="http://schemas.openxmlformats.org/officeDocument/2006/relationships/oleObject" Target="file:///C:\Users\minmul\Downloads\ktk.ktk1.fact_ktk_ktk1.latest%20(24).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minmul\Downloads\ktk.ktk4.fact_ktk_ktk4.latest%20(9).xlsx" TargetMode="External"/></Relationships>
</file>

<file path=ppt/charts/_rels/chart90.xml.rels><?xml version="1.0" encoding="UTF-8" standalone="yes"?>
<Relationships xmlns="http://schemas.openxmlformats.org/package/2006/relationships"><Relationship Id="rId3" Type="http://schemas.microsoft.com/office/2011/relationships/chartStyle" Target="style90.xml"/><Relationship Id="rId2" Type="http://schemas.microsoft.com/office/2011/relationships/chartColorStyle" Target="colors90.xml"/><Relationship Id="rId1" Type="http://schemas.openxmlformats.org/officeDocument/2006/relationships/oleObject" Target="file:///C:\Users\minmul\Downloads\ktk.ktk1.fact_ktk_ktk1.latest%20(25).xlsx" TargetMode="External"/></Relationships>
</file>

<file path=ppt/charts/_rels/chart91.xml.rels><?xml version="1.0" encoding="UTF-8" standalone="yes"?>
<Relationships xmlns="http://schemas.openxmlformats.org/package/2006/relationships"><Relationship Id="rId3" Type="http://schemas.microsoft.com/office/2011/relationships/chartStyle" Target="style91.xml"/><Relationship Id="rId2" Type="http://schemas.microsoft.com/office/2011/relationships/chartColorStyle" Target="colors91.xml"/><Relationship Id="rId1" Type="http://schemas.openxmlformats.org/officeDocument/2006/relationships/oleObject" Target="file:///C:\Users\minmul\Downloads\ktk.ktk1.fact_ktk_ktk1.latest%20(26).xlsx" TargetMode="External"/></Relationships>
</file>

<file path=ppt/charts/_rels/chart92.xml.rels><?xml version="1.0" encoding="UTF-8" standalone="yes"?>
<Relationships xmlns="http://schemas.openxmlformats.org/package/2006/relationships"><Relationship Id="rId3" Type="http://schemas.microsoft.com/office/2011/relationships/chartStyle" Target="style92.xml"/><Relationship Id="rId2" Type="http://schemas.microsoft.com/office/2011/relationships/chartColorStyle" Target="colors92.xml"/><Relationship Id="rId1" Type="http://schemas.openxmlformats.org/officeDocument/2006/relationships/oleObject" Target="file:///C:\Users\minmul\Downloads\ktk.ktk1.fact_ktk_ktk1.latest%20(27).xlsx" TargetMode="External"/></Relationships>
</file>

<file path=ppt/charts/_rels/chart93.xml.rels><?xml version="1.0" encoding="UTF-8" standalone="yes"?>
<Relationships xmlns="http://schemas.openxmlformats.org/package/2006/relationships"><Relationship Id="rId3" Type="http://schemas.microsoft.com/office/2011/relationships/chartStyle" Target="style93.xml"/><Relationship Id="rId2" Type="http://schemas.microsoft.com/office/2011/relationships/chartColorStyle" Target="colors93.xml"/><Relationship Id="rId1" Type="http://schemas.openxmlformats.org/officeDocument/2006/relationships/oleObject" Target="file:///C:\Users\minmul\Downloads\ktk.ktk1.fact_ktk_ktk1.latest%20(28).xlsx" TargetMode="External"/></Relationships>
</file>

<file path=ppt/charts/_rels/chart94.xml.rels><?xml version="1.0" encoding="UTF-8" standalone="yes"?>
<Relationships xmlns="http://schemas.openxmlformats.org/package/2006/relationships"><Relationship Id="rId3" Type="http://schemas.microsoft.com/office/2011/relationships/chartStyle" Target="style94.xml"/><Relationship Id="rId2" Type="http://schemas.microsoft.com/office/2011/relationships/chartColorStyle" Target="colors94.xml"/><Relationship Id="rId1" Type="http://schemas.openxmlformats.org/officeDocument/2006/relationships/oleObject" Target="file:///C:\Users\minmul\Downloads\ktk.ktk1.fact_ktk_ktk1.latest%20(29).xlsx" TargetMode="External"/></Relationships>
</file>

<file path=ppt/charts/_rels/chart95.xml.rels><?xml version="1.0" encoding="UTF-8" standalone="yes"?>
<Relationships xmlns="http://schemas.openxmlformats.org/package/2006/relationships"><Relationship Id="rId3" Type="http://schemas.microsoft.com/office/2011/relationships/chartStyle" Target="style95.xml"/><Relationship Id="rId2" Type="http://schemas.microsoft.com/office/2011/relationships/chartColorStyle" Target="colors95.xml"/><Relationship Id="rId1" Type="http://schemas.openxmlformats.org/officeDocument/2006/relationships/oleObject" Target="file:///C:\Users\minmul\Downloads\ktk.ktk1.fact_ktk_ktk1.latest%20(30).xlsx" TargetMode="External"/></Relationships>
</file>

<file path=ppt/charts/_rels/chart96.xml.rels><?xml version="1.0" encoding="UTF-8" standalone="yes"?>
<Relationships xmlns="http://schemas.openxmlformats.org/package/2006/relationships"><Relationship Id="rId3" Type="http://schemas.microsoft.com/office/2011/relationships/chartStyle" Target="style96.xml"/><Relationship Id="rId2" Type="http://schemas.microsoft.com/office/2011/relationships/chartColorStyle" Target="colors96.xml"/><Relationship Id="rId1" Type="http://schemas.openxmlformats.org/officeDocument/2006/relationships/oleObject" Target="file:///C:\Users\minmul\Downloads\ktk.ktk1.fact_ktk_ktk1.latest%20(31).xlsx" TargetMode="External"/></Relationships>
</file>

<file path=ppt/charts/_rels/chart97.xml.rels><?xml version="1.0" encoding="UTF-8" standalone="yes"?>
<Relationships xmlns="http://schemas.openxmlformats.org/package/2006/relationships"><Relationship Id="rId3" Type="http://schemas.microsoft.com/office/2011/relationships/chartStyle" Target="style97.xml"/><Relationship Id="rId2" Type="http://schemas.microsoft.com/office/2011/relationships/chartColorStyle" Target="colors97.xml"/><Relationship Id="rId1" Type="http://schemas.openxmlformats.org/officeDocument/2006/relationships/oleObject" Target="file:///C:\Users\minmul\Downloads\ktk.ktk1.fact_ktk_ktk1.latest%20(32).xlsx" TargetMode="External"/></Relationships>
</file>

<file path=ppt/charts/_rels/chart98.xml.rels><?xml version="1.0" encoding="UTF-8" standalone="yes"?>
<Relationships xmlns="http://schemas.openxmlformats.org/package/2006/relationships"><Relationship Id="rId3" Type="http://schemas.microsoft.com/office/2011/relationships/chartStyle" Target="style98.xml"/><Relationship Id="rId2" Type="http://schemas.microsoft.com/office/2011/relationships/chartColorStyle" Target="colors98.xml"/><Relationship Id="rId1" Type="http://schemas.openxmlformats.org/officeDocument/2006/relationships/oleObject" Target="file:///C:\Users\minmul\Downloads\ktk.ktk1.fact_ktk_ktk1.latest%20(33).xlsx" TargetMode="External"/></Relationships>
</file>

<file path=ppt/charts/_rels/chart99.xml.rels><?xml version="1.0" encoding="UTF-8" standalone="yes"?>
<Relationships xmlns="http://schemas.openxmlformats.org/package/2006/relationships"><Relationship Id="rId3" Type="http://schemas.microsoft.com/office/2011/relationships/chartStyle" Target="style99.xml"/><Relationship Id="rId2" Type="http://schemas.microsoft.com/office/2011/relationships/chartColorStyle" Target="colors99.xml"/><Relationship Id="rId1" Type="http://schemas.openxmlformats.org/officeDocument/2006/relationships/oleObject" Target="file:///C:\Users\minmul\Downloads\ktk.ktk1.fact_ktk_ktk1.latest%20(3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Erittäin tyytyväinen elämäänsä, %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'[ktk.ktk4.fact_ktk_ktk4.latest.xlsx]Kouluterveyskyselyn tulokset 20'!$B$13</c:f>
              <c:strCache>
                <c:ptCount val="1"/>
                <c:pt idx="0">
                  <c:v>Pojat</c:v>
                </c:pt>
              </c:strCache>
            </c:strRef>
          </c:tx>
          <c:spPr>
            <a:solidFill>
              <a:schemeClr val="accent1"/>
            </a:solidFill>
            <a:ln>
              <a:noFill/>
            </a:ln>
            <a:effectLst/>
            <a:sp3d/>
          </c:spPr>
          <c:invertIfNegative val="0"/>
          <c:cat>
            <c:strRef>
              <c:f>'[ktk.ktk4.fact_ktk_ktk4.latest.xlsx]Kouluterveyskyselyn tulokset 20'!$A$14:$A$19</c:f>
              <c:strCache>
                <c:ptCount val="6"/>
                <c:pt idx="0">
                  <c:v>Koko maa</c:v>
                </c:pt>
                <c:pt idx="1">
                  <c:v>Satakunta</c:v>
                </c:pt>
                <c:pt idx="2">
                  <c:v>Eurajoki</c:v>
                </c:pt>
                <c:pt idx="3">
                  <c:v>Harjavalta</c:v>
                </c:pt>
                <c:pt idx="4">
                  <c:v>Kokemäki</c:v>
                </c:pt>
                <c:pt idx="5">
                  <c:v>Nakkila</c:v>
                </c:pt>
              </c:strCache>
            </c:strRef>
          </c:cat>
          <c:val>
            <c:numRef>
              <c:f>'[ktk.ktk4.fact_ktk_ktk4.latest.xlsx]Kouluterveyskyselyn tulokset 20'!$B$14:$B$19</c:f>
              <c:numCache>
                <c:formatCode>#\ ##0.0</c:formatCode>
                <c:ptCount val="6"/>
                <c:pt idx="0">
                  <c:v>61</c:v>
                </c:pt>
                <c:pt idx="1">
                  <c:v>60.7</c:v>
                </c:pt>
                <c:pt idx="2">
                  <c:v>61.5</c:v>
                </c:pt>
                <c:pt idx="3">
                  <c:v>53.2</c:v>
                </c:pt>
                <c:pt idx="4">
                  <c:v>63.5</c:v>
                </c:pt>
                <c:pt idx="5">
                  <c:v>61</c:v>
                </c:pt>
              </c:numCache>
            </c:numRef>
          </c:val>
          <c:extLst xmlns:c16r2="http://schemas.microsoft.com/office/drawing/2015/06/chart">
            <c:ext xmlns:c16="http://schemas.microsoft.com/office/drawing/2014/chart" uri="{C3380CC4-5D6E-409C-BE32-E72D297353CC}">
              <c16:uniqueId val="{00000000-3384-4222-B566-148808C04C06}"/>
            </c:ext>
          </c:extLst>
        </c:ser>
        <c:ser>
          <c:idx val="1"/>
          <c:order val="1"/>
          <c:tx>
            <c:strRef>
              <c:f>'[ktk.ktk4.fact_ktk_ktk4.latest.xlsx]Kouluterveyskyselyn tulokset 20'!$C$13</c:f>
              <c:strCache>
                <c:ptCount val="1"/>
                <c:pt idx="0">
                  <c:v>Tytöt</c:v>
                </c:pt>
              </c:strCache>
            </c:strRef>
          </c:tx>
          <c:spPr>
            <a:solidFill>
              <a:schemeClr val="accent2"/>
            </a:solidFill>
            <a:ln>
              <a:noFill/>
            </a:ln>
            <a:effectLst/>
            <a:sp3d/>
          </c:spPr>
          <c:invertIfNegative val="0"/>
          <c:cat>
            <c:strRef>
              <c:f>'[ktk.ktk4.fact_ktk_ktk4.latest.xlsx]Kouluterveyskyselyn tulokset 20'!$A$14:$A$19</c:f>
              <c:strCache>
                <c:ptCount val="6"/>
                <c:pt idx="0">
                  <c:v>Koko maa</c:v>
                </c:pt>
                <c:pt idx="1">
                  <c:v>Satakunta</c:v>
                </c:pt>
                <c:pt idx="2">
                  <c:v>Eurajoki</c:v>
                </c:pt>
                <c:pt idx="3">
                  <c:v>Harjavalta</c:v>
                </c:pt>
                <c:pt idx="4">
                  <c:v>Kokemäki</c:v>
                </c:pt>
                <c:pt idx="5">
                  <c:v>Nakkila</c:v>
                </c:pt>
              </c:strCache>
            </c:strRef>
          </c:cat>
          <c:val>
            <c:numRef>
              <c:f>'[ktk.ktk4.fact_ktk_ktk4.latest.xlsx]Kouluterveyskyselyn tulokset 20'!$C$14:$C$19</c:f>
              <c:numCache>
                <c:formatCode>#\ ##0.0</c:formatCode>
                <c:ptCount val="6"/>
                <c:pt idx="0">
                  <c:v>48.8</c:v>
                </c:pt>
                <c:pt idx="1">
                  <c:v>49.3</c:v>
                </c:pt>
                <c:pt idx="2">
                  <c:v>49.1</c:v>
                </c:pt>
                <c:pt idx="3">
                  <c:v>58.2</c:v>
                </c:pt>
                <c:pt idx="4">
                  <c:v>44.8</c:v>
                </c:pt>
                <c:pt idx="5">
                  <c:v>37.799999999999997</c:v>
                </c:pt>
              </c:numCache>
            </c:numRef>
          </c:val>
          <c:extLst xmlns:c16r2="http://schemas.microsoft.com/office/drawing/2015/06/chart">
            <c:ext xmlns:c16="http://schemas.microsoft.com/office/drawing/2014/chart" uri="{C3380CC4-5D6E-409C-BE32-E72D297353CC}">
              <c16:uniqueId val="{00000001-3384-4222-B566-148808C04C06}"/>
            </c:ext>
          </c:extLst>
        </c:ser>
        <c:dLbls>
          <c:showLegendKey val="0"/>
          <c:showVal val="0"/>
          <c:showCatName val="0"/>
          <c:showSerName val="0"/>
          <c:showPercent val="0"/>
          <c:showBubbleSize val="0"/>
        </c:dLbls>
        <c:gapWidth val="150"/>
        <c:shape val="box"/>
        <c:axId val="130011136"/>
        <c:axId val="130012672"/>
        <c:axId val="0"/>
      </c:bar3DChart>
      <c:catAx>
        <c:axId val="130011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012672"/>
        <c:crosses val="autoZero"/>
        <c:auto val="1"/>
        <c:lblAlgn val="ctr"/>
        <c:lblOffset val="100"/>
        <c:noMultiLvlLbl val="0"/>
      </c:catAx>
      <c:valAx>
        <c:axId val="13001267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0111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Osallistunut koulun tapahtumien suunnitteluun,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(10).xlsx]Kouluterveyskyselyn tulokset 20'!$B$2</c:f>
              <c:strCache>
                <c:ptCount val="1"/>
                <c:pt idx="0">
                  <c:v>Sukupuoli: yhteensä</c:v>
                </c:pt>
              </c:strCache>
            </c:strRef>
          </c:tx>
          <c:spPr>
            <a:solidFill>
              <a:schemeClr val="accent1"/>
            </a:solidFill>
            <a:ln>
              <a:noFill/>
            </a:ln>
            <a:effectLst/>
            <a:sp3d/>
          </c:spPr>
          <c:invertIfNegative val="0"/>
          <c:cat>
            <c:strRef>
              <c:f>'[ktk.ktk4.fact_ktk_ktk4.latest (10).xlsx]Kouluterveyskyselyn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(10).xlsx]Kouluterveyskyselyn tulokset 20'!$B$3:$B$8</c:f>
              <c:numCache>
                <c:formatCode>#\ ##0.0</c:formatCode>
                <c:ptCount val="6"/>
                <c:pt idx="0">
                  <c:v>74.400000000000006</c:v>
                </c:pt>
                <c:pt idx="1">
                  <c:v>73.2</c:v>
                </c:pt>
                <c:pt idx="2">
                  <c:v>77.2</c:v>
                </c:pt>
                <c:pt idx="3">
                  <c:v>61.8</c:v>
                </c:pt>
                <c:pt idx="4">
                  <c:v>62.6</c:v>
                </c:pt>
                <c:pt idx="5">
                  <c:v>78.2</c:v>
                </c:pt>
              </c:numCache>
            </c:numRef>
          </c:val>
          <c:extLst xmlns:c16r2="http://schemas.microsoft.com/office/drawing/2015/06/chart">
            <c:ext xmlns:c16="http://schemas.microsoft.com/office/drawing/2014/chart" uri="{C3380CC4-5D6E-409C-BE32-E72D297353CC}">
              <c16:uniqueId val="{00000000-91A3-45A1-8711-5017F9328497}"/>
            </c:ext>
          </c:extLst>
        </c:ser>
        <c:dLbls>
          <c:showLegendKey val="0"/>
          <c:showVal val="0"/>
          <c:showCatName val="0"/>
          <c:showSerName val="0"/>
          <c:showPercent val="0"/>
          <c:showBubbleSize val="0"/>
        </c:dLbls>
        <c:gapWidth val="150"/>
        <c:shape val="box"/>
        <c:axId val="131074688"/>
        <c:axId val="131088768"/>
        <c:axId val="0"/>
      </c:bar3DChart>
      <c:catAx>
        <c:axId val="131074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088768"/>
        <c:crosses val="autoZero"/>
        <c:auto val="1"/>
        <c:lblAlgn val="ctr"/>
        <c:lblOffset val="100"/>
        <c:noMultiLvlLbl val="0"/>
      </c:catAx>
      <c:valAx>
        <c:axId val="13108876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0746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Tuntee</a:t>
            </a:r>
            <a:r>
              <a:rPr lang="en-US" sz="1600" dirty="0"/>
              <a:t> </a:t>
            </a:r>
            <a:r>
              <a:rPr lang="en-US" sz="1600" dirty="0" err="1"/>
              <a:t>itsensä</a:t>
            </a:r>
            <a:r>
              <a:rPr lang="en-US" sz="1600" dirty="0"/>
              <a:t> </a:t>
            </a:r>
            <a:r>
              <a:rPr lang="en-US" sz="1600" dirty="0" err="1"/>
              <a:t>yksinäiseksi</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(35).xlsx]Kouluterveyskyselyn aikasarjat '!$B$3</c:f>
              <c:strCache>
                <c:ptCount val="1"/>
                <c:pt idx="0">
                  <c:v>Sukupuoli: yhteensä</c:v>
                </c:pt>
              </c:strCache>
            </c:strRef>
          </c:tx>
          <c:spPr>
            <a:solidFill>
              <a:schemeClr val="accent1"/>
            </a:solidFill>
            <a:ln>
              <a:noFill/>
            </a:ln>
            <a:effectLst/>
            <a:sp3d/>
          </c:spPr>
          <c:invertIfNegative val="0"/>
          <c:cat>
            <c:strRef>
              <c:f>'[ktk.ktk1.fact_ktk_ktk1.latest (35).xlsx]Kouluterveyskyselyn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(35).xlsx]Kouluterveyskyselyn aikasarjat '!$B$4:$B$9</c:f>
              <c:numCache>
                <c:formatCode>#\ ##0.0</c:formatCode>
                <c:ptCount val="6"/>
                <c:pt idx="0">
                  <c:v>10.7</c:v>
                </c:pt>
                <c:pt idx="1">
                  <c:v>10.9</c:v>
                </c:pt>
                <c:pt idx="2">
                  <c:v>5.6</c:v>
                </c:pt>
                <c:pt idx="3">
                  <c:v>9.4</c:v>
                </c:pt>
                <c:pt idx="4">
                  <c:v>5.3</c:v>
                </c:pt>
                <c:pt idx="5">
                  <c:v>5.5</c:v>
                </c:pt>
              </c:numCache>
            </c:numRef>
          </c:val>
          <c:extLst xmlns:c16r2="http://schemas.microsoft.com/office/drawing/2015/06/chart">
            <c:ext xmlns:c16="http://schemas.microsoft.com/office/drawing/2014/chart" uri="{C3380CC4-5D6E-409C-BE32-E72D297353CC}">
              <c16:uniqueId val="{00000000-AB28-4BA3-996A-19476DEDF25B}"/>
            </c:ext>
          </c:extLst>
        </c:ser>
        <c:ser>
          <c:idx val="1"/>
          <c:order val="1"/>
          <c:tx>
            <c:strRef>
              <c:f>'[ktk.ktk1.fact_ktk_ktk1.latest (35).xlsx]Kouluterveyskyselyn aikasarjat '!$C$3</c:f>
              <c:strCache>
                <c:ptCount val="1"/>
                <c:pt idx="0">
                  <c:v>Pojat</c:v>
                </c:pt>
              </c:strCache>
            </c:strRef>
          </c:tx>
          <c:spPr>
            <a:solidFill>
              <a:schemeClr val="accent2"/>
            </a:solidFill>
            <a:ln>
              <a:noFill/>
            </a:ln>
            <a:effectLst/>
            <a:sp3d/>
          </c:spPr>
          <c:invertIfNegative val="0"/>
          <c:cat>
            <c:strRef>
              <c:f>'[ktk.ktk1.fact_ktk_ktk1.latest (35).xlsx]Kouluterveyskyselyn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(35).xlsx]Kouluterveyskyselyn aikasarjat '!$C$4:$C$9</c:f>
              <c:numCache>
                <c:formatCode>#\ ##0.0</c:formatCode>
                <c:ptCount val="6"/>
                <c:pt idx="0">
                  <c:v>6.1</c:v>
                </c:pt>
                <c:pt idx="1">
                  <c:v>6.3</c:v>
                </c:pt>
                <c:pt idx="2">
                  <c:v>3.1</c:v>
                </c:pt>
                <c:pt idx="3" formatCode="General">
                  <c:v>0</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AB28-4BA3-996A-19476DEDF25B}"/>
            </c:ext>
          </c:extLst>
        </c:ser>
        <c:ser>
          <c:idx val="2"/>
          <c:order val="2"/>
          <c:tx>
            <c:strRef>
              <c:f>'[ktk.ktk1.fact_ktk_ktk1.latest (35).xlsx]Kouluterveyskyselyn aikasarjat '!$D$3</c:f>
              <c:strCache>
                <c:ptCount val="1"/>
                <c:pt idx="0">
                  <c:v>Tytöt</c:v>
                </c:pt>
              </c:strCache>
            </c:strRef>
          </c:tx>
          <c:spPr>
            <a:solidFill>
              <a:schemeClr val="accent6"/>
            </a:solidFill>
            <a:ln>
              <a:noFill/>
            </a:ln>
            <a:effectLst/>
            <a:sp3d/>
          </c:spPr>
          <c:invertIfNegative val="0"/>
          <c:cat>
            <c:strRef>
              <c:f>'[ktk.ktk1.fact_ktk_ktk1.latest (35).xlsx]Kouluterveyskyselyn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(35).xlsx]Kouluterveyskyselyn aikasarjat '!$D$4:$D$9</c:f>
              <c:numCache>
                <c:formatCode>#\ ##0.0</c:formatCode>
                <c:ptCount val="6"/>
                <c:pt idx="0">
                  <c:v>15.1</c:v>
                </c:pt>
                <c:pt idx="1">
                  <c:v>15.4</c:v>
                </c:pt>
                <c:pt idx="2">
                  <c:v>8.4</c:v>
                </c:pt>
                <c:pt idx="3">
                  <c:v>13.6</c:v>
                </c:pt>
                <c:pt idx="4">
                  <c:v>6.5</c:v>
                </c:pt>
                <c:pt idx="5">
                  <c:v>9</c:v>
                </c:pt>
              </c:numCache>
            </c:numRef>
          </c:val>
          <c:extLst xmlns:c16r2="http://schemas.microsoft.com/office/drawing/2015/06/chart">
            <c:ext xmlns:c16="http://schemas.microsoft.com/office/drawing/2014/chart" uri="{C3380CC4-5D6E-409C-BE32-E72D297353CC}">
              <c16:uniqueId val="{00000002-AB28-4BA3-996A-19476DEDF25B}"/>
            </c:ext>
          </c:extLst>
        </c:ser>
        <c:dLbls>
          <c:showLegendKey val="0"/>
          <c:showVal val="0"/>
          <c:showCatName val="0"/>
          <c:showSerName val="0"/>
          <c:showPercent val="0"/>
          <c:showBubbleSize val="0"/>
        </c:dLbls>
        <c:gapWidth val="150"/>
        <c:shape val="box"/>
        <c:axId val="136294400"/>
        <c:axId val="136295936"/>
        <c:axId val="0"/>
      </c:bar3DChart>
      <c:catAx>
        <c:axId val="136294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295936"/>
        <c:crosses val="autoZero"/>
        <c:auto val="1"/>
        <c:lblAlgn val="ctr"/>
        <c:lblOffset val="100"/>
        <c:noMultiLvlLbl val="0"/>
      </c:catAx>
      <c:valAx>
        <c:axId val="1362959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2944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terveydentilansa</a:t>
            </a:r>
            <a:r>
              <a:rPr lang="en-US" sz="1600" dirty="0"/>
              <a:t> </a:t>
            </a:r>
            <a:r>
              <a:rPr lang="en-US" sz="1600" dirty="0" err="1"/>
              <a:t>keskinkertaiseksi</a:t>
            </a:r>
            <a:r>
              <a:rPr lang="en-US" sz="1600" dirty="0"/>
              <a:t> tai </a:t>
            </a:r>
            <a:r>
              <a:rPr lang="en-US" sz="1600" dirty="0" err="1"/>
              <a:t>huonoksi</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(36).xlsx]Kouluterveyskyselyn aikasarjat '!$B$3</c:f>
              <c:strCache>
                <c:ptCount val="1"/>
                <c:pt idx="0">
                  <c:v>Sukupuoli: yhteensä</c:v>
                </c:pt>
              </c:strCache>
            </c:strRef>
          </c:tx>
          <c:spPr>
            <a:solidFill>
              <a:schemeClr val="accent1"/>
            </a:solidFill>
            <a:ln>
              <a:noFill/>
            </a:ln>
            <a:effectLst/>
            <a:sp3d/>
          </c:spPr>
          <c:invertIfNegative val="0"/>
          <c:cat>
            <c:strRef>
              <c:f>'[ktk.ktk1.fact_ktk_ktk1.latest (36).xlsx]Kouluterveyskyselyn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(36).xlsx]Kouluterveyskyselyn aikasarjat '!$B$4:$B$9</c:f>
              <c:numCache>
                <c:formatCode>#\ ##0.0</c:formatCode>
                <c:ptCount val="6"/>
                <c:pt idx="0">
                  <c:v>20.9</c:v>
                </c:pt>
                <c:pt idx="1">
                  <c:v>22</c:v>
                </c:pt>
                <c:pt idx="2">
                  <c:v>16</c:v>
                </c:pt>
                <c:pt idx="3">
                  <c:v>22.6</c:v>
                </c:pt>
                <c:pt idx="4">
                  <c:v>20</c:v>
                </c:pt>
                <c:pt idx="5">
                  <c:v>24.1</c:v>
                </c:pt>
              </c:numCache>
            </c:numRef>
          </c:val>
          <c:extLst xmlns:c16r2="http://schemas.microsoft.com/office/drawing/2015/06/chart">
            <c:ext xmlns:c16="http://schemas.microsoft.com/office/drawing/2014/chart" uri="{C3380CC4-5D6E-409C-BE32-E72D297353CC}">
              <c16:uniqueId val="{00000000-1E8F-4218-AB5A-4EC8D8AA4381}"/>
            </c:ext>
          </c:extLst>
        </c:ser>
        <c:ser>
          <c:idx val="1"/>
          <c:order val="1"/>
          <c:tx>
            <c:strRef>
              <c:f>'[ktk.ktk1.fact_ktk_ktk1.latest (36).xlsx]Kouluterveyskyselyn aikasarjat '!$C$3</c:f>
              <c:strCache>
                <c:ptCount val="1"/>
                <c:pt idx="0">
                  <c:v>Pojat</c:v>
                </c:pt>
              </c:strCache>
            </c:strRef>
          </c:tx>
          <c:spPr>
            <a:solidFill>
              <a:schemeClr val="accent2"/>
            </a:solidFill>
            <a:ln>
              <a:noFill/>
            </a:ln>
            <a:effectLst/>
            <a:sp3d/>
          </c:spPr>
          <c:invertIfNegative val="0"/>
          <c:cat>
            <c:strRef>
              <c:f>'[ktk.ktk1.fact_ktk_ktk1.latest (36).xlsx]Kouluterveyskyselyn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(36).xlsx]Kouluterveyskyselyn aikasarjat '!$C$4:$C$9</c:f>
              <c:numCache>
                <c:formatCode>#\ ##0.0</c:formatCode>
                <c:ptCount val="6"/>
                <c:pt idx="0">
                  <c:v>14.7</c:v>
                </c:pt>
                <c:pt idx="1">
                  <c:v>16.8</c:v>
                </c:pt>
                <c:pt idx="2">
                  <c:v>14.4</c:v>
                </c:pt>
                <c:pt idx="3">
                  <c:v>23.4</c:v>
                </c:pt>
                <c:pt idx="4">
                  <c:v>15.7</c:v>
                </c:pt>
                <c:pt idx="5">
                  <c:v>26.2</c:v>
                </c:pt>
              </c:numCache>
            </c:numRef>
          </c:val>
          <c:extLst xmlns:c16r2="http://schemas.microsoft.com/office/drawing/2015/06/chart">
            <c:ext xmlns:c16="http://schemas.microsoft.com/office/drawing/2014/chart" uri="{C3380CC4-5D6E-409C-BE32-E72D297353CC}">
              <c16:uniqueId val="{00000001-1E8F-4218-AB5A-4EC8D8AA4381}"/>
            </c:ext>
          </c:extLst>
        </c:ser>
        <c:ser>
          <c:idx val="2"/>
          <c:order val="2"/>
          <c:tx>
            <c:strRef>
              <c:f>'[ktk.ktk1.fact_ktk_ktk1.latest (36).xlsx]Kouluterveyskyselyn aikasarjat '!$D$3</c:f>
              <c:strCache>
                <c:ptCount val="1"/>
                <c:pt idx="0">
                  <c:v>Tytöt</c:v>
                </c:pt>
              </c:strCache>
            </c:strRef>
          </c:tx>
          <c:spPr>
            <a:solidFill>
              <a:schemeClr val="accent6"/>
            </a:solidFill>
            <a:ln>
              <a:noFill/>
            </a:ln>
            <a:effectLst/>
            <a:sp3d/>
          </c:spPr>
          <c:invertIfNegative val="0"/>
          <c:cat>
            <c:strRef>
              <c:f>'[ktk.ktk1.fact_ktk_ktk1.latest (36).xlsx]Kouluterveyskyselyn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(36).xlsx]Kouluterveyskyselyn aikasarjat '!$D$4:$D$9</c:f>
              <c:numCache>
                <c:formatCode>#\ ##0.0</c:formatCode>
                <c:ptCount val="6"/>
                <c:pt idx="0">
                  <c:v>26.8</c:v>
                </c:pt>
                <c:pt idx="1">
                  <c:v>27.2</c:v>
                </c:pt>
                <c:pt idx="2">
                  <c:v>17.899999999999999</c:v>
                </c:pt>
                <c:pt idx="3">
                  <c:v>22</c:v>
                </c:pt>
                <c:pt idx="4">
                  <c:v>23.7</c:v>
                </c:pt>
                <c:pt idx="5">
                  <c:v>22.7</c:v>
                </c:pt>
              </c:numCache>
            </c:numRef>
          </c:val>
          <c:extLst xmlns:c16r2="http://schemas.microsoft.com/office/drawing/2015/06/chart">
            <c:ext xmlns:c16="http://schemas.microsoft.com/office/drawing/2014/chart" uri="{C3380CC4-5D6E-409C-BE32-E72D297353CC}">
              <c16:uniqueId val="{00000002-1E8F-4218-AB5A-4EC8D8AA4381}"/>
            </c:ext>
          </c:extLst>
        </c:ser>
        <c:dLbls>
          <c:showLegendKey val="0"/>
          <c:showVal val="0"/>
          <c:showCatName val="0"/>
          <c:showSerName val="0"/>
          <c:showPercent val="0"/>
          <c:showBubbleSize val="0"/>
        </c:dLbls>
        <c:gapWidth val="150"/>
        <c:shape val="box"/>
        <c:axId val="136489984"/>
        <c:axId val="136504064"/>
        <c:axId val="0"/>
      </c:bar3DChart>
      <c:catAx>
        <c:axId val="1364899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504064"/>
        <c:crosses val="autoZero"/>
        <c:auto val="1"/>
        <c:lblAlgn val="ctr"/>
        <c:lblOffset val="100"/>
        <c:noMultiLvlLbl val="0"/>
      </c:catAx>
      <c:valAx>
        <c:axId val="1365040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489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Niska- tai </a:t>
            </a:r>
            <a:r>
              <a:rPr lang="en-US" sz="1600" dirty="0" err="1"/>
              <a:t>hartiakipuja</a:t>
            </a:r>
            <a:r>
              <a:rPr lang="en-US" sz="1600" dirty="0"/>
              <a:t> </a:t>
            </a:r>
            <a:r>
              <a:rPr lang="en-US" sz="1600" dirty="0" err="1"/>
              <a:t>viikoittain</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(37).xlsx]Kouluterveyskyselyn aikasarjat '!$B$3</c:f>
              <c:strCache>
                <c:ptCount val="1"/>
                <c:pt idx="0">
                  <c:v>Sukupuoli: yhteensä</c:v>
                </c:pt>
              </c:strCache>
            </c:strRef>
          </c:tx>
          <c:spPr>
            <a:solidFill>
              <a:schemeClr val="accent1"/>
            </a:solidFill>
            <a:ln>
              <a:noFill/>
            </a:ln>
            <a:effectLst/>
            <a:sp3d/>
          </c:spPr>
          <c:invertIfNegative val="0"/>
          <c:cat>
            <c:strRef>
              <c:f>'[ktk.ktk1.fact_ktk_ktk1.latest (37).xlsx]Kouluterveyskyselyn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(37).xlsx]Kouluterveyskyselyn aikasarjat '!$B$4:$B$9</c:f>
              <c:numCache>
                <c:formatCode>#\ ##0.0</c:formatCode>
                <c:ptCount val="6"/>
                <c:pt idx="0">
                  <c:v>24.5</c:v>
                </c:pt>
                <c:pt idx="1">
                  <c:v>25.2</c:v>
                </c:pt>
                <c:pt idx="2">
                  <c:v>18.100000000000001</c:v>
                </c:pt>
                <c:pt idx="3">
                  <c:v>25.2</c:v>
                </c:pt>
                <c:pt idx="4">
                  <c:v>24.8</c:v>
                </c:pt>
                <c:pt idx="5">
                  <c:v>20.9</c:v>
                </c:pt>
              </c:numCache>
            </c:numRef>
          </c:val>
          <c:extLst xmlns:c16r2="http://schemas.microsoft.com/office/drawing/2015/06/chart">
            <c:ext xmlns:c16="http://schemas.microsoft.com/office/drawing/2014/chart" uri="{C3380CC4-5D6E-409C-BE32-E72D297353CC}">
              <c16:uniqueId val="{00000000-61D5-4EE2-8F22-FDB18E0B48C7}"/>
            </c:ext>
          </c:extLst>
        </c:ser>
        <c:ser>
          <c:idx val="1"/>
          <c:order val="1"/>
          <c:tx>
            <c:strRef>
              <c:f>'[ktk.ktk1.fact_ktk_ktk1.latest (37).xlsx]Kouluterveyskyselyn aikasarjat '!$C$3</c:f>
              <c:strCache>
                <c:ptCount val="1"/>
                <c:pt idx="0">
                  <c:v>Pojat</c:v>
                </c:pt>
              </c:strCache>
            </c:strRef>
          </c:tx>
          <c:spPr>
            <a:solidFill>
              <a:schemeClr val="accent2"/>
            </a:solidFill>
            <a:ln>
              <a:noFill/>
            </a:ln>
            <a:effectLst/>
            <a:sp3d/>
          </c:spPr>
          <c:invertIfNegative val="0"/>
          <c:cat>
            <c:strRef>
              <c:f>'[ktk.ktk1.fact_ktk_ktk1.latest (37).xlsx]Kouluterveyskyselyn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(37).xlsx]Kouluterveyskyselyn aikasarjat '!$C$4:$C$9</c:f>
              <c:numCache>
                <c:formatCode>#\ ##0.0</c:formatCode>
                <c:ptCount val="6"/>
                <c:pt idx="0">
                  <c:v>16.7</c:v>
                </c:pt>
                <c:pt idx="1">
                  <c:v>17.100000000000001</c:v>
                </c:pt>
                <c:pt idx="2">
                  <c:v>10.199999999999999</c:v>
                </c:pt>
                <c:pt idx="3">
                  <c:v>20.8</c:v>
                </c:pt>
                <c:pt idx="4">
                  <c:v>17.600000000000001</c:v>
                </c:pt>
                <c:pt idx="5">
                  <c:v>11.6</c:v>
                </c:pt>
              </c:numCache>
            </c:numRef>
          </c:val>
          <c:extLst xmlns:c16r2="http://schemas.microsoft.com/office/drawing/2015/06/chart">
            <c:ext xmlns:c16="http://schemas.microsoft.com/office/drawing/2014/chart" uri="{C3380CC4-5D6E-409C-BE32-E72D297353CC}">
              <c16:uniqueId val="{00000001-61D5-4EE2-8F22-FDB18E0B48C7}"/>
            </c:ext>
          </c:extLst>
        </c:ser>
        <c:ser>
          <c:idx val="2"/>
          <c:order val="2"/>
          <c:tx>
            <c:strRef>
              <c:f>'[ktk.ktk1.fact_ktk_ktk1.latest (37).xlsx]Kouluterveyskyselyn aikasarjat '!$D$3</c:f>
              <c:strCache>
                <c:ptCount val="1"/>
                <c:pt idx="0">
                  <c:v>Tytöt</c:v>
                </c:pt>
              </c:strCache>
            </c:strRef>
          </c:tx>
          <c:spPr>
            <a:solidFill>
              <a:schemeClr val="accent6"/>
            </a:solidFill>
            <a:ln>
              <a:noFill/>
            </a:ln>
            <a:effectLst/>
            <a:sp3d/>
          </c:spPr>
          <c:invertIfNegative val="0"/>
          <c:cat>
            <c:strRef>
              <c:f>'[ktk.ktk1.fact_ktk_ktk1.latest (37).xlsx]Kouluterveyskyselyn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(37).xlsx]Kouluterveyskyselyn aikasarjat '!$D$4:$D$9</c:f>
              <c:numCache>
                <c:formatCode>#\ ##0.0</c:formatCode>
                <c:ptCount val="6"/>
                <c:pt idx="0">
                  <c:v>32.1</c:v>
                </c:pt>
                <c:pt idx="1">
                  <c:v>33.200000000000003</c:v>
                </c:pt>
                <c:pt idx="2">
                  <c:v>27.4</c:v>
                </c:pt>
                <c:pt idx="3">
                  <c:v>28.8</c:v>
                </c:pt>
                <c:pt idx="4">
                  <c:v>30.6</c:v>
                </c:pt>
                <c:pt idx="5">
                  <c:v>26.9</c:v>
                </c:pt>
              </c:numCache>
            </c:numRef>
          </c:val>
          <c:extLst xmlns:c16r2="http://schemas.microsoft.com/office/drawing/2015/06/chart">
            <c:ext xmlns:c16="http://schemas.microsoft.com/office/drawing/2014/chart" uri="{C3380CC4-5D6E-409C-BE32-E72D297353CC}">
              <c16:uniqueId val="{00000002-61D5-4EE2-8F22-FDB18E0B48C7}"/>
            </c:ext>
          </c:extLst>
        </c:ser>
        <c:dLbls>
          <c:showLegendKey val="0"/>
          <c:showVal val="0"/>
          <c:showCatName val="0"/>
          <c:showSerName val="0"/>
          <c:showPercent val="0"/>
          <c:showBubbleSize val="0"/>
        </c:dLbls>
        <c:gapWidth val="150"/>
        <c:shape val="box"/>
        <c:axId val="136549888"/>
        <c:axId val="136551424"/>
        <c:axId val="0"/>
      </c:bar3DChart>
      <c:catAx>
        <c:axId val="1365498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551424"/>
        <c:crosses val="autoZero"/>
        <c:auto val="1"/>
        <c:lblAlgn val="ctr"/>
        <c:lblOffset val="100"/>
        <c:noMultiLvlLbl val="0"/>
      </c:catAx>
      <c:valAx>
        <c:axId val="13655142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5498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Päänsärkyä</a:t>
            </a:r>
            <a:r>
              <a:rPr lang="en-US" sz="1600" dirty="0"/>
              <a:t> </a:t>
            </a:r>
            <a:r>
              <a:rPr lang="en-US" sz="1600" dirty="0" err="1"/>
              <a:t>viikoittain</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(38).xlsx]Kouluterveyskyselyn aikasarjat '!$B$3</c:f>
              <c:strCache>
                <c:ptCount val="1"/>
                <c:pt idx="0">
                  <c:v>Sukupuoli: yhteensä</c:v>
                </c:pt>
              </c:strCache>
            </c:strRef>
          </c:tx>
          <c:spPr>
            <a:solidFill>
              <a:schemeClr val="accent1"/>
            </a:solidFill>
            <a:ln>
              <a:noFill/>
            </a:ln>
            <a:effectLst/>
            <a:sp3d/>
          </c:spPr>
          <c:invertIfNegative val="0"/>
          <c:cat>
            <c:strRef>
              <c:f>'[ktk.ktk1.fact_ktk_ktk1.latest (38).xlsx]Kouluterveyskyselyn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(38).xlsx]Kouluterveyskyselyn aikasarjat '!$B$4:$B$9</c:f>
              <c:numCache>
                <c:formatCode>#\ ##0.0</c:formatCode>
                <c:ptCount val="6"/>
                <c:pt idx="0">
                  <c:v>30.6</c:v>
                </c:pt>
                <c:pt idx="1">
                  <c:v>30.1</c:v>
                </c:pt>
                <c:pt idx="2">
                  <c:v>28.9</c:v>
                </c:pt>
                <c:pt idx="3">
                  <c:v>23.6</c:v>
                </c:pt>
                <c:pt idx="4">
                  <c:v>19.600000000000001</c:v>
                </c:pt>
                <c:pt idx="5">
                  <c:v>22.9</c:v>
                </c:pt>
              </c:numCache>
            </c:numRef>
          </c:val>
          <c:extLst xmlns:c16r2="http://schemas.microsoft.com/office/drawing/2015/06/chart">
            <c:ext xmlns:c16="http://schemas.microsoft.com/office/drawing/2014/chart" uri="{C3380CC4-5D6E-409C-BE32-E72D297353CC}">
              <c16:uniqueId val="{00000000-CEE8-4486-B0A2-DC92FAF4999C}"/>
            </c:ext>
          </c:extLst>
        </c:ser>
        <c:ser>
          <c:idx val="1"/>
          <c:order val="1"/>
          <c:tx>
            <c:strRef>
              <c:f>'[ktk.ktk1.fact_ktk_ktk1.latest (38).xlsx]Kouluterveyskyselyn aikasarjat '!$C$3</c:f>
              <c:strCache>
                <c:ptCount val="1"/>
                <c:pt idx="0">
                  <c:v>Pojat</c:v>
                </c:pt>
              </c:strCache>
            </c:strRef>
          </c:tx>
          <c:spPr>
            <a:solidFill>
              <a:schemeClr val="accent2"/>
            </a:solidFill>
            <a:ln>
              <a:noFill/>
            </a:ln>
            <a:effectLst/>
            <a:sp3d/>
          </c:spPr>
          <c:invertIfNegative val="0"/>
          <c:cat>
            <c:strRef>
              <c:f>'[ktk.ktk1.fact_ktk_ktk1.latest (38).xlsx]Kouluterveyskyselyn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(38).xlsx]Kouluterveyskyselyn aikasarjat '!$C$4:$C$9</c:f>
              <c:numCache>
                <c:formatCode>#\ ##0.0</c:formatCode>
                <c:ptCount val="6"/>
                <c:pt idx="0">
                  <c:v>20.9</c:v>
                </c:pt>
                <c:pt idx="1">
                  <c:v>20.8</c:v>
                </c:pt>
                <c:pt idx="2">
                  <c:v>14.3</c:v>
                </c:pt>
                <c:pt idx="3">
                  <c:v>18.8</c:v>
                </c:pt>
                <c:pt idx="4" formatCode="General">
                  <c:v>0</c:v>
                </c:pt>
                <c:pt idx="5">
                  <c:v>21.4</c:v>
                </c:pt>
              </c:numCache>
            </c:numRef>
          </c:val>
          <c:extLst xmlns:c16r2="http://schemas.microsoft.com/office/drawing/2015/06/chart">
            <c:ext xmlns:c16="http://schemas.microsoft.com/office/drawing/2014/chart" uri="{C3380CC4-5D6E-409C-BE32-E72D297353CC}">
              <c16:uniqueId val="{00000001-CEE8-4486-B0A2-DC92FAF4999C}"/>
            </c:ext>
          </c:extLst>
        </c:ser>
        <c:ser>
          <c:idx val="2"/>
          <c:order val="2"/>
          <c:tx>
            <c:strRef>
              <c:f>'[ktk.ktk1.fact_ktk_ktk1.latest (38).xlsx]Kouluterveyskyselyn aikasarjat '!$D$3</c:f>
              <c:strCache>
                <c:ptCount val="1"/>
                <c:pt idx="0">
                  <c:v>Tytöt</c:v>
                </c:pt>
              </c:strCache>
            </c:strRef>
          </c:tx>
          <c:spPr>
            <a:solidFill>
              <a:schemeClr val="accent6"/>
            </a:solidFill>
            <a:ln>
              <a:noFill/>
            </a:ln>
            <a:effectLst/>
            <a:sp3d/>
          </c:spPr>
          <c:invertIfNegative val="0"/>
          <c:cat>
            <c:strRef>
              <c:f>'[ktk.ktk1.fact_ktk_ktk1.latest (38).xlsx]Kouluterveyskyselyn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(38).xlsx]Kouluterveyskyselyn aikasarjat '!$D$4:$D$9</c:f>
              <c:numCache>
                <c:formatCode>#\ ##0.0</c:formatCode>
                <c:ptCount val="6"/>
                <c:pt idx="0">
                  <c:v>40</c:v>
                </c:pt>
                <c:pt idx="1">
                  <c:v>39.299999999999997</c:v>
                </c:pt>
                <c:pt idx="2">
                  <c:v>46.3</c:v>
                </c:pt>
                <c:pt idx="3">
                  <c:v>27.6</c:v>
                </c:pt>
                <c:pt idx="4">
                  <c:v>29</c:v>
                </c:pt>
                <c:pt idx="5">
                  <c:v>23.9</c:v>
                </c:pt>
              </c:numCache>
            </c:numRef>
          </c:val>
          <c:extLst xmlns:c16r2="http://schemas.microsoft.com/office/drawing/2015/06/chart">
            <c:ext xmlns:c16="http://schemas.microsoft.com/office/drawing/2014/chart" uri="{C3380CC4-5D6E-409C-BE32-E72D297353CC}">
              <c16:uniqueId val="{00000002-CEE8-4486-B0A2-DC92FAF4999C}"/>
            </c:ext>
          </c:extLst>
        </c:ser>
        <c:dLbls>
          <c:showLegendKey val="0"/>
          <c:showVal val="0"/>
          <c:showCatName val="0"/>
          <c:showSerName val="0"/>
          <c:showPercent val="0"/>
          <c:showBubbleSize val="0"/>
        </c:dLbls>
        <c:gapWidth val="150"/>
        <c:shape val="box"/>
        <c:axId val="136597504"/>
        <c:axId val="136599040"/>
        <c:axId val="0"/>
      </c:bar3DChart>
      <c:catAx>
        <c:axId val="136597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599040"/>
        <c:crosses val="autoZero"/>
        <c:auto val="1"/>
        <c:lblAlgn val="ctr"/>
        <c:lblOffset val="100"/>
        <c:noMultiLvlLbl val="0"/>
      </c:catAx>
      <c:valAx>
        <c:axId val="1365990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5975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Vaikeuksia</a:t>
            </a:r>
            <a:r>
              <a:rPr lang="en-US" sz="1600" dirty="0"/>
              <a:t> </a:t>
            </a:r>
            <a:r>
              <a:rPr lang="en-US" sz="1600" dirty="0" err="1"/>
              <a:t>päästä</a:t>
            </a:r>
            <a:r>
              <a:rPr lang="en-US" sz="1600" dirty="0"/>
              <a:t> </a:t>
            </a:r>
            <a:r>
              <a:rPr lang="en-US" sz="1600" dirty="0" err="1"/>
              <a:t>uneen</a:t>
            </a:r>
            <a:r>
              <a:rPr lang="en-US" sz="1600" dirty="0"/>
              <a:t> </a:t>
            </a:r>
            <a:r>
              <a:rPr lang="en-US" sz="1600" dirty="0" err="1"/>
              <a:t>vähintään</a:t>
            </a:r>
            <a:r>
              <a:rPr lang="en-US" sz="1600" dirty="0"/>
              <a:t> </a:t>
            </a:r>
            <a:r>
              <a:rPr lang="en-US" sz="1600" dirty="0" err="1"/>
              <a:t>kerran</a:t>
            </a:r>
            <a:r>
              <a:rPr lang="en-US" sz="1600" dirty="0"/>
              <a:t> </a:t>
            </a:r>
            <a:r>
              <a:rPr lang="en-US" sz="1600" dirty="0" err="1"/>
              <a:t>viikossa</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(39).xlsx]Kouluterveyskyselyn aikasarjat '!$B$3</c:f>
              <c:strCache>
                <c:ptCount val="1"/>
                <c:pt idx="0">
                  <c:v>Sukupuoli: yhteensä</c:v>
                </c:pt>
              </c:strCache>
            </c:strRef>
          </c:tx>
          <c:spPr>
            <a:solidFill>
              <a:schemeClr val="accent1"/>
            </a:solidFill>
            <a:ln>
              <a:noFill/>
            </a:ln>
            <a:effectLst/>
            <a:sp3d/>
          </c:spPr>
          <c:invertIfNegative val="0"/>
          <c:cat>
            <c:strRef>
              <c:f>'[ktk.ktk1.fact_ktk_ktk1.latest (39).xlsx]Kouluterveyskyselyn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(39).xlsx]Kouluterveyskyselyn aikasarjat '!$B$4:$B$9</c:f>
              <c:numCache>
                <c:formatCode>#\ ##0.0</c:formatCode>
                <c:ptCount val="6"/>
                <c:pt idx="0">
                  <c:v>28.7</c:v>
                </c:pt>
                <c:pt idx="1">
                  <c:v>28.7</c:v>
                </c:pt>
                <c:pt idx="2">
                  <c:v>22.2</c:v>
                </c:pt>
                <c:pt idx="3">
                  <c:v>28.3</c:v>
                </c:pt>
                <c:pt idx="4">
                  <c:v>17.7</c:v>
                </c:pt>
                <c:pt idx="5">
                  <c:v>31.5</c:v>
                </c:pt>
              </c:numCache>
            </c:numRef>
          </c:val>
          <c:extLst xmlns:c16r2="http://schemas.microsoft.com/office/drawing/2015/06/chart">
            <c:ext xmlns:c16="http://schemas.microsoft.com/office/drawing/2014/chart" uri="{C3380CC4-5D6E-409C-BE32-E72D297353CC}">
              <c16:uniqueId val="{00000000-41A7-4E52-A1BC-ED018C6FF0CA}"/>
            </c:ext>
          </c:extLst>
        </c:ser>
        <c:ser>
          <c:idx val="1"/>
          <c:order val="1"/>
          <c:tx>
            <c:strRef>
              <c:f>'[ktk.ktk1.fact_ktk_ktk1.latest (39).xlsx]Kouluterveyskyselyn aikasarjat '!$C$3</c:f>
              <c:strCache>
                <c:ptCount val="1"/>
                <c:pt idx="0">
                  <c:v>Pojat</c:v>
                </c:pt>
              </c:strCache>
            </c:strRef>
          </c:tx>
          <c:spPr>
            <a:solidFill>
              <a:schemeClr val="accent2"/>
            </a:solidFill>
            <a:ln>
              <a:noFill/>
            </a:ln>
            <a:effectLst/>
            <a:sp3d/>
          </c:spPr>
          <c:invertIfNegative val="0"/>
          <c:cat>
            <c:strRef>
              <c:f>'[ktk.ktk1.fact_ktk_ktk1.latest (39).xlsx]Kouluterveyskyselyn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(39).xlsx]Kouluterveyskyselyn aikasarjat '!$C$4:$C$9</c:f>
              <c:numCache>
                <c:formatCode>#\ ##0.0</c:formatCode>
                <c:ptCount val="6"/>
                <c:pt idx="0">
                  <c:v>20.8</c:v>
                </c:pt>
                <c:pt idx="1">
                  <c:v>21.1</c:v>
                </c:pt>
                <c:pt idx="2">
                  <c:v>12.5</c:v>
                </c:pt>
                <c:pt idx="3">
                  <c:v>27.7</c:v>
                </c:pt>
                <c:pt idx="4">
                  <c:v>11.8</c:v>
                </c:pt>
                <c:pt idx="5">
                  <c:v>23.8</c:v>
                </c:pt>
              </c:numCache>
            </c:numRef>
          </c:val>
          <c:extLst xmlns:c16r2="http://schemas.microsoft.com/office/drawing/2015/06/chart">
            <c:ext xmlns:c16="http://schemas.microsoft.com/office/drawing/2014/chart" uri="{C3380CC4-5D6E-409C-BE32-E72D297353CC}">
              <c16:uniqueId val="{00000001-41A7-4E52-A1BC-ED018C6FF0CA}"/>
            </c:ext>
          </c:extLst>
        </c:ser>
        <c:ser>
          <c:idx val="2"/>
          <c:order val="2"/>
          <c:tx>
            <c:strRef>
              <c:f>'[ktk.ktk1.fact_ktk_ktk1.latest (39).xlsx]Kouluterveyskyselyn aikasarjat '!$D$3</c:f>
              <c:strCache>
                <c:ptCount val="1"/>
                <c:pt idx="0">
                  <c:v>Tytöt</c:v>
                </c:pt>
              </c:strCache>
            </c:strRef>
          </c:tx>
          <c:spPr>
            <a:solidFill>
              <a:schemeClr val="accent6"/>
            </a:solidFill>
            <a:ln>
              <a:noFill/>
            </a:ln>
            <a:effectLst/>
            <a:sp3d/>
          </c:spPr>
          <c:invertIfNegative val="0"/>
          <c:cat>
            <c:strRef>
              <c:f>'[ktk.ktk1.fact_ktk_ktk1.latest (39).xlsx]Kouluterveyskyselyn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(39).xlsx]Kouluterveyskyselyn aikasarjat '!$D$4:$D$9</c:f>
              <c:numCache>
                <c:formatCode>#\ ##0.0</c:formatCode>
                <c:ptCount val="6"/>
                <c:pt idx="0">
                  <c:v>36.200000000000003</c:v>
                </c:pt>
                <c:pt idx="1">
                  <c:v>36.200000000000003</c:v>
                </c:pt>
                <c:pt idx="2">
                  <c:v>33.299999999999997</c:v>
                </c:pt>
                <c:pt idx="3">
                  <c:v>28.8</c:v>
                </c:pt>
                <c:pt idx="4">
                  <c:v>22.6</c:v>
                </c:pt>
                <c:pt idx="5">
                  <c:v>36.4</c:v>
                </c:pt>
              </c:numCache>
            </c:numRef>
          </c:val>
          <c:extLst xmlns:c16r2="http://schemas.microsoft.com/office/drawing/2015/06/chart">
            <c:ext xmlns:c16="http://schemas.microsoft.com/office/drawing/2014/chart" uri="{C3380CC4-5D6E-409C-BE32-E72D297353CC}">
              <c16:uniqueId val="{00000002-41A7-4E52-A1BC-ED018C6FF0CA}"/>
            </c:ext>
          </c:extLst>
        </c:ser>
        <c:dLbls>
          <c:showLegendKey val="0"/>
          <c:showVal val="0"/>
          <c:showCatName val="0"/>
          <c:showSerName val="0"/>
          <c:showPercent val="0"/>
          <c:showBubbleSize val="0"/>
        </c:dLbls>
        <c:gapWidth val="150"/>
        <c:shape val="box"/>
        <c:axId val="136628480"/>
        <c:axId val="136646656"/>
        <c:axId val="0"/>
      </c:bar3DChart>
      <c:catAx>
        <c:axId val="136628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646656"/>
        <c:crosses val="autoZero"/>
        <c:auto val="1"/>
        <c:lblAlgn val="ctr"/>
        <c:lblOffset val="100"/>
        <c:noMultiLvlLbl val="0"/>
      </c:catAx>
      <c:valAx>
        <c:axId val="1366466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6284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Lääkärin</a:t>
            </a:r>
            <a:r>
              <a:rPr lang="en-US" sz="1600" dirty="0"/>
              <a:t> </a:t>
            </a:r>
            <a:r>
              <a:rPr lang="en-US" sz="1600" dirty="0" err="1"/>
              <a:t>toteama</a:t>
            </a:r>
            <a:r>
              <a:rPr lang="en-US" sz="1600" dirty="0"/>
              <a:t> </a:t>
            </a:r>
            <a:r>
              <a:rPr lang="en-US" sz="1600" dirty="0" err="1"/>
              <a:t>pitkäaikainen</a:t>
            </a:r>
            <a:r>
              <a:rPr lang="en-US" sz="1600" dirty="0"/>
              <a:t> </a:t>
            </a:r>
            <a:r>
              <a:rPr lang="en-US" sz="1600" dirty="0" err="1"/>
              <a:t>sairaus</a:t>
            </a:r>
            <a:r>
              <a:rPr lang="en-US" sz="1600" dirty="0"/>
              <a:t> tai </a:t>
            </a:r>
            <a:r>
              <a:rPr lang="en-US" sz="1600" dirty="0" err="1"/>
              <a:t>terveysongelma</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(40).xlsx]Kouluterveyskyselyn aikasarjat '!$B$3</c:f>
              <c:strCache>
                <c:ptCount val="1"/>
                <c:pt idx="0">
                  <c:v>Sukupuoli: yhteensä</c:v>
                </c:pt>
              </c:strCache>
            </c:strRef>
          </c:tx>
          <c:spPr>
            <a:solidFill>
              <a:schemeClr val="accent1"/>
            </a:solidFill>
            <a:ln>
              <a:noFill/>
            </a:ln>
            <a:effectLst/>
            <a:sp3d/>
          </c:spPr>
          <c:invertIfNegative val="0"/>
          <c:cat>
            <c:strRef>
              <c:f>'[ktk.ktk1.fact_ktk_ktk1.latest (40).xlsx]Kouluterveyskyselyn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(40).xlsx]Kouluterveyskyselyn aikasarjat '!$B$4:$B$9</c:f>
              <c:numCache>
                <c:formatCode>#\ ##0.0</c:formatCode>
                <c:ptCount val="6"/>
                <c:pt idx="0">
                  <c:v>21.3</c:v>
                </c:pt>
                <c:pt idx="1">
                  <c:v>23.4</c:v>
                </c:pt>
                <c:pt idx="2">
                  <c:v>24.9</c:v>
                </c:pt>
                <c:pt idx="3">
                  <c:v>24.3</c:v>
                </c:pt>
                <c:pt idx="4">
                  <c:v>23</c:v>
                </c:pt>
                <c:pt idx="5">
                  <c:v>35.200000000000003</c:v>
                </c:pt>
              </c:numCache>
            </c:numRef>
          </c:val>
          <c:extLst xmlns:c16r2="http://schemas.microsoft.com/office/drawing/2015/06/chart">
            <c:ext xmlns:c16="http://schemas.microsoft.com/office/drawing/2014/chart" uri="{C3380CC4-5D6E-409C-BE32-E72D297353CC}">
              <c16:uniqueId val="{00000000-6AAF-416A-8BF2-6472B2811291}"/>
            </c:ext>
          </c:extLst>
        </c:ser>
        <c:ser>
          <c:idx val="1"/>
          <c:order val="1"/>
          <c:tx>
            <c:strRef>
              <c:f>'[ktk.ktk1.fact_ktk_ktk1.latest (40).xlsx]Kouluterveyskyselyn aikasarjat '!$C$3</c:f>
              <c:strCache>
                <c:ptCount val="1"/>
                <c:pt idx="0">
                  <c:v>Pojat</c:v>
                </c:pt>
              </c:strCache>
            </c:strRef>
          </c:tx>
          <c:spPr>
            <a:solidFill>
              <a:schemeClr val="accent2"/>
            </a:solidFill>
            <a:ln>
              <a:noFill/>
            </a:ln>
            <a:effectLst/>
            <a:sp3d/>
          </c:spPr>
          <c:invertIfNegative val="0"/>
          <c:cat>
            <c:strRef>
              <c:f>'[ktk.ktk1.fact_ktk_ktk1.latest (40).xlsx]Kouluterveyskyselyn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(40).xlsx]Kouluterveyskyselyn aikasarjat '!$C$4:$C$9</c:f>
              <c:numCache>
                <c:formatCode>#\ ##0.0</c:formatCode>
                <c:ptCount val="6"/>
                <c:pt idx="0">
                  <c:v>19</c:v>
                </c:pt>
                <c:pt idx="1">
                  <c:v>21.1</c:v>
                </c:pt>
                <c:pt idx="2">
                  <c:v>21.6</c:v>
                </c:pt>
                <c:pt idx="3">
                  <c:v>27.1</c:v>
                </c:pt>
                <c:pt idx="4">
                  <c:v>19.600000000000001</c:v>
                </c:pt>
                <c:pt idx="5">
                  <c:v>31</c:v>
                </c:pt>
              </c:numCache>
            </c:numRef>
          </c:val>
          <c:extLst xmlns:c16r2="http://schemas.microsoft.com/office/drawing/2015/06/chart">
            <c:ext xmlns:c16="http://schemas.microsoft.com/office/drawing/2014/chart" uri="{C3380CC4-5D6E-409C-BE32-E72D297353CC}">
              <c16:uniqueId val="{00000001-6AAF-416A-8BF2-6472B2811291}"/>
            </c:ext>
          </c:extLst>
        </c:ser>
        <c:ser>
          <c:idx val="2"/>
          <c:order val="2"/>
          <c:tx>
            <c:strRef>
              <c:f>'[ktk.ktk1.fact_ktk_ktk1.latest (40).xlsx]Kouluterveyskyselyn aikasarjat '!$D$3</c:f>
              <c:strCache>
                <c:ptCount val="1"/>
                <c:pt idx="0">
                  <c:v>Tytöt</c:v>
                </c:pt>
              </c:strCache>
            </c:strRef>
          </c:tx>
          <c:spPr>
            <a:solidFill>
              <a:schemeClr val="accent6"/>
            </a:solidFill>
            <a:ln>
              <a:noFill/>
            </a:ln>
            <a:effectLst/>
            <a:sp3d/>
          </c:spPr>
          <c:invertIfNegative val="0"/>
          <c:cat>
            <c:strRef>
              <c:f>'[ktk.ktk1.fact_ktk_ktk1.latest (40).xlsx]Kouluterveyskyselyn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(40).xlsx]Kouluterveyskyselyn aikasarjat '!$D$4:$D$9</c:f>
              <c:numCache>
                <c:formatCode>#\ ##0.0</c:formatCode>
                <c:ptCount val="6"/>
                <c:pt idx="0">
                  <c:v>23.4</c:v>
                </c:pt>
                <c:pt idx="1">
                  <c:v>25.6</c:v>
                </c:pt>
                <c:pt idx="2">
                  <c:v>28.6</c:v>
                </c:pt>
                <c:pt idx="3">
                  <c:v>22</c:v>
                </c:pt>
                <c:pt idx="4">
                  <c:v>25.8</c:v>
                </c:pt>
                <c:pt idx="5">
                  <c:v>37.9</c:v>
                </c:pt>
              </c:numCache>
            </c:numRef>
          </c:val>
          <c:extLst xmlns:c16r2="http://schemas.microsoft.com/office/drawing/2015/06/chart">
            <c:ext xmlns:c16="http://schemas.microsoft.com/office/drawing/2014/chart" uri="{C3380CC4-5D6E-409C-BE32-E72D297353CC}">
              <c16:uniqueId val="{00000002-6AAF-416A-8BF2-6472B2811291}"/>
            </c:ext>
          </c:extLst>
        </c:ser>
        <c:dLbls>
          <c:showLegendKey val="0"/>
          <c:showVal val="0"/>
          <c:showCatName val="0"/>
          <c:showSerName val="0"/>
          <c:showPercent val="0"/>
          <c:showBubbleSize val="0"/>
        </c:dLbls>
        <c:gapWidth val="150"/>
        <c:shape val="box"/>
        <c:axId val="136680192"/>
        <c:axId val="136681728"/>
        <c:axId val="0"/>
      </c:bar3DChart>
      <c:catAx>
        <c:axId val="136680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681728"/>
        <c:crosses val="autoZero"/>
        <c:auto val="1"/>
        <c:lblAlgn val="ctr"/>
        <c:lblOffset val="100"/>
        <c:noMultiLvlLbl val="0"/>
      </c:catAx>
      <c:valAx>
        <c:axId val="1366817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680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Kohtalainen</a:t>
            </a:r>
            <a:r>
              <a:rPr lang="en-US" sz="1600" dirty="0"/>
              <a:t> tai </a:t>
            </a:r>
            <a:r>
              <a:rPr lang="en-US" sz="1600" dirty="0" err="1"/>
              <a:t>vaikea</a:t>
            </a:r>
            <a:r>
              <a:rPr lang="en-US" sz="1600" dirty="0"/>
              <a:t> </a:t>
            </a:r>
            <a:r>
              <a:rPr lang="en-US" sz="1600" dirty="0" err="1"/>
              <a:t>ahdistuneisuus</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(41).xlsx]Kouluterveyskyselyn aikasarjat '!$B$3</c:f>
              <c:strCache>
                <c:ptCount val="1"/>
                <c:pt idx="0">
                  <c:v>Sukupuoli: yhteensä</c:v>
                </c:pt>
              </c:strCache>
            </c:strRef>
          </c:tx>
          <c:spPr>
            <a:solidFill>
              <a:schemeClr val="accent1"/>
            </a:solidFill>
            <a:ln>
              <a:noFill/>
            </a:ln>
            <a:effectLst/>
            <a:sp3d/>
          </c:spPr>
          <c:invertIfNegative val="0"/>
          <c:cat>
            <c:strRef>
              <c:f>'[ktk.ktk1.fact_ktk_ktk1.latest (41).xlsx]Kouluterveyskyselyn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(41).xlsx]Kouluterveyskyselyn aikasarjat '!$B$4:$B$9</c:f>
              <c:numCache>
                <c:formatCode>#\ ##0.0</c:formatCode>
                <c:ptCount val="6"/>
                <c:pt idx="0">
                  <c:v>12.9</c:v>
                </c:pt>
                <c:pt idx="1">
                  <c:v>13</c:v>
                </c:pt>
                <c:pt idx="2">
                  <c:v>8.6</c:v>
                </c:pt>
                <c:pt idx="3">
                  <c:v>11.7</c:v>
                </c:pt>
                <c:pt idx="4">
                  <c:v>9.1</c:v>
                </c:pt>
                <c:pt idx="5">
                  <c:v>10.3</c:v>
                </c:pt>
              </c:numCache>
            </c:numRef>
          </c:val>
          <c:extLst xmlns:c16r2="http://schemas.microsoft.com/office/drawing/2015/06/chart">
            <c:ext xmlns:c16="http://schemas.microsoft.com/office/drawing/2014/chart" uri="{C3380CC4-5D6E-409C-BE32-E72D297353CC}">
              <c16:uniqueId val="{00000000-BE7E-4068-8BF0-23FA890942BE}"/>
            </c:ext>
          </c:extLst>
        </c:ser>
        <c:ser>
          <c:idx val="1"/>
          <c:order val="1"/>
          <c:tx>
            <c:strRef>
              <c:f>'[ktk.ktk1.fact_ktk_ktk1.latest (41).xlsx]Kouluterveyskyselyn aikasarjat '!$C$3</c:f>
              <c:strCache>
                <c:ptCount val="1"/>
                <c:pt idx="0">
                  <c:v>Pojat</c:v>
                </c:pt>
              </c:strCache>
            </c:strRef>
          </c:tx>
          <c:spPr>
            <a:solidFill>
              <a:schemeClr val="accent2"/>
            </a:solidFill>
            <a:ln>
              <a:noFill/>
            </a:ln>
            <a:effectLst/>
            <a:sp3d/>
          </c:spPr>
          <c:invertIfNegative val="0"/>
          <c:cat>
            <c:strRef>
              <c:f>'[ktk.ktk1.fact_ktk_ktk1.latest (41).xlsx]Kouluterveyskyselyn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(41).xlsx]Kouluterveyskyselyn aikasarjat '!$C$4:$C$9</c:f>
              <c:numCache>
                <c:formatCode>#\ ##0.0</c:formatCode>
                <c:ptCount val="6"/>
                <c:pt idx="0">
                  <c:v>5.7</c:v>
                </c:pt>
                <c:pt idx="1">
                  <c:v>6.8</c:v>
                </c:pt>
                <c:pt idx="2">
                  <c:v>4.3</c:v>
                </c:pt>
                <c:pt idx="3">
                  <c:v>10.9</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BE7E-4068-8BF0-23FA890942BE}"/>
            </c:ext>
          </c:extLst>
        </c:ser>
        <c:ser>
          <c:idx val="2"/>
          <c:order val="2"/>
          <c:tx>
            <c:strRef>
              <c:f>'[ktk.ktk1.fact_ktk_ktk1.latest (41).xlsx]Kouluterveyskyselyn aikasarjat '!$D$3</c:f>
              <c:strCache>
                <c:ptCount val="1"/>
                <c:pt idx="0">
                  <c:v>Tytöt</c:v>
                </c:pt>
              </c:strCache>
            </c:strRef>
          </c:tx>
          <c:spPr>
            <a:solidFill>
              <a:schemeClr val="accent6"/>
            </a:solidFill>
            <a:ln>
              <a:noFill/>
            </a:ln>
            <a:effectLst/>
            <a:sp3d/>
          </c:spPr>
          <c:invertIfNegative val="0"/>
          <c:cat>
            <c:strRef>
              <c:f>'[ktk.ktk1.fact_ktk_ktk1.latest (41).xlsx]Kouluterveyskyselyn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(41).xlsx]Kouluterveyskyselyn aikasarjat '!$D$4:$D$9</c:f>
              <c:numCache>
                <c:formatCode>#\ ##0.0</c:formatCode>
                <c:ptCount val="6"/>
                <c:pt idx="0">
                  <c:v>19.8</c:v>
                </c:pt>
                <c:pt idx="1">
                  <c:v>19.100000000000001</c:v>
                </c:pt>
                <c:pt idx="2">
                  <c:v>13.6</c:v>
                </c:pt>
                <c:pt idx="3">
                  <c:v>12.3</c:v>
                </c:pt>
                <c:pt idx="4">
                  <c:v>13.6</c:v>
                </c:pt>
                <c:pt idx="5">
                  <c:v>15.4</c:v>
                </c:pt>
              </c:numCache>
            </c:numRef>
          </c:val>
          <c:extLst xmlns:c16r2="http://schemas.microsoft.com/office/drawing/2015/06/chart">
            <c:ext xmlns:c16="http://schemas.microsoft.com/office/drawing/2014/chart" uri="{C3380CC4-5D6E-409C-BE32-E72D297353CC}">
              <c16:uniqueId val="{00000002-BE7E-4068-8BF0-23FA890942BE}"/>
            </c:ext>
          </c:extLst>
        </c:ser>
        <c:dLbls>
          <c:showLegendKey val="0"/>
          <c:showVal val="0"/>
          <c:showCatName val="0"/>
          <c:showSerName val="0"/>
          <c:showPercent val="0"/>
          <c:showBubbleSize val="0"/>
        </c:dLbls>
        <c:gapWidth val="150"/>
        <c:shape val="box"/>
        <c:axId val="136748032"/>
        <c:axId val="136749824"/>
        <c:axId val="0"/>
      </c:bar3DChart>
      <c:catAx>
        <c:axId val="136748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749824"/>
        <c:crosses val="autoZero"/>
        <c:auto val="1"/>
        <c:lblAlgn val="ctr"/>
        <c:lblOffset val="100"/>
        <c:noMultiLvlLbl val="0"/>
      </c:catAx>
      <c:valAx>
        <c:axId val="13674982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748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Vähintään</a:t>
            </a:r>
            <a:r>
              <a:rPr lang="en-US" sz="1600" dirty="0"/>
              <a:t> </a:t>
            </a:r>
            <a:r>
              <a:rPr lang="en-US" sz="1600" dirty="0" err="1"/>
              <a:t>kaksi</a:t>
            </a:r>
            <a:r>
              <a:rPr lang="en-US" sz="1600" dirty="0"/>
              <a:t> </a:t>
            </a:r>
            <a:r>
              <a:rPr lang="en-US" sz="1600" dirty="0" err="1"/>
              <a:t>viikkoa</a:t>
            </a:r>
            <a:r>
              <a:rPr lang="en-US" sz="1600" dirty="0"/>
              <a:t> </a:t>
            </a:r>
            <a:r>
              <a:rPr lang="en-US" sz="1600" dirty="0" err="1"/>
              <a:t>kestänyt</a:t>
            </a:r>
            <a:r>
              <a:rPr lang="en-US" sz="1600" dirty="0"/>
              <a:t> </a:t>
            </a:r>
            <a:r>
              <a:rPr lang="en-US" sz="1600" dirty="0" err="1"/>
              <a:t>masennusoireilu</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(42).xlsx]Kouluterveyskyselyn aikasarjat '!$B$3</c:f>
              <c:strCache>
                <c:ptCount val="1"/>
                <c:pt idx="0">
                  <c:v>Sukupuoli: yhteensä</c:v>
                </c:pt>
              </c:strCache>
            </c:strRef>
          </c:tx>
          <c:spPr>
            <a:solidFill>
              <a:schemeClr val="accent1"/>
            </a:solidFill>
            <a:ln>
              <a:noFill/>
            </a:ln>
            <a:effectLst/>
            <a:sp3d/>
          </c:spPr>
          <c:invertIfNegative val="0"/>
          <c:cat>
            <c:strRef>
              <c:f>'[ktk.ktk1.fact_ktk_ktk1.latest (42).xlsx]Kouluterveyskyselyn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(42).xlsx]Kouluterveyskyselyn aikasarjat '!$B$4:$B$9</c:f>
              <c:numCache>
                <c:formatCode>#\ ##0.0</c:formatCode>
                <c:ptCount val="6"/>
                <c:pt idx="0">
                  <c:v>17.8</c:v>
                </c:pt>
                <c:pt idx="1">
                  <c:v>19.2</c:v>
                </c:pt>
                <c:pt idx="2">
                  <c:v>14.8</c:v>
                </c:pt>
                <c:pt idx="3">
                  <c:v>20</c:v>
                </c:pt>
                <c:pt idx="4">
                  <c:v>11.4</c:v>
                </c:pt>
                <c:pt idx="5">
                  <c:v>17.600000000000001</c:v>
                </c:pt>
              </c:numCache>
            </c:numRef>
          </c:val>
          <c:extLst xmlns:c16r2="http://schemas.microsoft.com/office/drawing/2015/06/chart">
            <c:ext xmlns:c16="http://schemas.microsoft.com/office/drawing/2014/chart" uri="{C3380CC4-5D6E-409C-BE32-E72D297353CC}">
              <c16:uniqueId val="{00000000-62ED-463A-9D89-59266A4E8BF2}"/>
            </c:ext>
          </c:extLst>
        </c:ser>
        <c:ser>
          <c:idx val="1"/>
          <c:order val="1"/>
          <c:tx>
            <c:strRef>
              <c:f>'[ktk.ktk1.fact_ktk_ktk1.latest (42).xlsx]Kouluterveyskyselyn aikasarjat '!$C$3</c:f>
              <c:strCache>
                <c:ptCount val="1"/>
                <c:pt idx="0">
                  <c:v>Pojat</c:v>
                </c:pt>
              </c:strCache>
            </c:strRef>
          </c:tx>
          <c:spPr>
            <a:solidFill>
              <a:schemeClr val="accent2"/>
            </a:solidFill>
            <a:ln>
              <a:noFill/>
            </a:ln>
            <a:effectLst/>
            <a:sp3d/>
          </c:spPr>
          <c:invertIfNegative val="0"/>
          <c:cat>
            <c:strRef>
              <c:f>'[ktk.ktk1.fact_ktk_ktk1.latest (42).xlsx]Kouluterveyskyselyn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(42).xlsx]Kouluterveyskyselyn aikasarjat '!$C$4:$C$9</c:f>
              <c:numCache>
                <c:formatCode>#\ ##0.0</c:formatCode>
                <c:ptCount val="6"/>
                <c:pt idx="0">
                  <c:v>10.9</c:v>
                </c:pt>
                <c:pt idx="1">
                  <c:v>12.6</c:v>
                </c:pt>
                <c:pt idx="2">
                  <c:v>6.5</c:v>
                </c:pt>
                <c:pt idx="3">
                  <c:v>21.3</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62ED-463A-9D89-59266A4E8BF2}"/>
            </c:ext>
          </c:extLst>
        </c:ser>
        <c:ser>
          <c:idx val="2"/>
          <c:order val="2"/>
          <c:tx>
            <c:strRef>
              <c:f>'[ktk.ktk1.fact_ktk_ktk1.latest (42).xlsx]Kouluterveyskyselyn aikasarjat '!$D$3</c:f>
              <c:strCache>
                <c:ptCount val="1"/>
                <c:pt idx="0">
                  <c:v>Tytöt</c:v>
                </c:pt>
              </c:strCache>
            </c:strRef>
          </c:tx>
          <c:spPr>
            <a:solidFill>
              <a:schemeClr val="accent6"/>
            </a:solidFill>
            <a:ln>
              <a:noFill/>
            </a:ln>
            <a:effectLst/>
            <a:sp3d/>
          </c:spPr>
          <c:invertIfNegative val="0"/>
          <c:cat>
            <c:strRef>
              <c:f>'[ktk.ktk1.fact_ktk_ktk1.latest (42).xlsx]Kouluterveyskyselyn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(42).xlsx]Kouluterveyskyselyn aikasarjat '!$D$4:$D$9</c:f>
              <c:numCache>
                <c:formatCode>#\ ##0.0</c:formatCode>
                <c:ptCount val="6"/>
                <c:pt idx="0">
                  <c:v>24.3</c:v>
                </c:pt>
                <c:pt idx="1">
                  <c:v>25.6</c:v>
                </c:pt>
                <c:pt idx="2">
                  <c:v>23.8</c:v>
                </c:pt>
                <c:pt idx="3">
                  <c:v>19</c:v>
                </c:pt>
                <c:pt idx="4">
                  <c:v>14.5</c:v>
                </c:pt>
                <c:pt idx="5">
                  <c:v>26.2</c:v>
                </c:pt>
              </c:numCache>
            </c:numRef>
          </c:val>
          <c:extLst xmlns:c16r2="http://schemas.microsoft.com/office/drawing/2015/06/chart">
            <c:ext xmlns:c16="http://schemas.microsoft.com/office/drawing/2014/chart" uri="{C3380CC4-5D6E-409C-BE32-E72D297353CC}">
              <c16:uniqueId val="{00000002-62ED-463A-9D89-59266A4E8BF2}"/>
            </c:ext>
          </c:extLst>
        </c:ser>
        <c:dLbls>
          <c:showLegendKey val="0"/>
          <c:showVal val="0"/>
          <c:showCatName val="0"/>
          <c:showSerName val="0"/>
          <c:showPercent val="0"/>
          <c:showBubbleSize val="0"/>
        </c:dLbls>
        <c:gapWidth val="150"/>
        <c:shape val="box"/>
        <c:axId val="136803840"/>
        <c:axId val="136805376"/>
        <c:axId val="0"/>
      </c:bar3DChart>
      <c:catAx>
        <c:axId val="1368038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805376"/>
        <c:crosses val="autoZero"/>
        <c:auto val="1"/>
        <c:lblAlgn val="ctr"/>
        <c:lblOffset val="100"/>
        <c:noMultiLvlLbl val="0"/>
      </c:catAx>
      <c:valAx>
        <c:axId val="13680537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8038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Ollut</a:t>
            </a:r>
            <a:r>
              <a:rPr lang="en-US" sz="1600" dirty="0"/>
              <a:t> </a:t>
            </a:r>
            <a:r>
              <a:rPr lang="en-US" sz="1600" dirty="0" err="1"/>
              <a:t>huolissaan</a:t>
            </a:r>
            <a:r>
              <a:rPr lang="en-US" sz="1600" dirty="0"/>
              <a:t> </a:t>
            </a:r>
            <a:r>
              <a:rPr lang="en-US" sz="1600" dirty="0" err="1"/>
              <a:t>mielialastaan</a:t>
            </a:r>
            <a:r>
              <a:rPr lang="en-US" sz="1600" dirty="0"/>
              <a:t> </a:t>
            </a:r>
            <a:r>
              <a:rPr lang="en-US" sz="1600" dirty="0" err="1"/>
              <a:t>kuluneen</a:t>
            </a:r>
            <a:r>
              <a:rPr lang="en-US" sz="1600" dirty="0"/>
              <a:t> 12 </a:t>
            </a:r>
            <a:r>
              <a:rPr lang="en-US" sz="1600" dirty="0" err="1"/>
              <a:t>kuukauden</a:t>
            </a:r>
            <a:r>
              <a:rPr lang="en-US" sz="1600" dirty="0"/>
              <a:t> </a:t>
            </a:r>
            <a:r>
              <a:rPr lang="en-US" sz="1600" dirty="0" err="1"/>
              <a:t>aikana</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(43).xlsx]Kouluterveyskyselyn aikasarjat '!$B$3</c:f>
              <c:strCache>
                <c:ptCount val="1"/>
                <c:pt idx="0">
                  <c:v>Sukupuoli: yhteensä</c:v>
                </c:pt>
              </c:strCache>
            </c:strRef>
          </c:tx>
          <c:spPr>
            <a:solidFill>
              <a:schemeClr val="accent1"/>
            </a:solidFill>
            <a:ln>
              <a:noFill/>
            </a:ln>
            <a:effectLst/>
            <a:sp3d/>
          </c:spPr>
          <c:invertIfNegative val="0"/>
          <c:cat>
            <c:strRef>
              <c:f>'[ktk.ktk1.fact_ktk_ktk1.latest (43).xlsx]Kouluterveyskyselyn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(43).xlsx]Kouluterveyskyselyn aikasarjat '!$B$4:$B$9</c:f>
              <c:numCache>
                <c:formatCode>#\ ##0.0</c:formatCode>
                <c:ptCount val="6"/>
                <c:pt idx="0">
                  <c:v>30.4</c:v>
                </c:pt>
                <c:pt idx="1">
                  <c:v>30.7</c:v>
                </c:pt>
                <c:pt idx="2">
                  <c:v>22.9</c:v>
                </c:pt>
                <c:pt idx="3">
                  <c:v>30.5</c:v>
                </c:pt>
                <c:pt idx="4">
                  <c:v>19.8</c:v>
                </c:pt>
                <c:pt idx="5">
                  <c:v>33.6</c:v>
                </c:pt>
              </c:numCache>
            </c:numRef>
          </c:val>
          <c:extLst xmlns:c16r2="http://schemas.microsoft.com/office/drawing/2015/06/chart">
            <c:ext xmlns:c16="http://schemas.microsoft.com/office/drawing/2014/chart" uri="{C3380CC4-5D6E-409C-BE32-E72D297353CC}">
              <c16:uniqueId val="{00000000-D4DE-44DA-ADE8-036C344E4841}"/>
            </c:ext>
          </c:extLst>
        </c:ser>
        <c:ser>
          <c:idx val="1"/>
          <c:order val="1"/>
          <c:tx>
            <c:strRef>
              <c:f>'[ktk.ktk1.fact_ktk_ktk1.latest (43).xlsx]Kouluterveyskyselyn aikasarjat '!$C$3</c:f>
              <c:strCache>
                <c:ptCount val="1"/>
                <c:pt idx="0">
                  <c:v>Pojat</c:v>
                </c:pt>
              </c:strCache>
            </c:strRef>
          </c:tx>
          <c:spPr>
            <a:solidFill>
              <a:schemeClr val="accent2"/>
            </a:solidFill>
            <a:ln>
              <a:noFill/>
            </a:ln>
            <a:effectLst/>
            <a:sp3d/>
          </c:spPr>
          <c:invertIfNegative val="0"/>
          <c:cat>
            <c:strRef>
              <c:f>'[ktk.ktk1.fact_ktk_ktk1.latest (43).xlsx]Kouluterveyskyselyn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(43).xlsx]Kouluterveyskyselyn aikasarjat '!$C$4:$C$9</c:f>
              <c:numCache>
                <c:formatCode>#\ ##0.0</c:formatCode>
                <c:ptCount val="6"/>
                <c:pt idx="0">
                  <c:v>15</c:v>
                </c:pt>
                <c:pt idx="1">
                  <c:v>16.2</c:v>
                </c:pt>
                <c:pt idx="2">
                  <c:v>9</c:v>
                </c:pt>
                <c:pt idx="3">
                  <c:v>28.6</c:v>
                </c:pt>
                <c:pt idx="4">
                  <c:v>10.199999999999999</c:v>
                </c:pt>
                <c:pt idx="5">
                  <c:v>12.2</c:v>
                </c:pt>
              </c:numCache>
            </c:numRef>
          </c:val>
          <c:extLst xmlns:c16r2="http://schemas.microsoft.com/office/drawing/2015/06/chart">
            <c:ext xmlns:c16="http://schemas.microsoft.com/office/drawing/2014/chart" uri="{C3380CC4-5D6E-409C-BE32-E72D297353CC}">
              <c16:uniqueId val="{00000001-D4DE-44DA-ADE8-036C344E4841}"/>
            </c:ext>
          </c:extLst>
        </c:ser>
        <c:ser>
          <c:idx val="2"/>
          <c:order val="2"/>
          <c:tx>
            <c:strRef>
              <c:f>'[ktk.ktk1.fact_ktk_ktk1.latest (43).xlsx]Kouluterveyskyselyn aikasarjat '!$D$3</c:f>
              <c:strCache>
                <c:ptCount val="1"/>
                <c:pt idx="0">
                  <c:v>Tytöt</c:v>
                </c:pt>
              </c:strCache>
            </c:strRef>
          </c:tx>
          <c:spPr>
            <a:solidFill>
              <a:schemeClr val="accent6"/>
            </a:solidFill>
            <a:ln>
              <a:noFill/>
            </a:ln>
            <a:effectLst/>
            <a:sp3d/>
          </c:spPr>
          <c:invertIfNegative val="0"/>
          <c:cat>
            <c:strRef>
              <c:f>'[ktk.ktk1.fact_ktk_ktk1.latest (43).xlsx]Kouluterveyskyselyn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(43).xlsx]Kouluterveyskyselyn aikasarjat '!$D$4:$D$9</c:f>
              <c:numCache>
                <c:formatCode>#\ ##0.0</c:formatCode>
                <c:ptCount val="6"/>
                <c:pt idx="0">
                  <c:v>44.9</c:v>
                </c:pt>
                <c:pt idx="1">
                  <c:v>44.6</c:v>
                </c:pt>
                <c:pt idx="2">
                  <c:v>38.299999999999997</c:v>
                </c:pt>
                <c:pt idx="3">
                  <c:v>32.1</c:v>
                </c:pt>
                <c:pt idx="4">
                  <c:v>28.1</c:v>
                </c:pt>
                <c:pt idx="5">
                  <c:v>47</c:v>
                </c:pt>
              </c:numCache>
            </c:numRef>
          </c:val>
          <c:extLst xmlns:c16r2="http://schemas.microsoft.com/office/drawing/2015/06/chart">
            <c:ext xmlns:c16="http://schemas.microsoft.com/office/drawing/2014/chart" uri="{C3380CC4-5D6E-409C-BE32-E72D297353CC}">
              <c16:uniqueId val="{00000002-D4DE-44DA-ADE8-036C344E4841}"/>
            </c:ext>
          </c:extLst>
        </c:ser>
        <c:dLbls>
          <c:showLegendKey val="0"/>
          <c:showVal val="0"/>
          <c:showCatName val="0"/>
          <c:showSerName val="0"/>
          <c:showPercent val="0"/>
          <c:showBubbleSize val="0"/>
        </c:dLbls>
        <c:gapWidth val="150"/>
        <c:shape val="box"/>
        <c:axId val="136863744"/>
        <c:axId val="136865280"/>
        <c:axId val="0"/>
      </c:bar3DChart>
      <c:catAx>
        <c:axId val="1368637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865280"/>
        <c:crosses val="autoZero"/>
        <c:auto val="1"/>
        <c:lblAlgn val="ctr"/>
        <c:lblOffset val="100"/>
        <c:noMultiLvlLbl val="0"/>
      </c:catAx>
      <c:valAx>
        <c:axId val="1368652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8637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Hampaiden harjaus harvemmin kuin kahdesti päivässä,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(44).xlsx]Kouluterveyskyselyn aikasarjat '!$B$3</c:f>
              <c:strCache>
                <c:ptCount val="1"/>
                <c:pt idx="0">
                  <c:v>Sukupuoli: yhteensä</c:v>
                </c:pt>
              </c:strCache>
            </c:strRef>
          </c:tx>
          <c:spPr>
            <a:solidFill>
              <a:schemeClr val="accent1"/>
            </a:solidFill>
            <a:ln>
              <a:noFill/>
            </a:ln>
            <a:effectLst/>
            <a:sp3d/>
          </c:spPr>
          <c:invertIfNegative val="0"/>
          <c:cat>
            <c:strRef>
              <c:f>'[ktk.ktk1.fact_ktk_ktk1.latest (44).xlsx]Kouluterveyskyselyn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(44).xlsx]Kouluterveyskyselyn aikasarjat '!$B$4:$B$9</c:f>
              <c:numCache>
                <c:formatCode>#\ ##0.0</c:formatCode>
                <c:ptCount val="6"/>
                <c:pt idx="0">
                  <c:v>40.799999999999997</c:v>
                </c:pt>
                <c:pt idx="1">
                  <c:v>45.5</c:v>
                </c:pt>
                <c:pt idx="2">
                  <c:v>47.2</c:v>
                </c:pt>
                <c:pt idx="3">
                  <c:v>41.9</c:v>
                </c:pt>
                <c:pt idx="4">
                  <c:v>41.2</c:v>
                </c:pt>
                <c:pt idx="5">
                  <c:v>39.4</c:v>
                </c:pt>
              </c:numCache>
            </c:numRef>
          </c:val>
          <c:extLst xmlns:c16r2="http://schemas.microsoft.com/office/drawing/2015/06/chart">
            <c:ext xmlns:c16="http://schemas.microsoft.com/office/drawing/2014/chart" uri="{C3380CC4-5D6E-409C-BE32-E72D297353CC}">
              <c16:uniqueId val="{00000000-B23B-47F6-A41E-40A5EF3E2AFC}"/>
            </c:ext>
          </c:extLst>
        </c:ser>
        <c:ser>
          <c:idx val="1"/>
          <c:order val="1"/>
          <c:tx>
            <c:strRef>
              <c:f>'[ktk.ktk1.fact_ktk_ktk1.latest (44).xlsx]Kouluterveyskyselyn aikasarjat '!$C$3</c:f>
              <c:strCache>
                <c:ptCount val="1"/>
                <c:pt idx="0">
                  <c:v>Pojat</c:v>
                </c:pt>
              </c:strCache>
            </c:strRef>
          </c:tx>
          <c:spPr>
            <a:solidFill>
              <a:schemeClr val="accent2"/>
            </a:solidFill>
            <a:ln>
              <a:noFill/>
            </a:ln>
            <a:effectLst/>
            <a:sp3d/>
          </c:spPr>
          <c:invertIfNegative val="0"/>
          <c:cat>
            <c:strRef>
              <c:f>'[ktk.ktk1.fact_ktk_ktk1.latest (44).xlsx]Kouluterveyskyselyn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(44).xlsx]Kouluterveyskyselyn aikasarjat '!$C$4:$C$9</c:f>
              <c:numCache>
                <c:formatCode>#\ ##0.0</c:formatCode>
                <c:ptCount val="6"/>
                <c:pt idx="0">
                  <c:v>52.4</c:v>
                </c:pt>
                <c:pt idx="1">
                  <c:v>56.6</c:v>
                </c:pt>
                <c:pt idx="2">
                  <c:v>56.7</c:v>
                </c:pt>
                <c:pt idx="3">
                  <c:v>60.9</c:v>
                </c:pt>
                <c:pt idx="4">
                  <c:v>48.1</c:v>
                </c:pt>
                <c:pt idx="5">
                  <c:v>41.9</c:v>
                </c:pt>
              </c:numCache>
            </c:numRef>
          </c:val>
          <c:extLst xmlns:c16r2="http://schemas.microsoft.com/office/drawing/2015/06/chart">
            <c:ext xmlns:c16="http://schemas.microsoft.com/office/drawing/2014/chart" uri="{C3380CC4-5D6E-409C-BE32-E72D297353CC}">
              <c16:uniqueId val="{00000001-B23B-47F6-A41E-40A5EF3E2AFC}"/>
            </c:ext>
          </c:extLst>
        </c:ser>
        <c:ser>
          <c:idx val="2"/>
          <c:order val="2"/>
          <c:tx>
            <c:strRef>
              <c:f>'[ktk.ktk1.fact_ktk_ktk1.latest (44).xlsx]Kouluterveyskyselyn aikasarjat '!$D$3</c:f>
              <c:strCache>
                <c:ptCount val="1"/>
                <c:pt idx="0">
                  <c:v>Tytöt</c:v>
                </c:pt>
              </c:strCache>
            </c:strRef>
          </c:tx>
          <c:spPr>
            <a:solidFill>
              <a:schemeClr val="accent6"/>
            </a:solidFill>
            <a:ln>
              <a:noFill/>
            </a:ln>
            <a:effectLst/>
            <a:sp3d/>
          </c:spPr>
          <c:invertIfNegative val="0"/>
          <c:cat>
            <c:strRef>
              <c:f>'[ktk.ktk1.fact_ktk_ktk1.latest (44).xlsx]Kouluterveyskyselyn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(44).xlsx]Kouluterveyskyselyn aikasarjat '!$D$4:$D$9</c:f>
              <c:numCache>
                <c:formatCode>#\ ##0.0</c:formatCode>
                <c:ptCount val="6"/>
                <c:pt idx="0">
                  <c:v>29.5</c:v>
                </c:pt>
                <c:pt idx="1">
                  <c:v>34.5</c:v>
                </c:pt>
                <c:pt idx="2">
                  <c:v>36.1</c:v>
                </c:pt>
                <c:pt idx="3">
                  <c:v>27.1</c:v>
                </c:pt>
                <c:pt idx="4">
                  <c:v>35.5</c:v>
                </c:pt>
                <c:pt idx="5">
                  <c:v>37.9</c:v>
                </c:pt>
              </c:numCache>
            </c:numRef>
          </c:val>
          <c:extLst xmlns:c16r2="http://schemas.microsoft.com/office/drawing/2015/06/chart">
            <c:ext xmlns:c16="http://schemas.microsoft.com/office/drawing/2014/chart" uri="{C3380CC4-5D6E-409C-BE32-E72D297353CC}">
              <c16:uniqueId val="{00000002-B23B-47F6-A41E-40A5EF3E2AFC}"/>
            </c:ext>
          </c:extLst>
        </c:ser>
        <c:dLbls>
          <c:showLegendKey val="0"/>
          <c:showVal val="0"/>
          <c:showCatName val="0"/>
          <c:showSerName val="0"/>
          <c:showPercent val="0"/>
          <c:showBubbleSize val="0"/>
        </c:dLbls>
        <c:gapWidth val="150"/>
        <c:shape val="box"/>
        <c:axId val="137174016"/>
        <c:axId val="137179904"/>
        <c:axId val="0"/>
      </c:bar3DChart>
      <c:catAx>
        <c:axId val="137174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179904"/>
        <c:crosses val="autoZero"/>
        <c:auto val="1"/>
        <c:lblAlgn val="ctr"/>
        <c:lblOffset val="100"/>
        <c:noMultiLvlLbl val="0"/>
      </c:catAx>
      <c:valAx>
        <c:axId val="1371799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1740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Osallistunut oppituntien sisällön suunnitteluun,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(11).xlsx]Kouluterveyskyselyn tulokset 20'!$B$2</c:f>
              <c:strCache>
                <c:ptCount val="1"/>
                <c:pt idx="0">
                  <c:v>Sukupuoli: yhteensä</c:v>
                </c:pt>
              </c:strCache>
            </c:strRef>
          </c:tx>
          <c:spPr>
            <a:solidFill>
              <a:schemeClr val="accent1"/>
            </a:solidFill>
            <a:ln>
              <a:noFill/>
            </a:ln>
            <a:effectLst/>
            <a:sp3d/>
          </c:spPr>
          <c:invertIfNegative val="0"/>
          <c:cat>
            <c:strRef>
              <c:f>'[ktk.ktk4.fact_ktk_ktk4.latest (11).xlsx]Kouluterveyskyselyn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(11).xlsx]Kouluterveyskyselyn tulokset 20'!$B$3:$B$8</c:f>
              <c:numCache>
                <c:formatCode>#\ ##0.0</c:formatCode>
                <c:ptCount val="6"/>
                <c:pt idx="0">
                  <c:v>73.3</c:v>
                </c:pt>
                <c:pt idx="1">
                  <c:v>72.7</c:v>
                </c:pt>
                <c:pt idx="2">
                  <c:v>69.7</c:v>
                </c:pt>
                <c:pt idx="3">
                  <c:v>67.599999999999994</c:v>
                </c:pt>
                <c:pt idx="4">
                  <c:v>66.900000000000006</c:v>
                </c:pt>
                <c:pt idx="5">
                  <c:v>82.4</c:v>
                </c:pt>
              </c:numCache>
            </c:numRef>
          </c:val>
          <c:extLst xmlns:c16r2="http://schemas.microsoft.com/office/drawing/2015/06/chart">
            <c:ext xmlns:c16="http://schemas.microsoft.com/office/drawing/2014/chart" uri="{C3380CC4-5D6E-409C-BE32-E72D297353CC}">
              <c16:uniqueId val="{00000000-D858-474A-B044-7A0F890A37AF}"/>
            </c:ext>
          </c:extLst>
        </c:ser>
        <c:dLbls>
          <c:showLegendKey val="0"/>
          <c:showVal val="0"/>
          <c:showCatName val="0"/>
          <c:showSerName val="0"/>
          <c:showPercent val="0"/>
          <c:showBubbleSize val="0"/>
        </c:dLbls>
        <c:gapWidth val="150"/>
        <c:shape val="box"/>
        <c:axId val="131119744"/>
        <c:axId val="131125632"/>
        <c:axId val="0"/>
      </c:bar3DChart>
      <c:catAx>
        <c:axId val="1311197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125632"/>
        <c:crosses val="autoZero"/>
        <c:auto val="1"/>
        <c:lblAlgn val="ctr"/>
        <c:lblOffset val="100"/>
        <c:noMultiLvlLbl val="0"/>
      </c:catAx>
      <c:valAx>
        <c:axId val="1311256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1197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Sukupuoliyhdynnässä</a:t>
            </a:r>
            <a:r>
              <a:rPr lang="en-US" sz="1600" dirty="0"/>
              <a:t> </a:t>
            </a:r>
            <a:r>
              <a:rPr lang="en-US" sz="1600" dirty="0" err="1"/>
              <a:t>olleet</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(45).xlsx]Kouluterveyskyselyn aikasarjat '!$B$3</c:f>
              <c:strCache>
                <c:ptCount val="1"/>
                <c:pt idx="0">
                  <c:v>Sukupuoli: yhteensä</c:v>
                </c:pt>
              </c:strCache>
            </c:strRef>
          </c:tx>
          <c:spPr>
            <a:solidFill>
              <a:schemeClr val="accent1"/>
            </a:solidFill>
            <a:ln>
              <a:noFill/>
            </a:ln>
            <a:effectLst/>
            <a:sp3d/>
          </c:spPr>
          <c:invertIfNegative val="0"/>
          <c:cat>
            <c:strRef>
              <c:f>'[ktk.ktk1.fact_ktk_ktk1.latest (45).xlsx]Kouluterveyskyselyn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(45).xlsx]Kouluterveyskyselyn aikasarjat '!$B$4:$B$9</c:f>
              <c:numCache>
                <c:formatCode>#\ ##0.0</c:formatCode>
                <c:ptCount val="6"/>
                <c:pt idx="0">
                  <c:v>19.3</c:v>
                </c:pt>
                <c:pt idx="1">
                  <c:v>23.7</c:v>
                </c:pt>
                <c:pt idx="2">
                  <c:v>22.3</c:v>
                </c:pt>
                <c:pt idx="3">
                  <c:v>24</c:v>
                </c:pt>
                <c:pt idx="4">
                  <c:v>22</c:v>
                </c:pt>
                <c:pt idx="5">
                  <c:v>31.2</c:v>
                </c:pt>
              </c:numCache>
            </c:numRef>
          </c:val>
          <c:extLst xmlns:c16r2="http://schemas.microsoft.com/office/drawing/2015/06/chart">
            <c:ext xmlns:c16="http://schemas.microsoft.com/office/drawing/2014/chart" uri="{C3380CC4-5D6E-409C-BE32-E72D297353CC}">
              <c16:uniqueId val="{00000000-63C5-4E9D-864E-EB30AE94247C}"/>
            </c:ext>
          </c:extLst>
        </c:ser>
        <c:ser>
          <c:idx val="1"/>
          <c:order val="1"/>
          <c:tx>
            <c:strRef>
              <c:f>'[ktk.ktk1.fact_ktk_ktk1.latest (45).xlsx]Kouluterveyskyselyn aikasarjat '!$C$3</c:f>
              <c:strCache>
                <c:ptCount val="1"/>
                <c:pt idx="0">
                  <c:v>Pojat</c:v>
                </c:pt>
              </c:strCache>
            </c:strRef>
          </c:tx>
          <c:spPr>
            <a:solidFill>
              <a:schemeClr val="accent2"/>
            </a:solidFill>
            <a:ln>
              <a:noFill/>
            </a:ln>
            <a:effectLst/>
            <a:sp3d/>
          </c:spPr>
          <c:invertIfNegative val="0"/>
          <c:cat>
            <c:strRef>
              <c:f>'[ktk.ktk1.fact_ktk_ktk1.latest (45).xlsx]Kouluterveyskyselyn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(45).xlsx]Kouluterveyskyselyn aikasarjat '!$C$4:$C$9</c:f>
              <c:numCache>
                <c:formatCode>#\ ##0.0</c:formatCode>
                <c:ptCount val="6"/>
                <c:pt idx="0">
                  <c:v>20</c:v>
                </c:pt>
                <c:pt idx="1">
                  <c:v>22.7</c:v>
                </c:pt>
                <c:pt idx="2">
                  <c:v>19.100000000000001</c:v>
                </c:pt>
                <c:pt idx="3">
                  <c:v>22.7</c:v>
                </c:pt>
                <c:pt idx="4">
                  <c:v>23.5</c:v>
                </c:pt>
                <c:pt idx="5">
                  <c:v>30.2</c:v>
                </c:pt>
              </c:numCache>
            </c:numRef>
          </c:val>
          <c:extLst xmlns:c16r2="http://schemas.microsoft.com/office/drawing/2015/06/chart">
            <c:ext xmlns:c16="http://schemas.microsoft.com/office/drawing/2014/chart" uri="{C3380CC4-5D6E-409C-BE32-E72D297353CC}">
              <c16:uniqueId val="{00000001-63C5-4E9D-864E-EB30AE94247C}"/>
            </c:ext>
          </c:extLst>
        </c:ser>
        <c:ser>
          <c:idx val="2"/>
          <c:order val="2"/>
          <c:tx>
            <c:strRef>
              <c:f>'[ktk.ktk1.fact_ktk_ktk1.latest (45).xlsx]Kouluterveyskyselyn aikasarjat '!$D$3</c:f>
              <c:strCache>
                <c:ptCount val="1"/>
                <c:pt idx="0">
                  <c:v>Tytöt</c:v>
                </c:pt>
              </c:strCache>
            </c:strRef>
          </c:tx>
          <c:spPr>
            <a:solidFill>
              <a:schemeClr val="accent6"/>
            </a:solidFill>
            <a:ln>
              <a:noFill/>
            </a:ln>
            <a:effectLst/>
            <a:sp3d/>
          </c:spPr>
          <c:invertIfNegative val="0"/>
          <c:cat>
            <c:strRef>
              <c:f>'[ktk.ktk1.fact_ktk_ktk1.latest (45).xlsx]Kouluterveyskyselyn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(45).xlsx]Kouluterveyskyselyn aikasarjat '!$D$4:$D$9</c:f>
              <c:numCache>
                <c:formatCode>#\ ##0.0</c:formatCode>
                <c:ptCount val="6"/>
                <c:pt idx="0">
                  <c:v>18.7</c:v>
                </c:pt>
                <c:pt idx="1">
                  <c:v>24.7</c:v>
                </c:pt>
                <c:pt idx="2">
                  <c:v>25.9</c:v>
                </c:pt>
                <c:pt idx="3">
                  <c:v>25</c:v>
                </c:pt>
                <c:pt idx="4">
                  <c:v>20.7</c:v>
                </c:pt>
                <c:pt idx="5">
                  <c:v>31.8</c:v>
                </c:pt>
              </c:numCache>
            </c:numRef>
          </c:val>
          <c:extLst xmlns:c16r2="http://schemas.microsoft.com/office/drawing/2015/06/chart">
            <c:ext xmlns:c16="http://schemas.microsoft.com/office/drawing/2014/chart" uri="{C3380CC4-5D6E-409C-BE32-E72D297353CC}">
              <c16:uniqueId val="{00000002-63C5-4E9D-864E-EB30AE94247C}"/>
            </c:ext>
          </c:extLst>
        </c:ser>
        <c:dLbls>
          <c:showLegendKey val="0"/>
          <c:showVal val="0"/>
          <c:showCatName val="0"/>
          <c:showSerName val="0"/>
          <c:showPercent val="0"/>
          <c:showBubbleSize val="0"/>
        </c:dLbls>
        <c:gapWidth val="150"/>
        <c:shape val="box"/>
        <c:axId val="137225728"/>
        <c:axId val="137227264"/>
        <c:axId val="0"/>
      </c:bar3DChart>
      <c:catAx>
        <c:axId val="137225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227264"/>
        <c:crosses val="autoZero"/>
        <c:auto val="1"/>
        <c:lblAlgn val="ctr"/>
        <c:lblOffset val="100"/>
        <c:noMultiLvlLbl val="0"/>
      </c:catAx>
      <c:valAx>
        <c:axId val="1372272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2257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Paljon</a:t>
            </a:r>
            <a:r>
              <a:rPr lang="en-US" sz="1600" dirty="0"/>
              <a:t> </a:t>
            </a:r>
            <a:r>
              <a:rPr lang="en-US" sz="1600" dirty="0" err="1"/>
              <a:t>vaikeuksia</a:t>
            </a:r>
            <a:r>
              <a:rPr lang="en-US" sz="1600" dirty="0"/>
              <a:t> </a:t>
            </a:r>
            <a:r>
              <a:rPr lang="en-US" sz="1600" dirty="0" err="1"/>
              <a:t>oppia</a:t>
            </a:r>
            <a:r>
              <a:rPr lang="en-US" sz="1600" dirty="0"/>
              <a:t> </a:t>
            </a:r>
            <a:r>
              <a:rPr lang="en-US" sz="1600" dirty="0" err="1"/>
              <a:t>asioita</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(47).xlsx]Kouluterveyskyselyn aikasarjat '!$B$3</c:f>
              <c:strCache>
                <c:ptCount val="1"/>
                <c:pt idx="0">
                  <c:v>Sukupuoli: yhteensä</c:v>
                </c:pt>
              </c:strCache>
            </c:strRef>
          </c:tx>
          <c:spPr>
            <a:solidFill>
              <a:schemeClr val="accent1"/>
            </a:solidFill>
            <a:ln>
              <a:noFill/>
            </a:ln>
            <a:effectLst/>
            <a:sp3d/>
          </c:spPr>
          <c:invertIfNegative val="0"/>
          <c:cat>
            <c:strRef>
              <c:f>'[ktk.ktk1.fact_ktk_ktk1.latest (47).xlsx]Kouluterveyskyselyn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(47).xlsx]Kouluterveyskyselyn aikasarjat '!$B$4:$B$9</c:f>
              <c:numCache>
                <c:formatCode>#\ ##0.0</c:formatCode>
                <c:ptCount val="6"/>
                <c:pt idx="0">
                  <c:v>8.1</c:v>
                </c:pt>
                <c:pt idx="1">
                  <c:v>8.9</c:v>
                </c:pt>
                <c:pt idx="2">
                  <c:v>4.5</c:v>
                </c:pt>
                <c:pt idx="3">
                  <c:v>12.1</c:v>
                </c:pt>
                <c:pt idx="4">
                  <c:v>7.1</c:v>
                </c:pt>
                <c:pt idx="5">
                  <c:v>6.4</c:v>
                </c:pt>
              </c:numCache>
            </c:numRef>
          </c:val>
          <c:extLst xmlns:c16r2="http://schemas.microsoft.com/office/drawing/2015/06/chart">
            <c:ext xmlns:c16="http://schemas.microsoft.com/office/drawing/2014/chart" uri="{C3380CC4-5D6E-409C-BE32-E72D297353CC}">
              <c16:uniqueId val="{00000000-0DD1-412D-A88F-61135E3602FE}"/>
            </c:ext>
          </c:extLst>
        </c:ser>
        <c:ser>
          <c:idx val="1"/>
          <c:order val="1"/>
          <c:tx>
            <c:strRef>
              <c:f>'[ktk.ktk1.fact_ktk_ktk1.latest (47).xlsx]Kouluterveyskyselyn aikasarjat '!$C$3</c:f>
              <c:strCache>
                <c:ptCount val="1"/>
                <c:pt idx="0">
                  <c:v>Pojat</c:v>
                </c:pt>
              </c:strCache>
            </c:strRef>
          </c:tx>
          <c:spPr>
            <a:solidFill>
              <a:schemeClr val="accent2"/>
            </a:solidFill>
            <a:ln>
              <a:noFill/>
            </a:ln>
            <a:effectLst/>
            <a:sp3d/>
          </c:spPr>
          <c:invertIfNegative val="0"/>
          <c:cat>
            <c:strRef>
              <c:f>'[ktk.ktk1.fact_ktk_ktk1.latest (47).xlsx]Kouluterveyskyselyn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(47).xlsx]Kouluterveyskyselyn aikasarjat '!$C$4:$C$9</c:f>
              <c:numCache>
                <c:formatCode>#\ ##0.0</c:formatCode>
                <c:ptCount val="6"/>
                <c:pt idx="0">
                  <c:v>6.2</c:v>
                </c:pt>
                <c:pt idx="1">
                  <c:v>7.4</c:v>
                </c:pt>
                <c:pt idx="2">
                  <c:v>2.1</c:v>
                </c:pt>
                <c:pt idx="3">
                  <c:v>10.4</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0DD1-412D-A88F-61135E3602FE}"/>
            </c:ext>
          </c:extLst>
        </c:ser>
        <c:ser>
          <c:idx val="2"/>
          <c:order val="2"/>
          <c:tx>
            <c:strRef>
              <c:f>'[ktk.ktk1.fact_ktk_ktk1.latest (47).xlsx]Kouluterveyskyselyn aikasarjat '!$D$3</c:f>
              <c:strCache>
                <c:ptCount val="1"/>
                <c:pt idx="0">
                  <c:v>Tytöt</c:v>
                </c:pt>
              </c:strCache>
            </c:strRef>
          </c:tx>
          <c:spPr>
            <a:solidFill>
              <a:schemeClr val="accent6"/>
            </a:solidFill>
            <a:ln>
              <a:noFill/>
            </a:ln>
            <a:effectLst/>
            <a:sp3d/>
          </c:spPr>
          <c:invertIfNegative val="0"/>
          <c:cat>
            <c:strRef>
              <c:f>'[ktk.ktk1.fact_ktk_ktk1.latest (47).xlsx]Kouluterveyskyselyn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(47).xlsx]Kouluterveyskyselyn aikasarjat '!$D$4:$D$9</c:f>
              <c:numCache>
                <c:formatCode>#\ ##0.0</c:formatCode>
                <c:ptCount val="6"/>
                <c:pt idx="0">
                  <c:v>9.9</c:v>
                </c:pt>
                <c:pt idx="1">
                  <c:v>10.4</c:v>
                </c:pt>
                <c:pt idx="2">
                  <c:v>7.3</c:v>
                </c:pt>
                <c:pt idx="3">
                  <c:v>13.6</c:v>
                </c:pt>
                <c:pt idx="4">
                  <c:v>9.6999999999999993</c:v>
                </c:pt>
                <c:pt idx="5">
                  <c:v>6</c:v>
                </c:pt>
              </c:numCache>
            </c:numRef>
          </c:val>
          <c:extLst xmlns:c16r2="http://schemas.microsoft.com/office/drawing/2015/06/chart">
            <c:ext xmlns:c16="http://schemas.microsoft.com/office/drawing/2014/chart" uri="{C3380CC4-5D6E-409C-BE32-E72D297353CC}">
              <c16:uniqueId val="{00000002-0DD1-412D-A88F-61135E3602FE}"/>
            </c:ext>
          </c:extLst>
        </c:ser>
        <c:dLbls>
          <c:showLegendKey val="0"/>
          <c:showVal val="0"/>
          <c:showCatName val="0"/>
          <c:showSerName val="0"/>
          <c:showPercent val="0"/>
          <c:showBubbleSize val="0"/>
        </c:dLbls>
        <c:gapWidth val="150"/>
        <c:shape val="box"/>
        <c:axId val="136941568"/>
        <c:axId val="136943104"/>
        <c:axId val="0"/>
      </c:bar3DChart>
      <c:catAx>
        <c:axId val="136941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943104"/>
        <c:crosses val="autoZero"/>
        <c:auto val="1"/>
        <c:lblAlgn val="ctr"/>
        <c:lblOffset val="100"/>
        <c:noMultiLvlLbl val="0"/>
      </c:catAx>
      <c:valAx>
        <c:axId val="1369431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9415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Paljon</a:t>
            </a:r>
            <a:r>
              <a:rPr lang="en-US" sz="1600" dirty="0"/>
              <a:t> </a:t>
            </a:r>
            <a:r>
              <a:rPr lang="en-US" sz="1600" dirty="0" err="1"/>
              <a:t>vaikeuksia</a:t>
            </a:r>
            <a:r>
              <a:rPr lang="en-US" sz="1600" dirty="0"/>
              <a:t> </a:t>
            </a:r>
            <a:r>
              <a:rPr lang="en-US" sz="1600" dirty="0" err="1"/>
              <a:t>keskittyä</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(48).xlsx]Kouluterveyskyselyn aikasarjat '!$B$3</c:f>
              <c:strCache>
                <c:ptCount val="1"/>
                <c:pt idx="0">
                  <c:v>Sukupuoli: yhteensä</c:v>
                </c:pt>
              </c:strCache>
            </c:strRef>
          </c:tx>
          <c:spPr>
            <a:solidFill>
              <a:schemeClr val="accent1"/>
            </a:solidFill>
            <a:ln>
              <a:noFill/>
            </a:ln>
            <a:effectLst/>
            <a:sp3d/>
          </c:spPr>
          <c:invertIfNegative val="0"/>
          <c:cat>
            <c:strRef>
              <c:f>'[ktk.ktk1.fact_ktk_ktk1.latest (48).xlsx]Kouluterveyskyselyn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(48).xlsx]Kouluterveyskyselyn aikasarjat '!$B$4:$B$9</c:f>
              <c:numCache>
                <c:formatCode>#\ ##0.0</c:formatCode>
                <c:ptCount val="6"/>
                <c:pt idx="0">
                  <c:v>8.6</c:v>
                </c:pt>
                <c:pt idx="1">
                  <c:v>9</c:v>
                </c:pt>
                <c:pt idx="2">
                  <c:v>5.5</c:v>
                </c:pt>
                <c:pt idx="3">
                  <c:v>9.3000000000000007</c:v>
                </c:pt>
                <c:pt idx="4">
                  <c:v>6.2</c:v>
                </c:pt>
                <c:pt idx="5">
                  <c:v>5.5</c:v>
                </c:pt>
              </c:numCache>
            </c:numRef>
          </c:val>
          <c:extLst xmlns:c16r2="http://schemas.microsoft.com/office/drawing/2015/06/chart">
            <c:ext xmlns:c16="http://schemas.microsoft.com/office/drawing/2014/chart" uri="{C3380CC4-5D6E-409C-BE32-E72D297353CC}">
              <c16:uniqueId val="{00000000-CA62-4293-9C44-19036339775E}"/>
            </c:ext>
          </c:extLst>
        </c:ser>
        <c:ser>
          <c:idx val="1"/>
          <c:order val="1"/>
          <c:tx>
            <c:strRef>
              <c:f>'[ktk.ktk1.fact_ktk_ktk1.latest (48).xlsx]Kouluterveyskyselyn aikasarjat '!$C$3</c:f>
              <c:strCache>
                <c:ptCount val="1"/>
                <c:pt idx="0">
                  <c:v>Pojat</c:v>
                </c:pt>
              </c:strCache>
            </c:strRef>
          </c:tx>
          <c:spPr>
            <a:solidFill>
              <a:schemeClr val="accent2"/>
            </a:solidFill>
            <a:ln>
              <a:noFill/>
            </a:ln>
            <a:effectLst/>
            <a:sp3d/>
          </c:spPr>
          <c:invertIfNegative val="0"/>
          <c:cat>
            <c:strRef>
              <c:f>'[ktk.ktk1.fact_ktk_ktk1.latest (48).xlsx]Kouluterveyskyselyn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(48).xlsx]Kouluterveyskyselyn aikasarjat '!$C$4:$C$9</c:f>
              <c:numCache>
                <c:formatCode>#\ ##0.0</c:formatCode>
                <c:ptCount val="6"/>
                <c:pt idx="0">
                  <c:v>6.8</c:v>
                </c:pt>
                <c:pt idx="1">
                  <c:v>7.2</c:v>
                </c:pt>
                <c:pt idx="2">
                  <c:v>4.0999999999999996</c:v>
                </c:pt>
                <c:pt idx="3">
                  <c:v>12.5</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CA62-4293-9C44-19036339775E}"/>
            </c:ext>
          </c:extLst>
        </c:ser>
        <c:ser>
          <c:idx val="2"/>
          <c:order val="2"/>
          <c:tx>
            <c:strRef>
              <c:f>'[ktk.ktk1.fact_ktk_ktk1.latest (48).xlsx]Kouluterveyskyselyn aikasarjat '!$D$3</c:f>
              <c:strCache>
                <c:ptCount val="1"/>
                <c:pt idx="0">
                  <c:v>Tytöt</c:v>
                </c:pt>
              </c:strCache>
            </c:strRef>
          </c:tx>
          <c:spPr>
            <a:solidFill>
              <a:schemeClr val="accent6"/>
            </a:solidFill>
            <a:ln>
              <a:noFill/>
            </a:ln>
            <a:effectLst/>
            <a:sp3d/>
          </c:spPr>
          <c:invertIfNegative val="0"/>
          <c:cat>
            <c:strRef>
              <c:f>'[ktk.ktk1.fact_ktk_ktk1.latest (48).xlsx]Kouluterveyskyselyn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(48).xlsx]Kouluterveyskyselyn aikasarjat '!$D$4:$D$9</c:f>
              <c:numCache>
                <c:formatCode>#\ ##0.0</c:formatCode>
                <c:ptCount val="6"/>
                <c:pt idx="0">
                  <c:v>10.4</c:v>
                </c:pt>
                <c:pt idx="1">
                  <c:v>10.8</c:v>
                </c:pt>
                <c:pt idx="2">
                  <c:v>7.1</c:v>
                </c:pt>
                <c:pt idx="3" formatCode="General">
                  <c:v>0</c:v>
                </c:pt>
                <c:pt idx="4">
                  <c:v>6.5</c:v>
                </c:pt>
                <c:pt idx="5">
                  <c:v>7.5</c:v>
                </c:pt>
              </c:numCache>
            </c:numRef>
          </c:val>
          <c:extLst xmlns:c16r2="http://schemas.microsoft.com/office/drawing/2015/06/chart">
            <c:ext xmlns:c16="http://schemas.microsoft.com/office/drawing/2014/chart" uri="{C3380CC4-5D6E-409C-BE32-E72D297353CC}">
              <c16:uniqueId val="{00000002-CA62-4293-9C44-19036339775E}"/>
            </c:ext>
          </c:extLst>
        </c:ser>
        <c:dLbls>
          <c:showLegendKey val="0"/>
          <c:showVal val="0"/>
          <c:showCatName val="0"/>
          <c:showSerName val="0"/>
          <c:showPercent val="0"/>
          <c:showBubbleSize val="0"/>
        </c:dLbls>
        <c:gapWidth val="150"/>
        <c:shape val="box"/>
        <c:axId val="137124096"/>
        <c:axId val="137125888"/>
        <c:axId val="0"/>
      </c:bar3DChart>
      <c:catAx>
        <c:axId val="137124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125888"/>
        <c:crosses val="autoZero"/>
        <c:auto val="1"/>
        <c:lblAlgn val="ctr"/>
        <c:lblOffset val="100"/>
        <c:noMultiLvlLbl val="0"/>
      </c:catAx>
      <c:valAx>
        <c:axId val="13712588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1240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Paljon</a:t>
            </a:r>
            <a:r>
              <a:rPr lang="en-US" sz="1600" dirty="0"/>
              <a:t> </a:t>
            </a:r>
            <a:r>
              <a:rPr lang="en-US" sz="1600" dirty="0" err="1"/>
              <a:t>vaikeuksia</a:t>
            </a:r>
            <a:r>
              <a:rPr lang="en-US" sz="1600" dirty="0"/>
              <a:t> </a:t>
            </a:r>
            <a:r>
              <a:rPr lang="en-US" sz="1600" dirty="0" err="1"/>
              <a:t>hallita</a:t>
            </a:r>
            <a:r>
              <a:rPr lang="en-US" sz="1600" dirty="0"/>
              <a:t> </a:t>
            </a:r>
            <a:r>
              <a:rPr lang="en-US" sz="1600" dirty="0" err="1"/>
              <a:t>käytöstä</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(49).xlsx]Kouluterveyskyselyn aikasarjat '!$B$3</c:f>
              <c:strCache>
                <c:ptCount val="1"/>
                <c:pt idx="0">
                  <c:v>Sukupuoli: yhteensä</c:v>
                </c:pt>
              </c:strCache>
            </c:strRef>
          </c:tx>
          <c:spPr>
            <a:solidFill>
              <a:schemeClr val="accent1"/>
            </a:solidFill>
            <a:ln>
              <a:noFill/>
            </a:ln>
            <a:effectLst/>
            <a:sp3d/>
          </c:spPr>
          <c:invertIfNegative val="0"/>
          <c:cat>
            <c:strRef>
              <c:f>'[ktk.ktk1.fact_ktk_ktk1.latest (49).xlsx]Kouluterveyskyselyn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(49).xlsx]Kouluterveyskyselyn aikasarjat '!$B$4:$B$9</c:f>
              <c:numCache>
                <c:formatCode>#\ ##0.0</c:formatCode>
                <c:ptCount val="6"/>
                <c:pt idx="0">
                  <c:v>6.2</c:v>
                </c:pt>
                <c:pt idx="1">
                  <c:v>7.3</c:v>
                </c:pt>
                <c:pt idx="2">
                  <c:v>3.9</c:v>
                </c:pt>
                <c:pt idx="3">
                  <c:v>8.4</c:v>
                </c:pt>
                <c:pt idx="4">
                  <c:v>7.1</c:v>
                </c:pt>
                <c:pt idx="5">
                  <c:v>6.4</c:v>
                </c:pt>
              </c:numCache>
            </c:numRef>
          </c:val>
          <c:extLst xmlns:c16r2="http://schemas.microsoft.com/office/drawing/2015/06/chart">
            <c:ext xmlns:c16="http://schemas.microsoft.com/office/drawing/2014/chart" uri="{C3380CC4-5D6E-409C-BE32-E72D297353CC}">
              <c16:uniqueId val="{00000000-2F1C-4AE9-96A6-D00BF8449B03}"/>
            </c:ext>
          </c:extLst>
        </c:ser>
        <c:ser>
          <c:idx val="1"/>
          <c:order val="1"/>
          <c:tx>
            <c:strRef>
              <c:f>'[ktk.ktk1.fact_ktk_ktk1.latest (49).xlsx]Kouluterveyskyselyn aikasarjat '!$C$3</c:f>
              <c:strCache>
                <c:ptCount val="1"/>
                <c:pt idx="0">
                  <c:v>Pojat</c:v>
                </c:pt>
              </c:strCache>
            </c:strRef>
          </c:tx>
          <c:spPr>
            <a:solidFill>
              <a:schemeClr val="accent2"/>
            </a:solidFill>
            <a:ln>
              <a:noFill/>
            </a:ln>
            <a:effectLst/>
            <a:sp3d/>
          </c:spPr>
          <c:invertIfNegative val="0"/>
          <c:cat>
            <c:strRef>
              <c:f>'[ktk.ktk1.fact_ktk_ktk1.latest (49).xlsx]Kouluterveyskyselyn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(49).xlsx]Kouluterveyskyselyn aikasarjat '!$C$4:$C$9</c:f>
              <c:numCache>
                <c:formatCode>#\ ##0.0</c:formatCode>
                <c:ptCount val="6"/>
                <c:pt idx="0">
                  <c:v>5.4</c:v>
                </c:pt>
                <c:pt idx="1">
                  <c:v>7.2</c:v>
                </c:pt>
                <c:pt idx="2">
                  <c:v>2.1</c:v>
                </c:pt>
                <c:pt idx="3">
                  <c:v>10.4</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2F1C-4AE9-96A6-D00BF8449B03}"/>
            </c:ext>
          </c:extLst>
        </c:ser>
        <c:ser>
          <c:idx val="2"/>
          <c:order val="2"/>
          <c:tx>
            <c:strRef>
              <c:f>'[ktk.ktk1.fact_ktk_ktk1.latest (49).xlsx]Kouluterveyskyselyn aikasarjat '!$D$3</c:f>
              <c:strCache>
                <c:ptCount val="1"/>
                <c:pt idx="0">
                  <c:v>Tytöt</c:v>
                </c:pt>
              </c:strCache>
            </c:strRef>
          </c:tx>
          <c:spPr>
            <a:solidFill>
              <a:schemeClr val="accent6"/>
            </a:solidFill>
            <a:ln>
              <a:noFill/>
            </a:ln>
            <a:effectLst/>
            <a:sp3d/>
          </c:spPr>
          <c:invertIfNegative val="0"/>
          <c:cat>
            <c:strRef>
              <c:f>'[ktk.ktk1.fact_ktk_ktk1.latest (49).xlsx]Kouluterveyskyselyn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(49).xlsx]Kouluterveyskyselyn aikasarjat '!$D$4:$D$9</c:f>
              <c:numCache>
                <c:formatCode>#\ ##0.0</c:formatCode>
                <c:ptCount val="6"/>
                <c:pt idx="0">
                  <c:v>7</c:v>
                </c:pt>
                <c:pt idx="1">
                  <c:v>7.3</c:v>
                </c:pt>
                <c:pt idx="2">
                  <c:v>6.1</c:v>
                </c:pt>
                <c:pt idx="3" formatCode="General">
                  <c:v>0</c:v>
                </c:pt>
                <c:pt idx="4">
                  <c:v>8.1</c:v>
                </c:pt>
                <c:pt idx="5">
                  <c:v>4.5</c:v>
                </c:pt>
              </c:numCache>
            </c:numRef>
          </c:val>
          <c:extLst xmlns:c16r2="http://schemas.microsoft.com/office/drawing/2015/06/chart">
            <c:ext xmlns:c16="http://schemas.microsoft.com/office/drawing/2014/chart" uri="{C3380CC4-5D6E-409C-BE32-E72D297353CC}">
              <c16:uniqueId val="{00000002-2F1C-4AE9-96A6-D00BF8449B03}"/>
            </c:ext>
          </c:extLst>
        </c:ser>
        <c:dLbls>
          <c:showLegendKey val="0"/>
          <c:showVal val="0"/>
          <c:showCatName val="0"/>
          <c:showSerName val="0"/>
          <c:showPercent val="0"/>
          <c:showBubbleSize val="0"/>
        </c:dLbls>
        <c:gapWidth val="150"/>
        <c:shape val="box"/>
        <c:axId val="137589504"/>
        <c:axId val="137591040"/>
        <c:axId val="0"/>
      </c:bar3DChart>
      <c:catAx>
        <c:axId val="137589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591040"/>
        <c:crosses val="autoZero"/>
        <c:auto val="1"/>
        <c:lblAlgn val="ctr"/>
        <c:lblOffset val="100"/>
        <c:noMultiLvlLbl val="0"/>
      </c:catAx>
      <c:valAx>
        <c:axId val="1375910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5895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Ei syö aamupalaa joka arkiaamu,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(50).xlsx]Kouluterveyskyselyn aikasarjat '!$B$3</c:f>
              <c:strCache>
                <c:ptCount val="1"/>
                <c:pt idx="0">
                  <c:v>Sukupuoli: yhteensä</c:v>
                </c:pt>
              </c:strCache>
            </c:strRef>
          </c:tx>
          <c:spPr>
            <a:solidFill>
              <a:schemeClr val="accent1"/>
            </a:solidFill>
            <a:ln>
              <a:noFill/>
            </a:ln>
            <a:effectLst/>
            <a:sp3d/>
          </c:spPr>
          <c:invertIfNegative val="0"/>
          <c:cat>
            <c:strRef>
              <c:f>'[ktk.ktk1.fact_ktk_ktk1.latest (50).xlsx]Kouluterveyskyselyn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(50).xlsx]Kouluterveyskyselyn aikasarjat '!$B$4:$B$9</c:f>
              <c:numCache>
                <c:formatCode>#\ ##0.0</c:formatCode>
                <c:ptCount val="6"/>
                <c:pt idx="0">
                  <c:v>41.4</c:v>
                </c:pt>
                <c:pt idx="1">
                  <c:v>42</c:v>
                </c:pt>
                <c:pt idx="2">
                  <c:v>37.200000000000003</c:v>
                </c:pt>
                <c:pt idx="3">
                  <c:v>38.700000000000003</c:v>
                </c:pt>
                <c:pt idx="4">
                  <c:v>42.1</c:v>
                </c:pt>
                <c:pt idx="5">
                  <c:v>37.299999999999997</c:v>
                </c:pt>
              </c:numCache>
            </c:numRef>
          </c:val>
          <c:extLst xmlns:c16r2="http://schemas.microsoft.com/office/drawing/2015/06/chart">
            <c:ext xmlns:c16="http://schemas.microsoft.com/office/drawing/2014/chart" uri="{C3380CC4-5D6E-409C-BE32-E72D297353CC}">
              <c16:uniqueId val="{00000000-F5BB-4E8F-93D9-59493A7AF90E}"/>
            </c:ext>
          </c:extLst>
        </c:ser>
        <c:ser>
          <c:idx val="1"/>
          <c:order val="1"/>
          <c:tx>
            <c:strRef>
              <c:f>'[ktk.ktk1.fact_ktk_ktk1.latest (50).xlsx]Kouluterveyskyselyn aikasarjat '!$C$3</c:f>
              <c:strCache>
                <c:ptCount val="1"/>
                <c:pt idx="0">
                  <c:v>Pojat</c:v>
                </c:pt>
              </c:strCache>
            </c:strRef>
          </c:tx>
          <c:spPr>
            <a:solidFill>
              <a:schemeClr val="accent2"/>
            </a:solidFill>
            <a:ln>
              <a:noFill/>
            </a:ln>
            <a:effectLst/>
            <a:sp3d/>
          </c:spPr>
          <c:invertIfNegative val="0"/>
          <c:cat>
            <c:strRef>
              <c:f>'[ktk.ktk1.fact_ktk_ktk1.latest (50).xlsx]Kouluterveyskyselyn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(50).xlsx]Kouluterveyskyselyn aikasarjat '!$C$4:$C$9</c:f>
              <c:numCache>
                <c:formatCode>#\ ##0.0</c:formatCode>
                <c:ptCount val="6"/>
                <c:pt idx="0">
                  <c:v>38</c:v>
                </c:pt>
                <c:pt idx="1">
                  <c:v>39.299999999999997</c:v>
                </c:pt>
                <c:pt idx="2">
                  <c:v>33.299999999999997</c:v>
                </c:pt>
                <c:pt idx="3">
                  <c:v>42.6</c:v>
                </c:pt>
                <c:pt idx="4">
                  <c:v>38.5</c:v>
                </c:pt>
                <c:pt idx="5">
                  <c:v>39.5</c:v>
                </c:pt>
              </c:numCache>
            </c:numRef>
          </c:val>
          <c:extLst xmlns:c16r2="http://schemas.microsoft.com/office/drawing/2015/06/chart">
            <c:ext xmlns:c16="http://schemas.microsoft.com/office/drawing/2014/chart" uri="{C3380CC4-5D6E-409C-BE32-E72D297353CC}">
              <c16:uniqueId val="{00000001-F5BB-4E8F-93D9-59493A7AF90E}"/>
            </c:ext>
          </c:extLst>
        </c:ser>
        <c:ser>
          <c:idx val="2"/>
          <c:order val="2"/>
          <c:tx>
            <c:strRef>
              <c:f>'[ktk.ktk1.fact_ktk_ktk1.latest (50).xlsx]Kouluterveyskyselyn aikasarjat '!$D$3</c:f>
              <c:strCache>
                <c:ptCount val="1"/>
                <c:pt idx="0">
                  <c:v>Tytöt</c:v>
                </c:pt>
              </c:strCache>
            </c:strRef>
          </c:tx>
          <c:spPr>
            <a:solidFill>
              <a:schemeClr val="accent6"/>
            </a:solidFill>
            <a:ln>
              <a:noFill/>
            </a:ln>
            <a:effectLst/>
            <a:sp3d/>
          </c:spPr>
          <c:invertIfNegative val="0"/>
          <c:cat>
            <c:strRef>
              <c:f>'[ktk.ktk1.fact_ktk_ktk1.latest (50).xlsx]Kouluterveyskyselyn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(50).xlsx]Kouluterveyskyselyn aikasarjat '!$D$4:$D$9</c:f>
              <c:numCache>
                <c:formatCode>#\ ##0.0</c:formatCode>
                <c:ptCount val="6"/>
                <c:pt idx="0">
                  <c:v>44.5</c:v>
                </c:pt>
                <c:pt idx="1">
                  <c:v>44.7</c:v>
                </c:pt>
                <c:pt idx="2">
                  <c:v>41.7</c:v>
                </c:pt>
                <c:pt idx="3">
                  <c:v>35.6</c:v>
                </c:pt>
                <c:pt idx="4">
                  <c:v>45.2</c:v>
                </c:pt>
                <c:pt idx="5">
                  <c:v>35.799999999999997</c:v>
                </c:pt>
              </c:numCache>
            </c:numRef>
          </c:val>
          <c:extLst xmlns:c16r2="http://schemas.microsoft.com/office/drawing/2015/06/chart">
            <c:ext xmlns:c16="http://schemas.microsoft.com/office/drawing/2014/chart" uri="{C3380CC4-5D6E-409C-BE32-E72D297353CC}">
              <c16:uniqueId val="{00000002-F5BB-4E8F-93D9-59493A7AF90E}"/>
            </c:ext>
          </c:extLst>
        </c:ser>
        <c:dLbls>
          <c:showLegendKey val="0"/>
          <c:showVal val="0"/>
          <c:showCatName val="0"/>
          <c:showSerName val="0"/>
          <c:showPercent val="0"/>
          <c:showBubbleSize val="0"/>
        </c:dLbls>
        <c:gapWidth val="150"/>
        <c:shape val="box"/>
        <c:axId val="137628672"/>
        <c:axId val="137634560"/>
        <c:axId val="0"/>
      </c:bar3DChart>
      <c:catAx>
        <c:axId val="137628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634560"/>
        <c:crosses val="autoZero"/>
        <c:auto val="1"/>
        <c:lblAlgn val="ctr"/>
        <c:lblOffset val="100"/>
        <c:noMultiLvlLbl val="0"/>
      </c:catAx>
      <c:valAx>
        <c:axId val="1376345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628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Ei</a:t>
            </a:r>
            <a:r>
              <a:rPr lang="en-US" sz="1600" dirty="0"/>
              <a:t> </a:t>
            </a:r>
            <a:r>
              <a:rPr lang="en-US" sz="1600" dirty="0" err="1"/>
              <a:t>syö</a:t>
            </a:r>
            <a:r>
              <a:rPr lang="en-US" sz="1600" dirty="0"/>
              <a:t> </a:t>
            </a:r>
            <a:r>
              <a:rPr lang="en-US" sz="1600" dirty="0" err="1"/>
              <a:t>koululounasta</a:t>
            </a:r>
            <a:r>
              <a:rPr lang="en-US" sz="1600" dirty="0"/>
              <a:t> </a:t>
            </a:r>
            <a:r>
              <a:rPr lang="en-US" sz="1600" dirty="0" err="1"/>
              <a:t>päivittäin</a:t>
            </a:r>
            <a:r>
              <a:rPr lang="en-US" sz="1600" dirty="0"/>
              <a:t>, </a:t>
            </a:r>
            <a:r>
              <a:rPr lang="en-US" sz="1600" dirty="0" smtClean="0"/>
              <a:t>%, 2019 ,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(51).xlsx]Kouluterveyskyselyn aikasarjat '!$B$3</c:f>
              <c:strCache>
                <c:ptCount val="1"/>
                <c:pt idx="0">
                  <c:v>Sukupuoli: yhteensä</c:v>
                </c:pt>
              </c:strCache>
            </c:strRef>
          </c:tx>
          <c:spPr>
            <a:solidFill>
              <a:schemeClr val="accent1"/>
            </a:solidFill>
            <a:ln>
              <a:noFill/>
            </a:ln>
            <a:effectLst/>
            <a:sp3d/>
          </c:spPr>
          <c:invertIfNegative val="0"/>
          <c:cat>
            <c:strRef>
              <c:f>'[ktk.ktk1.fact_ktk_ktk1.latest (51).xlsx]Kouluterveyskyselyn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(51).xlsx]Kouluterveyskyselyn aikasarjat '!$B$4:$B$9</c:f>
              <c:numCache>
                <c:formatCode>#\ ##0.0</c:formatCode>
                <c:ptCount val="6"/>
                <c:pt idx="0">
                  <c:v>36.5</c:v>
                </c:pt>
                <c:pt idx="1">
                  <c:v>29.8</c:v>
                </c:pt>
                <c:pt idx="2">
                  <c:v>17.899999999999999</c:v>
                </c:pt>
                <c:pt idx="3">
                  <c:v>50.9</c:v>
                </c:pt>
                <c:pt idx="4">
                  <c:v>26.1</c:v>
                </c:pt>
                <c:pt idx="5">
                  <c:v>29.1</c:v>
                </c:pt>
              </c:numCache>
            </c:numRef>
          </c:val>
          <c:extLst xmlns:c16r2="http://schemas.microsoft.com/office/drawing/2015/06/chart">
            <c:ext xmlns:c16="http://schemas.microsoft.com/office/drawing/2014/chart" uri="{C3380CC4-5D6E-409C-BE32-E72D297353CC}">
              <c16:uniqueId val="{00000000-506D-41A9-B1CF-3B65584EC63C}"/>
            </c:ext>
          </c:extLst>
        </c:ser>
        <c:ser>
          <c:idx val="1"/>
          <c:order val="1"/>
          <c:tx>
            <c:strRef>
              <c:f>'[ktk.ktk1.fact_ktk_ktk1.latest (51).xlsx]Kouluterveyskyselyn aikasarjat '!$C$3</c:f>
              <c:strCache>
                <c:ptCount val="1"/>
                <c:pt idx="0">
                  <c:v>Pojat</c:v>
                </c:pt>
              </c:strCache>
            </c:strRef>
          </c:tx>
          <c:spPr>
            <a:solidFill>
              <a:schemeClr val="accent2"/>
            </a:solidFill>
            <a:ln>
              <a:noFill/>
            </a:ln>
            <a:effectLst/>
            <a:sp3d/>
          </c:spPr>
          <c:invertIfNegative val="0"/>
          <c:cat>
            <c:strRef>
              <c:f>'[ktk.ktk1.fact_ktk_ktk1.latest (51).xlsx]Kouluterveyskyselyn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(51).xlsx]Kouluterveyskyselyn aikasarjat '!$C$4:$C$9</c:f>
              <c:numCache>
                <c:formatCode>#\ ##0.0</c:formatCode>
                <c:ptCount val="6"/>
                <c:pt idx="0">
                  <c:v>35.700000000000003</c:v>
                </c:pt>
                <c:pt idx="1">
                  <c:v>29.8</c:v>
                </c:pt>
                <c:pt idx="2">
                  <c:v>17.7</c:v>
                </c:pt>
                <c:pt idx="3">
                  <c:v>57.4</c:v>
                </c:pt>
                <c:pt idx="4">
                  <c:v>23.5</c:v>
                </c:pt>
                <c:pt idx="5">
                  <c:v>27.9</c:v>
                </c:pt>
              </c:numCache>
            </c:numRef>
          </c:val>
          <c:extLst xmlns:c16r2="http://schemas.microsoft.com/office/drawing/2015/06/chart">
            <c:ext xmlns:c16="http://schemas.microsoft.com/office/drawing/2014/chart" uri="{C3380CC4-5D6E-409C-BE32-E72D297353CC}">
              <c16:uniqueId val="{00000001-506D-41A9-B1CF-3B65584EC63C}"/>
            </c:ext>
          </c:extLst>
        </c:ser>
        <c:ser>
          <c:idx val="2"/>
          <c:order val="2"/>
          <c:tx>
            <c:strRef>
              <c:f>'[ktk.ktk1.fact_ktk_ktk1.latest (51).xlsx]Kouluterveyskyselyn aikasarjat '!$D$3</c:f>
              <c:strCache>
                <c:ptCount val="1"/>
                <c:pt idx="0">
                  <c:v>Tytöt</c:v>
                </c:pt>
              </c:strCache>
            </c:strRef>
          </c:tx>
          <c:spPr>
            <a:solidFill>
              <a:schemeClr val="accent6"/>
            </a:solidFill>
            <a:ln>
              <a:noFill/>
            </a:ln>
            <a:effectLst/>
            <a:sp3d/>
          </c:spPr>
          <c:invertIfNegative val="0"/>
          <c:cat>
            <c:strRef>
              <c:f>'[ktk.ktk1.fact_ktk_ktk1.latest (51).xlsx]Kouluterveyskyselyn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(51).xlsx]Kouluterveyskyselyn aikasarjat '!$D$4:$D$9</c:f>
              <c:numCache>
                <c:formatCode>#\ ##0.0</c:formatCode>
                <c:ptCount val="6"/>
                <c:pt idx="0">
                  <c:v>37.299999999999997</c:v>
                </c:pt>
                <c:pt idx="1">
                  <c:v>29.9</c:v>
                </c:pt>
                <c:pt idx="2">
                  <c:v>18.100000000000001</c:v>
                </c:pt>
                <c:pt idx="3">
                  <c:v>45.8</c:v>
                </c:pt>
                <c:pt idx="4">
                  <c:v>28.3</c:v>
                </c:pt>
                <c:pt idx="5">
                  <c:v>29.9</c:v>
                </c:pt>
              </c:numCache>
            </c:numRef>
          </c:val>
          <c:extLst xmlns:c16r2="http://schemas.microsoft.com/office/drawing/2015/06/chart">
            <c:ext xmlns:c16="http://schemas.microsoft.com/office/drawing/2014/chart" uri="{C3380CC4-5D6E-409C-BE32-E72D297353CC}">
              <c16:uniqueId val="{00000002-506D-41A9-B1CF-3B65584EC63C}"/>
            </c:ext>
          </c:extLst>
        </c:ser>
        <c:dLbls>
          <c:showLegendKey val="0"/>
          <c:showVal val="0"/>
          <c:showCatName val="0"/>
          <c:showSerName val="0"/>
          <c:showPercent val="0"/>
          <c:showBubbleSize val="0"/>
        </c:dLbls>
        <c:gapWidth val="150"/>
        <c:shape val="box"/>
        <c:axId val="137672192"/>
        <c:axId val="137673728"/>
        <c:axId val="0"/>
      </c:bar3DChart>
      <c:catAx>
        <c:axId val="137672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673728"/>
        <c:crosses val="autoZero"/>
        <c:auto val="1"/>
        <c:lblAlgn val="ctr"/>
        <c:lblOffset val="100"/>
        <c:noMultiLvlLbl val="0"/>
      </c:catAx>
      <c:valAx>
        <c:axId val="1376737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672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Harrastaa</a:t>
            </a:r>
            <a:r>
              <a:rPr lang="en-US" sz="1600" dirty="0"/>
              <a:t> </a:t>
            </a:r>
            <a:r>
              <a:rPr lang="en-US" sz="1600" dirty="0" err="1"/>
              <a:t>hengästyttävää</a:t>
            </a:r>
            <a:r>
              <a:rPr lang="en-US" sz="1600" dirty="0"/>
              <a:t> </a:t>
            </a:r>
            <a:r>
              <a:rPr lang="en-US" sz="1600" dirty="0" err="1"/>
              <a:t>liikuntaa</a:t>
            </a:r>
            <a:r>
              <a:rPr lang="en-US" sz="1600" dirty="0"/>
              <a:t> </a:t>
            </a:r>
            <a:r>
              <a:rPr lang="en-US" sz="1600" dirty="0" err="1"/>
              <a:t>vapaa-ajalla</a:t>
            </a:r>
            <a:r>
              <a:rPr lang="en-US" sz="1600" dirty="0"/>
              <a:t> </a:t>
            </a:r>
            <a:r>
              <a:rPr lang="en-US" sz="1600" dirty="0" err="1"/>
              <a:t>korkeintaan</a:t>
            </a:r>
            <a:r>
              <a:rPr lang="en-US" sz="1600" dirty="0"/>
              <a:t> 1 h </a:t>
            </a:r>
            <a:r>
              <a:rPr lang="en-US" sz="1600" dirty="0" err="1"/>
              <a:t>viikossa</a:t>
            </a:r>
            <a:r>
              <a:rPr lang="en-US" sz="1600" dirty="0"/>
              <a:t>, </a:t>
            </a:r>
            <a:r>
              <a:rPr lang="en-US" sz="1600" dirty="0" smtClean="0"/>
              <a:t>%, 2019,</a:t>
            </a:r>
            <a:r>
              <a:rPr lang="en-US" sz="1600" baseline="0" dirty="0" smtClean="0"/>
              <a:t> 8 &amp; 9 </a:t>
            </a:r>
            <a:r>
              <a:rPr lang="en-US" sz="1600" baseline="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(52).xlsx]Kouluterveyskyselyn aikasarjat '!$B$3</c:f>
              <c:strCache>
                <c:ptCount val="1"/>
                <c:pt idx="0">
                  <c:v>Sukupuoli: yhteensä</c:v>
                </c:pt>
              </c:strCache>
            </c:strRef>
          </c:tx>
          <c:spPr>
            <a:solidFill>
              <a:schemeClr val="accent1"/>
            </a:solidFill>
            <a:ln>
              <a:noFill/>
            </a:ln>
            <a:effectLst/>
            <a:sp3d/>
          </c:spPr>
          <c:invertIfNegative val="0"/>
          <c:cat>
            <c:strRef>
              <c:f>'[ktk.ktk1.fact_ktk_ktk1.latest (52).xlsx]Kouluterveyskyselyn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(52).xlsx]Kouluterveyskyselyn aikasarjat '!$B$4:$B$9</c:f>
              <c:numCache>
                <c:formatCode>#\ ##0.0</c:formatCode>
                <c:ptCount val="6"/>
                <c:pt idx="0">
                  <c:v>28.3</c:v>
                </c:pt>
                <c:pt idx="1">
                  <c:v>30.7</c:v>
                </c:pt>
                <c:pt idx="2">
                  <c:v>30</c:v>
                </c:pt>
                <c:pt idx="3">
                  <c:v>36.799999999999997</c:v>
                </c:pt>
                <c:pt idx="4">
                  <c:v>32.700000000000003</c:v>
                </c:pt>
                <c:pt idx="5">
                  <c:v>23.1</c:v>
                </c:pt>
              </c:numCache>
            </c:numRef>
          </c:val>
          <c:extLst xmlns:c16r2="http://schemas.microsoft.com/office/drawing/2015/06/chart">
            <c:ext xmlns:c16="http://schemas.microsoft.com/office/drawing/2014/chart" uri="{C3380CC4-5D6E-409C-BE32-E72D297353CC}">
              <c16:uniqueId val="{00000000-7E6B-469E-8BA0-B8FB29C18B8F}"/>
            </c:ext>
          </c:extLst>
        </c:ser>
        <c:ser>
          <c:idx val="1"/>
          <c:order val="1"/>
          <c:tx>
            <c:strRef>
              <c:f>'[ktk.ktk1.fact_ktk_ktk1.latest (52).xlsx]Kouluterveyskyselyn aikasarjat '!$C$3</c:f>
              <c:strCache>
                <c:ptCount val="1"/>
                <c:pt idx="0">
                  <c:v>Pojat</c:v>
                </c:pt>
              </c:strCache>
            </c:strRef>
          </c:tx>
          <c:spPr>
            <a:solidFill>
              <a:schemeClr val="accent2"/>
            </a:solidFill>
            <a:ln>
              <a:noFill/>
            </a:ln>
            <a:effectLst/>
            <a:sp3d/>
          </c:spPr>
          <c:invertIfNegative val="0"/>
          <c:cat>
            <c:strRef>
              <c:f>'[ktk.ktk1.fact_ktk_ktk1.latest (52).xlsx]Kouluterveyskyselyn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(52).xlsx]Kouluterveyskyselyn aikasarjat '!$C$4:$C$9</c:f>
              <c:numCache>
                <c:formatCode>#\ ##0.0</c:formatCode>
                <c:ptCount val="6"/>
                <c:pt idx="0">
                  <c:v>28.5</c:v>
                </c:pt>
                <c:pt idx="1">
                  <c:v>32.200000000000003</c:v>
                </c:pt>
                <c:pt idx="2">
                  <c:v>35.4</c:v>
                </c:pt>
                <c:pt idx="3">
                  <c:v>48.9</c:v>
                </c:pt>
                <c:pt idx="4">
                  <c:v>34.6</c:v>
                </c:pt>
                <c:pt idx="5">
                  <c:v>19.5</c:v>
                </c:pt>
              </c:numCache>
            </c:numRef>
          </c:val>
          <c:extLst xmlns:c16r2="http://schemas.microsoft.com/office/drawing/2015/06/chart">
            <c:ext xmlns:c16="http://schemas.microsoft.com/office/drawing/2014/chart" uri="{C3380CC4-5D6E-409C-BE32-E72D297353CC}">
              <c16:uniqueId val="{00000001-7E6B-469E-8BA0-B8FB29C18B8F}"/>
            </c:ext>
          </c:extLst>
        </c:ser>
        <c:ser>
          <c:idx val="2"/>
          <c:order val="2"/>
          <c:tx>
            <c:strRef>
              <c:f>'[ktk.ktk1.fact_ktk_ktk1.latest (52).xlsx]Kouluterveyskyselyn aikasarjat '!$D$3</c:f>
              <c:strCache>
                <c:ptCount val="1"/>
                <c:pt idx="0">
                  <c:v>Tytöt</c:v>
                </c:pt>
              </c:strCache>
            </c:strRef>
          </c:tx>
          <c:spPr>
            <a:solidFill>
              <a:schemeClr val="accent6"/>
            </a:solidFill>
            <a:ln>
              <a:noFill/>
            </a:ln>
            <a:effectLst/>
            <a:sp3d/>
          </c:spPr>
          <c:invertIfNegative val="0"/>
          <c:cat>
            <c:strRef>
              <c:f>'[ktk.ktk1.fact_ktk_ktk1.latest (52).xlsx]Kouluterveyskyselyn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(52).xlsx]Kouluterveyskyselyn aikasarjat '!$D$4:$D$9</c:f>
              <c:numCache>
                <c:formatCode>#\ ##0.0</c:formatCode>
                <c:ptCount val="6"/>
                <c:pt idx="0">
                  <c:v>28</c:v>
                </c:pt>
                <c:pt idx="1">
                  <c:v>29.2</c:v>
                </c:pt>
                <c:pt idx="2">
                  <c:v>23.8</c:v>
                </c:pt>
                <c:pt idx="3">
                  <c:v>27.1</c:v>
                </c:pt>
                <c:pt idx="4">
                  <c:v>31.1</c:v>
                </c:pt>
                <c:pt idx="5">
                  <c:v>25.4</c:v>
                </c:pt>
              </c:numCache>
            </c:numRef>
          </c:val>
          <c:extLst xmlns:c16r2="http://schemas.microsoft.com/office/drawing/2015/06/chart">
            <c:ext xmlns:c16="http://schemas.microsoft.com/office/drawing/2014/chart" uri="{C3380CC4-5D6E-409C-BE32-E72D297353CC}">
              <c16:uniqueId val="{00000002-7E6B-469E-8BA0-B8FB29C18B8F}"/>
            </c:ext>
          </c:extLst>
        </c:ser>
        <c:dLbls>
          <c:showLegendKey val="0"/>
          <c:showVal val="0"/>
          <c:showCatName val="0"/>
          <c:showSerName val="0"/>
          <c:showPercent val="0"/>
          <c:showBubbleSize val="0"/>
        </c:dLbls>
        <c:gapWidth val="150"/>
        <c:shape val="box"/>
        <c:axId val="137719808"/>
        <c:axId val="137721344"/>
        <c:axId val="0"/>
      </c:bar3DChart>
      <c:catAx>
        <c:axId val="137719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721344"/>
        <c:crosses val="autoZero"/>
        <c:auto val="1"/>
        <c:lblAlgn val="ctr"/>
        <c:lblOffset val="100"/>
        <c:noMultiLvlLbl val="0"/>
      </c:catAx>
      <c:valAx>
        <c:axId val="13772134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7198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Vähintään</a:t>
            </a:r>
            <a:r>
              <a:rPr lang="en-US" sz="1600" dirty="0"/>
              <a:t> </a:t>
            </a:r>
            <a:r>
              <a:rPr lang="en-US" sz="1600" dirty="0" err="1"/>
              <a:t>tunnin</a:t>
            </a:r>
            <a:r>
              <a:rPr lang="en-US" sz="1600" dirty="0"/>
              <a:t> </a:t>
            </a:r>
            <a:r>
              <a:rPr lang="en-US" sz="1600" dirty="0" err="1"/>
              <a:t>päivässä</a:t>
            </a:r>
            <a:r>
              <a:rPr lang="en-US" sz="1600" dirty="0"/>
              <a:t> </a:t>
            </a:r>
            <a:r>
              <a:rPr lang="en-US" sz="1600" dirty="0" err="1"/>
              <a:t>liikkuvat</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(53).xlsx]Kouluterveyskyselyn aikasarjat '!$B$3</c:f>
              <c:strCache>
                <c:ptCount val="1"/>
                <c:pt idx="0">
                  <c:v>Sukupuoli: yhteensä</c:v>
                </c:pt>
              </c:strCache>
            </c:strRef>
          </c:tx>
          <c:spPr>
            <a:solidFill>
              <a:schemeClr val="accent1"/>
            </a:solidFill>
            <a:ln>
              <a:noFill/>
            </a:ln>
            <a:effectLst/>
            <a:sp3d/>
          </c:spPr>
          <c:invertIfNegative val="0"/>
          <c:cat>
            <c:strRef>
              <c:f>'[ktk.ktk1.fact_ktk_ktk1.latest (53).xlsx]Kouluterveyskyselyn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(53).xlsx]Kouluterveyskyselyn aikasarjat '!$B$4:$B$9</c:f>
              <c:numCache>
                <c:formatCode>#\ ##0.0</c:formatCode>
                <c:ptCount val="6"/>
                <c:pt idx="0">
                  <c:v>21.9</c:v>
                </c:pt>
                <c:pt idx="1">
                  <c:v>20.3</c:v>
                </c:pt>
                <c:pt idx="2">
                  <c:v>17.7</c:v>
                </c:pt>
                <c:pt idx="3">
                  <c:v>20.2</c:v>
                </c:pt>
                <c:pt idx="4">
                  <c:v>20.2</c:v>
                </c:pt>
                <c:pt idx="5">
                  <c:v>17.3</c:v>
                </c:pt>
              </c:numCache>
            </c:numRef>
          </c:val>
          <c:extLst xmlns:c16r2="http://schemas.microsoft.com/office/drawing/2015/06/chart">
            <c:ext xmlns:c16="http://schemas.microsoft.com/office/drawing/2014/chart" uri="{C3380CC4-5D6E-409C-BE32-E72D297353CC}">
              <c16:uniqueId val="{00000000-C17C-4F81-8DD9-9E0914E565EA}"/>
            </c:ext>
          </c:extLst>
        </c:ser>
        <c:ser>
          <c:idx val="1"/>
          <c:order val="1"/>
          <c:tx>
            <c:strRef>
              <c:f>'[ktk.ktk1.fact_ktk_ktk1.latest (53).xlsx]Kouluterveyskyselyn aikasarjat '!$C$3</c:f>
              <c:strCache>
                <c:ptCount val="1"/>
                <c:pt idx="0">
                  <c:v>Pojat</c:v>
                </c:pt>
              </c:strCache>
            </c:strRef>
          </c:tx>
          <c:spPr>
            <a:solidFill>
              <a:schemeClr val="accent2"/>
            </a:solidFill>
            <a:ln>
              <a:noFill/>
            </a:ln>
            <a:effectLst/>
            <a:sp3d/>
          </c:spPr>
          <c:invertIfNegative val="0"/>
          <c:cat>
            <c:strRef>
              <c:f>'[ktk.ktk1.fact_ktk_ktk1.latest (53).xlsx]Kouluterveyskyselyn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(53).xlsx]Kouluterveyskyselyn aikasarjat '!$C$4:$C$9</c:f>
              <c:numCache>
                <c:formatCode>#\ ##0.0</c:formatCode>
                <c:ptCount val="6"/>
                <c:pt idx="0">
                  <c:v>25.3</c:v>
                </c:pt>
                <c:pt idx="1">
                  <c:v>23.5</c:v>
                </c:pt>
                <c:pt idx="2">
                  <c:v>16.5</c:v>
                </c:pt>
                <c:pt idx="3">
                  <c:v>17.399999999999999</c:v>
                </c:pt>
                <c:pt idx="4">
                  <c:v>28.8</c:v>
                </c:pt>
                <c:pt idx="5">
                  <c:v>25.6</c:v>
                </c:pt>
              </c:numCache>
            </c:numRef>
          </c:val>
          <c:extLst xmlns:c16r2="http://schemas.microsoft.com/office/drawing/2015/06/chart">
            <c:ext xmlns:c16="http://schemas.microsoft.com/office/drawing/2014/chart" uri="{C3380CC4-5D6E-409C-BE32-E72D297353CC}">
              <c16:uniqueId val="{00000001-C17C-4F81-8DD9-9E0914E565EA}"/>
            </c:ext>
          </c:extLst>
        </c:ser>
        <c:ser>
          <c:idx val="2"/>
          <c:order val="2"/>
          <c:tx>
            <c:strRef>
              <c:f>'[ktk.ktk1.fact_ktk_ktk1.latest (53).xlsx]Kouluterveyskyselyn aikasarjat '!$D$3</c:f>
              <c:strCache>
                <c:ptCount val="1"/>
                <c:pt idx="0">
                  <c:v>Tytöt</c:v>
                </c:pt>
              </c:strCache>
            </c:strRef>
          </c:tx>
          <c:spPr>
            <a:solidFill>
              <a:schemeClr val="accent6"/>
            </a:solidFill>
            <a:ln>
              <a:noFill/>
            </a:ln>
            <a:effectLst/>
            <a:sp3d/>
          </c:spPr>
          <c:invertIfNegative val="0"/>
          <c:cat>
            <c:strRef>
              <c:f>'[ktk.ktk1.fact_ktk_ktk1.latest (53).xlsx]Kouluterveyskyselyn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(53).xlsx]Kouluterveyskyselyn aikasarjat '!$D$4:$D$9</c:f>
              <c:numCache>
                <c:formatCode>#\ ##0.0</c:formatCode>
                <c:ptCount val="6"/>
                <c:pt idx="0">
                  <c:v>18.600000000000001</c:v>
                </c:pt>
                <c:pt idx="1">
                  <c:v>17.2</c:v>
                </c:pt>
                <c:pt idx="2">
                  <c:v>19</c:v>
                </c:pt>
                <c:pt idx="3">
                  <c:v>22.4</c:v>
                </c:pt>
                <c:pt idx="4">
                  <c:v>12.9</c:v>
                </c:pt>
                <c:pt idx="5">
                  <c:v>11.9</c:v>
                </c:pt>
              </c:numCache>
            </c:numRef>
          </c:val>
          <c:extLst xmlns:c16r2="http://schemas.microsoft.com/office/drawing/2015/06/chart">
            <c:ext xmlns:c16="http://schemas.microsoft.com/office/drawing/2014/chart" uri="{C3380CC4-5D6E-409C-BE32-E72D297353CC}">
              <c16:uniqueId val="{00000002-C17C-4F81-8DD9-9E0914E565EA}"/>
            </c:ext>
          </c:extLst>
        </c:ser>
        <c:dLbls>
          <c:showLegendKey val="0"/>
          <c:showVal val="0"/>
          <c:showCatName val="0"/>
          <c:showSerName val="0"/>
          <c:showPercent val="0"/>
          <c:showBubbleSize val="0"/>
        </c:dLbls>
        <c:gapWidth val="150"/>
        <c:shape val="box"/>
        <c:axId val="137771264"/>
        <c:axId val="137781248"/>
        <c:axId val="0"/>
      </c:bar3DChart>
      <c:catAx>
        <c:axId val="137771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781248"/>
        <c:crosses val="autoZero"/>
        <c:auto val="1"/>
        <c:lblAlgn val="ctr"/>
        <c:lblOffset val="100"/>
        <c:noMultiLvlLbl val="0"/>
      </c:catAx>
      <c:valAx>
        <c:axId val="13778124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771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Ylipainoisuus</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(54).xlsx]Kouluterveyskyselyn aikasarjat '!$B$3</c:f>
              <c:strCache>
                <c:ptCount val="1"/>
                <c:pt idx="0">
                  <c:v>Sukupuoli: yhteensä</c:v>
                </c:pt>
              </c:strCache>
            </c:strRef>
          </c:tx>
          <c:spPr>
            <a:solidFill>
              <a:schemeClr val="accent1"/>
            </a:solidFill>
            <a:ln>
              <a:noFill/>
            </a:ln>
            <a:effectLst/>
            <a:sp3d/>
          </c:spPr>
          <c:invertIfNegative val="0"/>
          <c:cat>
            <c:strRef>
              <c:f>'[ktk.ktk1.fact_ktk_ktk1.latest (54).xlsx]Kouluterveyskyselyn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(54).xlsx]Kouluterveyskyselyn aikasarjat '!$B$4:$B$9</c:f>
              <c:numCache>
                <c:formatCode>#\ ##0.0</c:formatCode>
                <c:ptCount val="6"/>
                <c:pt idx="0">
                  <c:v>16.899999999999999</c:v>
                </c:pt>
                <c:pt idx="1">
                  <c:v>21.3</c:v>
                </c:pt>
                <c:pt idx="2">
                  <c:v>23</c:v>
                </c:pt>
                <c:pt idx="3">
                  <c:v>23.4</c:v>
                </c:pt>
                <c:pt idx="4">
                  <c:v>20.6</c:v>
                </c:pt>
                <c:pt idx="5">
                  <c:v>24.8</c:v>
                </c:pt>
              </c:numCache>
            </c:numRef>
          </c:val>
          <c:extLst xmlns:c16r2="http://schemas.microsoft.com/office/drawing/2015/06/chart">
            <c:ext xmlns:c16="http://schemas.microsoft.com/office/drawing/2014/chart" uri="{C3380CC4-5D6E-409C-BE32-E72D297353CC}">
              <c16:uniqueId val="{00000000-5D4A-478D-8751-ECF4E1553598}"/>
            </c:ext>
          </c:extLst>
        </c:ser>
        <c:ser>
          <c:idx val="1"/>
          <c:order val="1"/>
          <c:tx>
            <c:strRef>
              <c:f>'[ktk.ktk1.fact_ktk_ktk1.latest (54).xlsx]Kouluterveyskyselyn aikasarjat '!$C$3</c:f>
              <c:strCache>
                <c:ptCount val="1"/>
                <c:pt idx="0">
                  <c:v>Pojat</c:v>
                </c:pt>
              </c:strCache>
            </c:strRef>
          </c:tx>
          <c:spPr>
            <a:solidFill>
              <a:schemeClr val="accent2"/>
            </a:solidFill>
            <a:ln>
              <a:noFill/>
            </a:ln>
            <a:effectLst/>
            <a:sp3d/>
          </c:spPr>
          <c:invertIfNegative val="0"/>
          <c:cat>
            <c:strRef>
              <c:f>'[ktk.ktk1.fact_ktk_ktk1.latest (54).xlsx]Kouluterveyskyselyn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(54).xlsx]Kouluterveyskyselyn aikasarjat '!$C$4:$C$9</c:f>
              <c:numCache>
                <c:formatCode>#\ ##0.0</c:formatCode>
                <c:ptCount val="6"/>
                <c:pt idx="0">
                  <c:v>19.5</c:v>
                </c:pt>
                <c:pt idx="1">
                  <c:v>24.1</c:v>
                </c:pt>
                <c:pt idx="2">
                  <c:v>23.5</c:v>
                </c:pt>
                <c:pt idx="3">
                  <c:v>35.9</c:v>
                </c:pt>
                <c:pt idx="4">
                  <c:v>32</c:v>
                </c:pt>
                <c:pt idx="5">
                  <c:v>23.8</c:v>
                </c:pt>
              </c:numCache>
            </c:numRef>
          </c:val>
          <c:extLst xmlns:c16r2="http://schemas.microsoft.com/office/drawing/2015/06/chart">
            <c:ext xmlns:c16="http://schemas.microsoft.com/office/drawing/2014/chart" uri="{C3380CC4-5D6E-409C-BE32-E72D297353CC}">
              <c16:uniqueId val="{00000001-5D4A-478D-8751-ECF4E1553598}"/>
            </c:ext>
          </c:extLst>
        </c:ser>
        <c:ser>
          <c:idx val="2"/>
          <c:order val="2"/>
          <c:tx>
            <c:strRef>
              <c:f>'[ktk.ktk1.fact_ktk_ktk1.latest (54).xlsx]Kouluterveyskyselyn aikasarjat '!$D$3</c:f>
              <c:strCache>
                <c:ptCount val="1"/>
                <c:pt idx="0">
                  <c:v>Tytöt</c:v>
                </c:pt>
              </c:strCache>
            </c:strRef>
          </c:tx>
          <c:spPr>
            <a:solidFill>
              <a:schemeClr val="accent6"/>
            </a:solidFill>
            <a:ln>
              <a:noFill/>
            </a:ln>
            <a:effectLst/>
            <a:sp3d/>
          </c:spPr>
          <c:invertIfNegative val="0"/>
          <c:cat>
            <c:strRef>
              <c:f>'[ktk.ktk1.fact_ktk_ktk1.latest (54).xlsx]Kouluterveyskyselyn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(54).xlsx]Kouluterveyskyselyn aikasarjat '!$D$4:$D$9</c:f>
              <c:numCache>
                <c:formatCode>#\ ##0.0</c:formatCode>
                <c:ptCount val="6"/>
                <c:pt idx="0">
                  <c:v>14.4</c:v>
                </c:pt>
                <c:pt idx="1">
                  <c:v>18.5</c:v>
                </c:pt>
                <c:pt idx="2">
                  <c:v>22.5</c:v>
                </c:pt>
                <c:pt idx="3">
                  <c:v>14.5</c:v>
                </c:pt>
                <c:pt idx="4">
                  <c:v>10.5</c:v>
                </c:pt>
                <c:pt idx="5">
                  <c:v>25.4</c:v>
                </c:pt>
              </c:numCache>
            </c:numRef>
          </c:val>
          <c:extLst xmlns:c16r2="http://schemas.microsoft.com/office/drawing/2015/06/chart">
            <c:ext xmlns:c16="http://schemas.microsoft.com/office/drawing/2014/chart" uri="{C3380CC4-5D6E-409C-BE32-E72D297353CC}">
              <c16:uniqueId val="{00000002-5D4A-478D-8751-ECF4E1553598}"/>
            </c:ext>
          </c:extLst>
        </c:ser>
        <c:dLbls>
          <c:showLegendKey val="0"/>
          <c:showVal val="0"/>
          <c:showCatName val="0"/>
          <c:showSerName val="0"/>
          <c:showPercent val="0"/>
          <c:showBubbleSize val="0"/>
        </c:dLbls>
        <c:gapWidth val="150"/>
        <c:shape val="box"/>
        <c:axId val="137831168"/>
        <c:axId val="137832704"/>
        <c:axId val="0"/>
      </c:bar3DChart>
      <c:catAx>
        <c:axId val="137831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832704"/>
        <c:crosses val="autoZero"/>
        <c:auto val="1"/>
        <c:lblAlgn val="ctr"/>
        <c:lblOffset val="100"/>
        <c:noMultiLvlLbl val="0"/>
      </c:catAx>
      <c:valAx>
        <c:axId val="1378327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8311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Nukkuu arkisin alle 8 tuntia, %, 2019, 8-9.lk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(62).xlsx]Kouluterveyskyselyn aikasarjat '!$B$3</c:f>
              <c:strCache>
                <c:ptCount val="1"/>
                <c:pt idx="0">
                  <c:v>Sukupuoli: yhteensä</c:v>
                </c:pt>
              </c:strCache>
            </c:strRef>
          </c:tx>
          <c:spPr>
            <a:solidFill>
              <a:schemeClr val="accent1"/>
            </a:solidFill>
            <a:ln>
              <a:noFill/>
            </a:ln>
            <a:effectLst/>
            <a:sp3d/>
          </c:spPr>
          <c:invertIfNegative val="0"/>
          <c:cat>
            <c:strRef>
              <c:f>'[ktk.ktk1.fact_ktk_ktk1.latest (62).xlsx]Kouluterveyskyselyn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(62).xlsx]Kouluterveyskyselyn aikasarjat '!$B$4:$B$9</c:f>
              <c:numCache>
                <c:formatCode>#\ ##0.0</c:formatCode>
                <c:ptCount val="6"/>
                <c:pt idx="0">
                  <c:v>34.799999999999997</c:v>
                </c:pt>
                <c:pt idx="1">
                  <c:v>39.5</c:v>
                </c:pt>
                <c:pt idx="2">
                  <c:v>36.1</c:v>
                </c:pt>
                <c:pt idx="3">
                  <c:v>28.8</c:v>
                </c:pt>
                <c:pt idx="4">
                  <c:v>31</c:v>
                </c:pt>
                <c:pt idx="5">
                  <c:v>28.2</c:v>
                </c:pt>
              </c:numCache>
            </c:numRef>
          </c:val>
          <c:extLst xmlns:c16r2="http://schemas.microsoft.com/office/drawing/2015/06/chart">
            <c:ext xmlns:c16="http://schemas.microsoft.com/office/drawing/2014/chart" uri="{C3380CC4-5D6E-409C-BE32-E72D297353CC}">
              <c16:uniqueId val="{00000000-B515-4ED4-8C53-452D8E9D855A}"/>
            </c:ext>
          </c:extLst>
        </c:ser>
        <c:ser>
          <c:idx val="1"/>
          <c:order val="1"/>
          <c:tx>
            <c:strRef>
              <c:f>'[ktk.ktk1.fact_ktk_ktk1.latest (62).xlsx]Kouluterveyskyselyn aikasarjat '!$C$3</c:f>
              <c:strCache>
                <c:ptCount val="1"/>
                <c:pt idx="0">
                  <c:v>Pojat</c:v>
                </c:pt>
              </c:strCache>
            </c:strRef>
          </c:tx>
          <c:spPr>
            <a:solidFill>
              <a:schemeClr val="accent2"/>
            </a:solidFill>
            <a:ln>
              <a:noFill/>
            </a:ln>
            <a:effectLst/>
            <a:sp3d/>
          </c:spPr>
          <c:invertIfNegative val="0"/>
          <c:cat>
            <c:strRef>
              <c:f>'[ktk.ktk1.fact_ktk_ktk1.latest (62).xlsx]Kouluterveyskyselyn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(62).xlsx]Kouluterveyskyselyn aikasarjat '!$C$4:$C$9</c:f>
              <c:numCache>
                <c:formatCode>#\ ##0.0</c:formatCode>
                <c:ptCount val="6"/>
                <c:pt idx="0">
                  <c:v>33</c:v>
                </c:pt>
                <c:pt idx="1">
                  <c:v>39.200000000000003</c:v>
                </c:pt>
                <c:pt idx="2">
                  <c:v>38.5</c:v>
                </c:pt>
                <c:pt idx="3">
                  <c:v>32.6</c:v>
                </c:pt>
                <c:pt idx="4">
                  <c:v>28.8</c:v>
                </c:pt>
                <c:pt idx="5">
                  <c:v>23.3</c:v>
                </c:pt>
              </c:numCache>
            </c:numRef>
          </c:val>
          <c:extLst xmlns:c16r2="http://schemas.microsoft.com/office/drawing/2015/06/chart">
            <c:ext xmlns:c16="http://schemas.microsoft.com/office/drawing/2014/chart" uri="{C3380CC4-5D6E-409C-BE32-E72D297353CC}">
              <c16:uniqueId val="{00000001-B515-4ED4-8C53-452D8E9D855A}"/>
            </c:ext>
          </c:extLst>
        </c:ser>
        <c:ser>
          <c:idx val="2"/>
          <c:order val="2"/>
          <c:tx>
            <c:strRef>
              <c:f>'[ktk.ktk1.fact_ktk_ktk1.latest (62).xlsx]Kouluterveyskyselyn aikasarjat '!$D$3</c:f>
              <c:strCache>
                <c:ptCount val="1"/>
                <c:pt idx="0">
                  <c:v>Tytöt</c:v>
                </c:pt>
              </c:strCache>
            </c:strRef>
          </c:tx>
          <c:spPr>
            <a:solidFill>
              <a:schemeClr val="accent6"/>
            </a:solidFill>
            <a:ln>
              <a:noFill/>
            </a:ln>
            <a:effectLst/>
            <a:sp3d/>
          </c:spPr>
          <c:invertIfNegative val="0"/>
          <c:cat>
            <c:strRef>
              <c:f>'[ktk.ktk1.fact_ktk_ktk1.latest (62).xlsx]Kouluterveyskyselyn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(62).xlsx]Kouluterveyskyselyn aikasarjat '!$D$4:$D$9</c:f>
              <c:numCache>
                <c:formatCode>#\ ##0.0</c:formatCode>
                <c:ptCount val="6"/>
                <c:pt idx="0">
                  <c:v>36.4</c:v>
                </c:pt>
                <c:pt idx="1">
                  <c:v>39.799999999999997</c:v>
                </c:pt>
                <c:pt idx="2">
                  <c:v>33.299999999999997</c:v>
                </c:pt>
                <c:pt idx="3">
                  <c:v>25.9</c:v>
                </c:pt>
                <c:pt idx="4">
                  <c:v>32.799999999999997</c:v>
                </c:pt>
                <c:pt idx="5">
                  <c:v>31.3</c:v>
                </c:pt>
              </c:numCache>
            </c:numRef>
          </c:val>
          <c:extLst xmlns:c16r2="http://schemas.microsoft.com/office/drawing/2015/06/chart">
            <c:ext xmlns:c16="http://schemas.microsoft.com/office/drawing/2014/chart" uri="{C3380CC4-5D6E-409C-BE32-E72D297353CC}">
              <c16:uniqueId val="{00000002-B515-4ED4-8C53-452D8E9D855A}"/>
            </c:ext>
          </c:extLst>
        </c:ser>
        <c:dLbls>
          <c:showLegendKey val="0"/>
          <c:showVal val="0"/>
          <c:showCatName val="0"/>
          <c:showSerName val="0"/>
          <c:showPercent val="0"/>
          <c:showBubbleSize val="0"/>
        </c:dLbls>
        <c:gapWidth val="150"/>
        <c:shape val="box"/>
        <c:axId val="137862144"/>
        <c:axId val="137872128"/>
        <c:axId val="0"/>
      </c:bar3DChart>
      <c:catAx>
        <c:axId val="1378621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872128"/>
        <c:crosses val="autoZero"/>
        <c:auto val="1"/>
        <c:lblAlgn val="ctr"/>
        <c:lblOffset val="100"/>
        <c:noMultiLvlLbl val="0"/>
      </c:catAx>
      <c:valAx>
        <c:axId val="1378721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86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Harrastaa jotakin vähintään yhtenä päivänä viikossa, %, </a:t>
            </a:r>
            <a:r>
              <a:rPr lang="fi-FI" sz="1600" dirty="0" smtClean="0"/>
              <a:t>2019, 4 &amp; 5 </a:t>
            </a:r>
            <a:r>
              <a:rPr lang="fi-FI" sz="160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(12).xlsx]Kouluterveyskyselyn tulokset 20'!$B$1:$B$2</c:f>
              <c:strCache>
                <c:ptCount val="2"/>
                <c:pt idx="1">
                  <c:v>Pojat</c:v>
                </c:pt>
              </c:strCache>
            </c:strRef>
          </c:tx>
          <c:spPr>
            <a:solidFill>
              <a:schemeClr val="accent1"/>
            </a:solidFill>
            <a:ln>
              <a:noFill/>
            </a:ln>
            <a:effectLst/>
            <a:sp3d/>
          </c:spPr>
          <c:invertIfNegative val="0"/>
          <c:cat>
            <c:strRef>
              <c:f>'[ktk.ktk4.fact_ktk_ktk4.latest (12).xlsx]Kouluterveyskyselyn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(12).xlsx]Kouluterveyskyselyn tulokset 20'!$B$3:$B$8</c:f>
              <c:numCache>
                <c:formatCode>#\ ##0.0</c:formatCode>
                <c:ptCount val="6"/>
                <c:pt idx="0">
                  <c:v>87</c:v>
                </c:pt>
                <c:pt idx="1">
                  <c:v>86.5</c:v>
                </c:pt>
                <c:pt idx="2">
                  <c:v>85.7</c:v>
                </c:pt>
                <c:pt idx="3">
                  <c:v>80.400000000000006</c:v>
                </c:pt>
                <c:pt idx="4">
                  <c:v>82.4</c:v>
                </c:pt>
                <c:pt idx="5">
                  <c:v>82.1</c:v>
                </c:pt>
              </c:numCache>
            </c:numRef>
          </c:val>
          <c:extLst xmlns:c16r2="http://schemas.microsoft.com/office/drawing/2015/06/chart">
            <c:ext xmlns:c16="http://schemas.microsoft.com/office/drawing/2014/chart" uri="{C3380CC4-5D6E-409C-BE32-E72D297353CC}">
              <c16:uniqueId val="{00000000-9C53-49D2-8947-A98BFCA0353F}"/>
            </c:ext>
          </c:extLst>
        </c:ser>
        <c:ser>
          <c:idx val="1"/>
          <c:order val="1"/>
          <c:tx>
            <c:strRef>
              <c:f>'[ktk.ktk4.fact_ktk_ktk4.latest (12).xlsx]Kouluterveyskyselyn tulokset 20'!$C$1:$C$2</c:f>
              <c:strCache>
                <c:ptCount val="2"/>
                <c:pt idx="1">
                  <c:v>Tytöt</c:v>
                </c:pt>
              </c:strCache>
            </c:strRef>
          </c:tx>
          <c:spPr>
            <a:solidFill>
              <a:schemeClr val="accent2"/>
            </a:solidFill>
            <a:ln>
              <a:noFill/>
            </a:ln>
            <a:effectLst/>
            <a:sp3d/>
          </c:spPr>
          <c:invertIfNegative val="0"/>
          <c:cat>
            <c:strRef>
              <c:f>'[ktk.ktk4.fact_ktk_ktk4.latest (12).xlsx]Kouluterveyskyselyn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(12).xlsx]Kouluterveyskyselyn tulokset 20'!$C$3:$C$8</c:f>
              <c:numCache>
                <c:formatCode>#\ ##0.0</c:formatCode>
                <c:ptCount val="6"/>
                <c:pt idx="0">
                  <c:v>91.7</c:v>
                </c:pt>
                <c:pt idx="1">
                  <c:v>94.1</c:v>
                </c:pt>
                <c:pt idx="2">
                  <c:v>92.1</c:v>
                </c:pt>
                <c:pt idx="3">
                  <c:v>94.5</c:v>
                </c:pt>
                <c:pt idx="4">
                  <c:v>86.6</c:v>
                </c:pt>
                <c:pt idx="5">
                  <c:v>97.8</c:v>
                </c:pt>
              </c:numCache>
            </c:numRef>
          </c:val>
          <c:extLst xmlns:c16r2="http://schemas.microsoft.com/office/drawing/2015/06/chart">
            <c:ext xmlns:c16="http://schemas.microsoft.com/office/drawing/2014/chart" uri="{C3380CC4-5D6E-409C-BE32-E72D297353CC}">
              <c16:uniqueId val="{00000001-9C53-49D2-8947-A98BFCA0353F}"/>
            </c:ext>
          </c:extLst>
        </c:ser>
        <c:dLbls>
          <c:showLegendKey val="0"/>
          <c:showVal val="0"/>
          <c:showCatName val="0"/>
          <c:showSerName val="0"/>
          <c:showPercent val="0"/>
          <c:showBubbleSize val="0"/>
        </c:dLbls>
        <c:gapWidth val="150"/>
        <c:shape val="box"/>
        <c:axId val="130846720"/>
        <c:axId val="130848256"/>
        <c:axId val="0"/>
      </c:bar3DChart>
      <c:catAx>
        <c:axId val="130846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848256"/>
        <c:crosses val="autoZero"/>
        <c:auto val="1"/>
        <c:lblAlgn val="ctr"/>
        <c:lblOffset val="100"/>
        <c:noMultiLvlLbl val="0"/>
      </c:catAx>
      <c:valAx>
        <c:axId val="1308482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8467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Käyttää päivittäin jotain tupakkatuotetta tai sähkösavuketta,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(63).xlsx]Kouluterveyskyselyn aikasarjat '!$B$3</c:f>
              <c:strCache>
                <c:ptCount val="1"/>
                <c:pt idx="0">
                  <c:v>Sukupuoli: yhteensä</c:v>
                </c:pt>
              </c:strCache>
            </c:strRef>
          </c:tx>
          <c:spPr>
            <a:solidFill>
              <a:schemeClr val="accent1"/>
            </a:solidFill>
            <a:ln>
              <a:noFill/>
            </a:ln>
            <a:effectLst/>
            <a:sp3d/>
          </c:spPr>
          <c:invertIfNegative val="0"/>
          <c:cat>
            <c:strRef>
              <c:f>'[ktk.ktk1.fact_ktk_ktk1.latest (63).xlsx]Kouluterveyskyselyn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(63).xlsx]Kouluterveyskyselyn aikasarjat '!$B$4:$B$9</c:f>
              <c:numCache>
                <c:formatCode>#\ ##0.0</c:formatCode>
                <c:ptCount val="6"/>
                <c:pt idx="0">
                  <c:v>8</c:v>
                </c:pt>
                <c:pt idx="1">
                  <c:v>9.8000000000000007</c:v>
                </c:pt>
                <c:pt idx="2">
                  <c:v>8.8000000000000007</c:v>
                </c:pt>
                <c:pt idx="3">
                  <c:v>8.4</c:v>
                </c:pt>
                <c:pt idx="4">
                  <c:v>8.8000000000000007</c:v>
                </c:pt>
                <c:pt idx="5">
                  <c:v>14.5</c:v>
                </c:pt>
              </c:numCache>
            </c:numRef>
          </c:val>
          <c:extLst xmlns:c16r2="http://schemas.microsoft.com/office/drawing/2015/06/chart">
            <c:ext xmlns:c16="http://schemas.microsoft.com/office/drawing/2014/chart" uri="{C3380CC4-5D6E-409C-BE32-E72D297353CC}">
              <c16:uniqueId val="{00000000-A7FF-4F3C-BFC2-E4DC53556658}"/>
            </c:ext>
          </c:extLst>
        </c:ser>
        <c:ser>
          <c:idx val="1"/>
          <c:order val="1"/>
          <c:tx>
            <c:strRef>
              <c:f>'[ktk.ktk1.fact_ktk_ktk1.latest (63).xlsx]Kouluterveyskyselyn aikasarjat '!$C$3</c:f>
              <c:strCache>
                <c:ptCount val="1"/>
                <c:pt idx="0">
                  <c:v>Pojat</c:v>
                </c:pt>
              </c:strCache>
            </c:strRef>
          </c:tx>
          <c:spPr>
            <a:solidFill>
              <a:schemeClr val="accent2"/>
            </a:solidFill>
            <a:ln>
              <a:noFill/>
            </a:ln>
            <a:effectLst/>
            <a:sp3d/>
          </c:spPr>
          <c:invertIfNegative val="0"/>
          <c:cat>
            <c:strRef>
              <c:f>'[ktk.ktk1.fact_ktk_ktk1.latest (63).xlsx]Kouluterveyskyselyn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(63).xlsx]Kouluterveyskyselyn aikasarjat '!$C$4:$C$9</c:f>
              <c:numCache>
                <c:formatCode>#\ ##0.0</c:formatCode>
                <c:ptCount val="6"/>
                <c:pt idx="0">
                  <c:v>10.199999999999999</c:v>
                </c:pt>
                <c:pt idx="1">
                  <c:v>12.7</c:v>
                </c:pt>
                <c:pt idx="2">
                  <c:v>10.199999999999999</c:v>
                </c:pt>
                <c:pt idx="3" formatCode="General">
                  <c:v>0</c:v>
                </c:pt>
                <c:pt idx="4">
                  <c:v>11.5</c:v>
                </c:pt>
                <c:pt idx="5">
                  <c:v>14</c:v>
                </c:pt>
              </c:numCache>
            </c:numRef>
          </c:val>
          <c:extLst xmlns:c16r2="http://schemas.microsoft.com/office/drawing/2015/06/chart">
            <c:ext xmlns:c16="http://schemas.microsoft.com/office/drawing/2014/chart" uri="{C3380CC4-5D6E-409C-BE32-E72D297353CC}">
              <c16:uniqueId val="{00000001-A7FF-4F3C-BFC2-E4DC53556658}"/>
            </c:ext>
          </c:extLst>
        </c:ser>
        <c:ser>
          <c:idx val="2"/>
          <c:order val="2"/>
          <c:tx>
            <c:strRef>
              <c:f>'[ktk.ktk1.fact_ktk_ktk1.latest (63).xlsx]Kouluterveyskyselyn aikasarjat '!$D$3</c:f>
              <c:strCache>
                <c:ptCount val="1"/>
                <c:pt idx="0">
                  <c:v>Tytöt</c:v>
                </c:pt>
              </c:strCache>
            </c:strRef>
          </c:tx>
          <c:spPr>
            <a:solidFill>
              <a:schemeClr val="accent6"/>
            </a:solidFill>
            <a:ln>
              <a:noFill/>
            </a:ln>
            <a:effectLst/>
            <a:sp3d/>
          </c:spPr>
          <c:invertIfNegative val="0"/>
          <c:cat>
            <c:strRef>
              <c:f>'[ktk.ktk1.fact_ktk_ktk1.latest (63).xlsx]Kouluterveyskyselyn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(63).xlsx]Kouluterveyskyselyn aikasarjat '!$D$4:$D$9</c:f>
              <c:numCache>
                <c:formatCode>#\ ##0.0</c:formatCode>
                <c:ptCount val="6"/>
                <c:pt idx="0">
                  <c:v>6.1</c:v>
                </c:pt>
                <c:pt idx="1">
                  <c:v>7.2</c:v>
                </c:pt>
                <c:pt idx="2">
                  <c:v>7.1</c:v>
                </c:pt>
                <c:pt idx="3">
                  <c:v>8.5</c:v>
                </c:pt>
                <c:pt idx="4">
                  <c:v>6.5</c:v>
                </c:pt>
                <c:pt idx="5">
                  <c:v>14.9</c:v>
                </c:pt>
              </c:numCache>
            </c:numRef>
          </c:val>
          <c:extLst xmlns:c16r2="http://schemas.microsoft.com/office/drawing/2015/06/chart">
            <c:ext xmlns:c16="http://schemas.microsoft.com/office/drawing/2014/chart" uri="{C3380CC4-5D6E-409C-BE32-E72D297353CC}">
              <c16:uniqueId val="{00000002-A7FF-4F3C-BFC2-E4DC53556658}"/>
            </c:ext>
          </c:extLst>
        </c:ser>
        <c:dLbls>
          <c:showLegendKey val="0"/>
          <c:showVal val="0"/>
          <c:showCatName val="0"/>
          <c:showSerName val="0"/>
          <c:showPercent val="0"/>
          <c:showBubbleSize val="0"/>
        </c:dLbls>
        <c:gapWidth val="150"/>
        <c:shape val="box"/>
        <c:axId val="137930240"/>
        <c:axId val="137931776"/>
        <c:axId val="0"/>
      </c:bar3DChart>
      <c:catAx>
        <c:axId val="137930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931776"/>
        <c:crosses val="autoZero"/>
        <c:auto val="1"/>
        <c:lblAlgn val="ctr"/>
        <c:lblOffset val="100"/>
        <c:noMultiLvlLbl val="0"/>
      </c:catAx>
      <c:valAx>
        <c:axId val="13793177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9302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Tupakoi</a:t>
            </a:r>
            <a:r>
              <a:rPr lang="en-US" sz="1600" dirty="0"/>
              <a:t> </a:t>
            </a:r>
            <a:r>
              <a:rPr lang="en-US" sz="1600" dirty="0" err="1"/>
              <a:t>päivittäin</a:t>
            </a:r>
            <a:r>
              <a:rPr lang="en-US" sz="1600" dirty="0"/>
              <a:t>, %, 2019, </a:t>
            </a:r>
            <a:r>
              <a:rPr lang="en-US" sz="1600" dirty="0" smtClean="0"/>
              <a:t>8 &amp; 9lk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(64).xlsx]Kouluterveyskyselyn aikasarjat '!$B$3</c:f>
              <c:strCache>
                <c:ptCount val="1"/>
                <c:pt idx="0">
                  <c:v>Sukupuoli: yhteensä</c:v>
                </c:pt>
              </c:strCache>
            </c:strRef>
          </c:tx>
          <c:spPr>
            <a:solidFill>
              <a:schemeClr val="accent1"/>
            </a:solidFill>
            <a:ln>
              <a:noFill/>
            </a:ln>
            <a:effectLst/>
            <a:sp3d/>
          </c:spPr>
          <c:invertIfNegative val="0"/>
          <c:cat>
            <c:strRef>
              <c:f>'[ktk.ktk1.fact_ktk_ktk1.latest (64).xlsx]Kouluterveyskyselyn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(64).xlsx]Kouluterveyskyselyn aikasarjat '!$B$4:$B$9</c:f>
              <c:numCache>
                <c:formatCode>#\ ##0.0</c:formatCode>
                <c:ptCount val="6"/>
                <c:pt idx="0">
                  <c:v>5.6</c:v>
                </c:pt>
                <c:pt idx="1">
                  <c:v>7.2</c:v>
                </c:pt>
                <c:pt idx="2">
                  <c:v>5.6</c:v>
                </c:pt>
                <c:pt idx="3">
                  <c:v>8.6999999999999993</c:v>
                </c:pt>
                <c:pt idx="4">
                  <c:v>6.4</c:v>
                </c:pt>
                <c:pt idx="5">
                  <c:v>13.6</c:v>
                </c:pt>
              </c:numCache>
            </c:numRef>
          </c:val>
          <c:extLst xmlns:c16r2="http://schemas.microsoft.com/office/drawing/2015/06/chart">
            <c:ext xmlns:c16="http://schemas.microsoft.com/office/drawing/2014/chart" uri="{C3380CC4-5D6E-409C-BE32-E72D297353CC}">
              <c16:uniqueId val="{00000000-71CE-4B3D-BA40-DF5F78131445}"/>
            </c:ext>
          </c:extLst>
        </c:ser>
        <c:ser>
          <c:idx val="1"/>
          <c:order val="1"/>
          <c:tx>
            <c:strRef>
              <c:f>'[ktk.ktk1.fact_ktk_ktk1.latest (64).xlsx]Kouluterveyskyselyn aikasarjat '!$C$3</c:f>
              <c:strCache>
                <c:ptCount val="1"/>
                <c:pt idx="0">
                  <c:v>Pojat</c:v>
                </c:pt>
              </c:strCache>
            </c:strRef>
          </c:tx>
          <c:spPr>
            <a:solidFill>
              <a:schemeClr val="accent2"/>
            </a:solidFill>
            <a:ln>
              <a:noFill/>
            </a:ln>
            <a:effectLst/>
            <a:sp3d/>
          </c:spPr>
          <c:invertIfNegative val="0"/>
          <c:cat>
            <c:strRef>
              <c:f>'[ktk.ktk1.fact_ktk_ktk1.latest (64).xlsx]Kouluterveyskyselyn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(64).xlsx]Kouluterveyskyselyn aikasarjat '!$C$4:$C$9</c:f>
              <c:numCache>
                <c:formatCode>#\ ##0.0</c:formatCode>
                <c:ptCount val="6"/>
                <c:pt idx="0">
                  <c:v>6.1</c:v>
                </c:pt>
                <c:pt idx="1">
                  <c:v>8.1999999999999993</c:v>
                </c:pt>
                <c:pt idx="2">
                  <c:v>5.2</c:v>
                </c:pt>
                <c:pt idx="3" formatCode="General">
                  <c:v>0</c:v>
                </c:pt>
                <c:pt idx="4" formatCode="General">
                  <c:v>0</c:v>
                </c:pt>
                <c:pt idx="5">
                  <c:v>11.6</c:v>
                </c:pt>
              </c:numCache>
            </c:numRef>
          </c:val>
          <c:extLst xmlns:c16r2="http://schemas.microsoft.com/office/drawing/2015/06/chart">
            <c:ext xmlns:c16="http://schemas.microsoft.com/office/drawing/2014/chart" uri="{C3380CC4-5D6E-409C-BE32-E72D297353CC}">
              <c16:uniqueId val="{00000001-71CE-4B3D-BA40-DF5F78131445}"/>
            </c:ext>
          </c:extLst>
        </c:ser>
        <c:ser>
          <c:idx val="2"/>
          <c:order val="2"/>
          <c:tx>
            <c:strRef>
              <c:f>'[ktk.ktk1.fact_ktk_ktk1.latest (64).xlsx]Kouluterveyskyselyn aikasarjat '!$D$3</c:f>
              <c:strCache>
                <c:ptCount val="1"/>
                <c:pt idx="0">
                  <c:v>Tytöt</c:v>
                </c:pt>
              </c:strCache>
            </c:strRef>
          </c:tx>
          <c:spPr>
            <a:solidFill>
              <a:schemeClr val="accent6"/>
            </a:solidFill>
            <a:ln>
              <a:noFill/>
            </a:ln>
            <a:effectLst/>
            <a:sp3d/>
          </c:spPr>
          <c:invertIfNegative val="0"/>
          <c:cat>
            <c:strRef>
              <c:f>'[ktk.ktk1.fact_ktk_ktk1.latest (64).xlsx]Kouluterveyskyselyn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(64).xlsx]Kouluterveyskyselyn aikasarjat '!$D$4:$D$9</c:f>
              <c:numCache>
                <c:formatCode>#\ ##0.0</c:formatCode>
                <c:ptCount val="6"/>
                <c:pt idx="0">
                  <c:v>5.0999999999999996</c:v>
                </c:pt>
                <c:pt idx="1">
                  <c:v>6.2</c:v>
                </c:pt>
                <c:pt idx="2">
                  <c:v>6</c:v>
                </c:pt>
                <c:pt idx="3">
                  <c:v>8.8000000000000007</c:v>
                </c:pt>
                <c:pt idx="4" formatCode="General">
                  <c:v>0</c:v>
                </c:pt>
                <c:pt idx="5">
                  <c:v>14.9</c:v>
                </c:pt>
              </c:numCache>
            </c:numRef>
          </c:val>
          <c:extLst xmlns:c16r2="http://schemas.microsoft.com/office/drawing/2015/06/chart">
            <c:ext xmlns:c16="http://schemas.microsoft.com/office/drawing/2014/chart" uri="{C3380CC4-5D6E-409C-BE32-E72D297353CC}">
              <c16:uniqueId val="{00000002-71CE-4B3D-BA40-DF5F78131445}"/>
            </c:ext>
          </c:extLst>
        </c:ser>
        <c:dLbls>
          <c:showLegendKey val="0"/>
          <c:showVal val="0"/>
          <c:showCatName val="0"/>
          <c:showSerName val="0"/>
          <c:showPercent val="0"/>
          <c:showBubbleSize val="0"/>
        </c:dLbls>
        <c:gapWidth val="150"/>
        <c:shape val="box"/>
        <c:axId val="138039296"/>
        <c:axId val="138040832"/>
        <c:axId val="0"/>
      </c:bar3DChart>
      <c:catAx>
        <c:axId val="138039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040832"/>
        <c:crosses val="autoZero"/>
        <c:auto val="1"/>
        <c:lblAlgn val="ctr"/>
        <c:lblOffset val="100"/>
        <c:noMultiLvlLbl val="0"/>
      </c:catAx>
      <c:valAx>
        <c:axId val="1380408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03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Nuuskaa päivittäin, % Perusopetus 8. ja 9. lk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0862632660047928"/>
          <c:y val="6.9563221201575542E-2"/>
          <c:w val="0.57217077484879608"/>
          <c:h val="0.78154770472536184"/>
        </c:manualLayout>
      </c:layout>
      <c:bar3DChart>
        <c:barDir val="bar"/>
        <c:grouping val="clustered"/>
        <c:varyColors val="0"/>
        <c:ser>
          <c:idx val="0"/>
          <c:order val="0"/>
          <c:tx>
            <c:strRef>
              <c:f>'[ktk.ktk1.fact_ktk_ktk1.latest (65).xlsx]Kouluterveyskyselyn aikasarjat '!$B$1:$B$3</c:f>
              <c:strCache>
                <c:ptCount val="3"/>
                <c:pt idx="0">
                  <c:v>Nuuskaa päivittäin, %</c:v>
                </c:pt>
                <c:pt idx="1">
                  <c:v>Perusopetus 8. ja 9. lk</c:v>
                </c:pt>
                <c:pt idx="2">
                  <c:v>Sukupuoli: yhteensä</c:v>
                </c:pt>
              </c:strCache>
            </c:strRef>
          </c:tx>
          <c:spPr>
            <a:solidFill>
              <a:schemeClr val="accent1"/>
            </a:solidFill>
            <a:ln>
              <a:noFill/>
            </a:ln>
            <a:effectLst/>
            <a:sp3d/>
          </c:spPr>
          <c:invertIfNegative val="0"/>
          <c:cat>
            <c:strRef>
              <c:f>'[ktk.ktk1.fact_ktk_ktk1.latest (65).xlsx]Kouluterveyskyselyn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(65).xlsx]Kouluterveyskyselyn aikasarjat '!$B$4:$B$9</c:f>
              <c:numCache>
                <c:formatCode>#\ ##0.0</c:formatCode>
                <c:ptCount val="6"/>
                <c:pt idx="0">
                  <c:v>4.9000000000000004</c:v>
                </c:pt>
                <c:pt idx="1">
                  <c:v>5.4</c:v>
                </c:pt>
                <c:pt idx="2">
                  <c:v>4.5</c:v>
                </c:pt>
                <c:pt idx="3">
                  <c:v>6.7</c:v>
                </c:pt>
                <c:pt idx="4">
                  <c:v>0.9</c:v>
                </c:pt>
                <c:pt idx="5">
                  <c:v>0.9</c:v>
                </c:pt>
              </c:numCache>
            </c:numRef>
          </c:val>
          <c:extLst xmlns:c16r2="http://schemas.microsoft.com/office/drawing/2015/06/chart">
            <c:ext xmlns:c16="http://schemas.microsoft.com/office/drawing/2014/chart" uri="{C3380CC4-5D6E-409C-BE32-E72D297353CC}">
              <c16:uniqueId val="{00000000-205C-4A91-A9A0-7A3C699F4CFB}"/>
            </c:ext>
          </c:extLst>
        </c:ser>
        <c:dLbls>
          <c:showLegendKey val="0"/>
          <c:showVal val="0"/>
          <c:showCatName val="0"/>
          <c:showSerName val="0"/>
          <c:showPercent val="0"/>
          <c:showBubbleSize val="0"/>
        </c:dLbls>
        <c:gapWidth val="150"/>
        <c:shape val="box"/>
        <c:axId val="137957376"/>
        <c:axId val="137958912"/>
        <c:axId val="0"/>
      </c:bar3DChart>
      <c:catAx>
        <c:axId val="1379573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958912"/>
        <c:crosses val="autoZero"/>
        <c:auto val="1"/>
        <c:lblAlgn val="ctr"/>
        <c:lblOffset val="100"/>
        <c:noMultiLvlLbl val="0"/>
      </c:catAx>
      <c:valAx>
        <c:axId val="13795891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957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Käyttää sähkösavukkeita päivittäin, </a:t>
            </a:r>
            <a:r>
              <a:rPr lang="fi-FI" sz="1600" dirty="0" smtClean="0"/>
              <a:t>%,</a:t>
            </a:r>
            <a:r>
              <a:rPr lang="fi-FI" sz="1600" baseline="0" dirty="0" smtClean="0"/>
              <a:t> 2019, 8 &amp; 9 </a:t>
            </a:r>
            <a:r>
              <a:rPr lang="fi-FI" sz="1600" baseline="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(66).xlsx]Kouluterveyskyselyn aikasarjat '!$B$1:$B$3</c:f>
              <c:strCache>
                <c:ptCount val="3"/>
                <c:pt idx="0">
                  <c:v>Käyttää sähkösavukkeita päivittäin, %</c:v>
                </c:pt>
                <c:pt idx="2">
                  <c:v>Sukupuoli: yhteensä</c:v>
                </c:pt>
              </c:strCache>
            </c:strRef>
          </c:tx>
          <c:spPr>
            <a:solidFill>
              <a:schemeClr val="accent1"/>
            </a:solidFill>
            <a:ln>
              <a:noFill/>
            </a:ln>
            <a:effectLst/>
            <a:sp3d/>
          </c:spPr>
          <c:invertIfNegative val="0"/>
          <c:cat>
            <c:strRef>
              <c:f>'[ktk.ktk1.fact_ktk_ktk1.latest (66).xlsx]Kouluterveyskyselyn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(66).xlsx]Kouluterveyskyselyn aikasarjat '!$B$4:$B$9</c:f>
              <c:numCache>
                <c:formatCode>#\ ##0.0</c:formatCode>
                <c:ptCount val="6"/>
                <c:pt idx="0">
                  <c:v>2.2999999999999998</c:v>
                </c:pt>
                <c:pt idx="1">
                  <c:v>3</c:v>
                </c:pt>
                <c:pt idx="2">
                  <c:v>0</c:v>
                </c:pt>
                <c:pt idx="3">
                  <c:v>3.9</c:v>
                </c:pt>
                <c:pt idx="4">
                  <c:v>3.5</c:v>
                </c:pt>
                <c:pt idx="5">
                  <c:v>1.8</c:v>
                </c:pt>
              </c:numCache>
            </c:numRef>
          </c:val>
          <c:extLst xmlns:c16r2="http://schemas.microsoft.com/office/drawing/2015/06/chart">
            <c:ext xmlns:c16="http://schemas.microsoft.com/office/drawing/2014/chart" uri="{C3380CC4-5D6E-409C-BE32-E72D297353CC}">
              <c16:uniqueId val="{00000000-988C-4BCD-AAFB-9B4673511867}"/>
            </c:ext>
          </c:extLst>
        </c:ser>
        <c:dLbls>
          <c:showLegendKey val="0"/>
          <c:showVal val="0"/>
          <c:showCatName val="0"/>
          <c:showSerName val="0"/>
          <c:showPercent val="0"/>
          <c:showBubbleSize val="0"/>
        </c:dLbls>
        <c:gapWidth val="150"/>
        <c:shape val="box"/>
        <c:axId val="137994240"/>
        <c:axId val="137995776"/>
        <c:axId val="0"/>
      </c:bar3DChart>
      <c:catAx>
        <c:axId val="137994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995776"/>
        <c:crosses val="autoZero"/>
        <c:auto val="1"/>
        <c:lblAlgn val="ctr"/>
        <c:lblOffset val="100"/>
        <c:noMultiLvlLbl val="0"/>
      </c:catAx>
      <c:valAx>
        <c:axId val="13799577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9942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Raittius,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(67).xlsx]Kouluterveyskyselyn aikasarjat '!$B$3</c:f>
              <c:strCache>
                <c:ptCount val="1"/>
                <c:pt idx="0">
                  <c:v>Sukupuoli: yhteensä</c:v>
                </c:pt>
              </c:strCache>
            </c:strRef>
          </c:tx>
          <c:spPr>
            <a:solidFill>
              <a:schemeClr val="accent1"/>
            </a:solidFill>
            <a:ln>
              <a:noFill/>
            </a:ln>
            <a:effectLst/>
            <a:sp3d/>
          </c:spPr>
          <c:invertIfNegative val="0"/>
          <c:cat>
            <c:strRef>
              <c:f>'[ktk.ktk1.fact_ktk_ktk1.latest (67).xlsx]Kouluterveyskyselyn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(67).xlsx]Kouluterveyskyselyn aikasarjat '!$B$4:$B$9</c:f>
              <c:numCache>
                <c:formatCode>#\ ##0.0</c:formatCode>
                <c:ptCount val="6"/>
                <c:pt idx="0">
                  <c:v>60.7</c:v>
                </c:pt>
                <c:pt idx="1">
                  <c:v>55.9</c:v>
                </c:pt>
                <c:pt idx="2">
                  <c:v>59</c:v>
                </c:pt>
                <c:pt idx="3">
                  <c:v>63.7</c:v>
                </c:pt>
                <c:pt idx="4">
                  <c:v>53.6</c:v>
                </c:pt>
                <c:pt idx="5">
                  <c:v>48.6</c:v>
                </c:pt>
              </c:numCache>
            </c:numRef>
          </c:val>
          <c:extLst xmlns:c16r2="http://schemas.microsoft.com/office/drawing/2015/06/chart">
            <c:ext xmlns:c16="http://schemas.microsoft.com/office/drawing/2014/chart" uri="{C3380CC4-5D6E-409C-BE32-E72D297353CC}">
              <c16:uniqueId val="{00000000-4BED-413D-8E84-0A7958DA724E}"/>
            </c:ext>
          </c:extLst>
        </c:ser>
        <c:ser>
          <c:idx val="1"/>
          <c:order val="1"/>
          <c:tx>
            <c:strRef>
              <c:f>'[ktk.ktk1.fact_ktk_ktk1.latest (67).xlsx]Kouluterveyskyselyn aikasarjat '!$C$3</c:f>
              <c:strCache>
                <c:ptCount val="1"/>
                <c:pt idx="0">
                  <c:v>Pojat</c:v>
                </c:pt>
              </c:strCache>
            </c:strRef>
          </c:tx>
          <c:spPr>
            <a:solidFill>
              <a:schemeClr val="accent2"/>
            </a:solidFill>
            <a:ln>
              <a:noFill/>
            </a:ln>
            <a:effectLst/>
            <a:sp3d/>
          </c:spPr>
          <c:invertIfNegative val="0"/>
          <c:cat>
            <c:strRef>
              <c:f>'[ktk.ktk1.fact_ktk_ktk1.latest (67).xlsx]Kouluterveyskyselyn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(67).xlsx]Kouluterveyskyselyn aikasarjat '!$C$4:$C$9</c:f>
              <c:numCache>
                <c:formatCode>#\ ##0.0</c:formatCode>
                <c:ptCount val="6"/>
                <c:pt idx="0">
                  <c:v>60</c:v>
                </c:pt>
                <c:pt idx="1">
                  <c:v>54.9</c:v>
                </c:pt>
                <c:pt idx="2">
                  <c:v>60</c:v>
                </c:pt>
                <c:pt idx="3">
                  <c:v>68.900000000000006</c:v>
                </c:pt>
                <c:pt idx="4">
                  <c:v>51</c:v>
                </c:pt>
                <c:pt idx="5">
                  <c:v>58.1</c:v>
                </c:pt>
              </c:numCache>
            </c:numRef>
          </c:val>
          <c:extLst xmlns:c16r2="http://schemas.microsoft.com/office/drawing/2015/06/chart">
            <c:ext xmlns:c16="http://schemas.microsoft.com/office/drawing/2014/chart" uri="{C3380CC4-5D6E-409C-BE32-E72D297353CC}">
              <c16:uniqueId val="{00000001-4BED-413D-8E84-0A7958DA724E}"/>
            </c:ext>
          </c:extLst>
        </c:ser>
        <c:ser>
          <c:idx val="2"/>
          <c:order val="2"/>
          <c:tx>
            <c:strRef>
              <c:f>'[ktk.ktk1.fact_ktk_ktk1.latest (67).xlsx]Kouluterveyskyselyn aikasarjat '!$D$3</c:f>
              <c:strCache>
                <c:ptCount val="1"/>
                <c:pt idx="0">
                  <c:v>Tytöt</c:v>
                </c:pt>
              </c:strCache>
            </c:strRef>
          </c:tx>
          <c:spPr>
            <a:solidFill>
              <a:schemeClr val="accent6"/>
            </a:solidFill>
            <a:ln>
              <a:noFill/>
            </a:ln>
            <a:effectLst/>
            <a:sp3d/>
          </c:spPr>
          <c:invertIfNegative val="0"/>
          <c:cat>
            <c:strRef>
              <c:f>'[ktk.ktk1.fact_ktk_ktk1.latest (67).xlsx]Kouluterveyskyselyn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(67).xlsx]Kouluterveyskyselyn aikasarjat '!$D$4:$D$9</c:f>
              <c:numCache>
                <c:formatCode>#\ ##0.0</c:formatCode>
                <c:ptCount val="6"/>
                <c:pt idx="0">
                  <c:v>61.5</c:v>
                </c:pt>
                <c:pt idx="1">
                  <c:v>56.8</c:v>
                </c:pt>
                <c:pt idx="2">
                  <c:v>57.8</c:v>
                </c:pt>
                <c:pt idx="3">
                  <c:v>59.6</c:v>
                </c:pt>
                <c:pt idx="4">
                  <c:v>55.7</c:v>
                </c:pt>
                <c:pt idx="5">
                  <c:v>42.4</c:v>
                </c:pt>
              </c:numCache>
            </c:numRef>
          </c:val>
          <c:extLst xmlns:c16r2="http://schemas.microsoft.com/office/drawing/2015/06/chart">
            <c:ext xmlns:c16="http://schemas.microsoft.com/office/drawing/2014/chart" uri="{C3380CC4-5D6E-409C-BE32-E72D297353CC}">
              <c16:uniqueId val="{00000002-4BED-413D-8E84-0A7958DA724E}"/>
            </c:ext>
          </c:extLst>
        </c:ser>
        <c:dLbls>
          <c:showLegendKey val="0"/>
          <c:showVal val="0"/>
          <c:showCatName val="0"/>
          <c:showSerName val="0"/>
          <c:showPercent val="0"/>
          <c:showBubbleSize val="0"/>
        </c:dLbls>
        <c:gapWidth val="150"/>
        <c:shape val="box"/>
        <c:axId val="138168576"/>
        <c:axId val="138186752"/>
        <c:axId val="0"/>
      </c:bar3DChart>
      <c:catAx>
        <c:axId val="1381685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186752"/>
        <c:crosses val="autoZero"/>
        <c:auto val="1"/>
        <c:lblAlgn val="ctr"/>
        <c:lblOffset val="100"/>
        <c:noMultiLvlLbl val="0"/>
      </c:catAx>
      <c:valAx>
        <c:axId val="13818675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168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Tosi humalassa vähintään kerran kuukaudessa,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(68).xlsx]Kouluterveyskyselyn aikasarjat '!$B$3</c:f>
              <c:strCache>
                <c:ptCount val="1"/>
                <c:pt idx="0">
                  <c:v>Sukupuoli: yhteensä</c:v>
                </c:pt>
              </c:strCache>
            </c:strRef>
          </c:tx>
          <c:spPr>
            <a:solidFill>
              <a:schemeClr val="accent1"/>
            </a:solidFill>
            <a:ln>
              <a:noFill/>
            </a:ln>
            <a:effectLst/>
            <a:sp3d/>
          </c:spPr>
          <c:invertIfNegative val="0"/>
          <c:cat>
            <c:strRef>
              <c:f>'[ktk.ktk1.fact_ktk_ktk1.latest (68).xlsx]Kouluterveyskyselyn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(68).xlsx]Kouluterveyskyselyn aikasarjat '!$B$4:$B$9</c:f>
              <c:numCache>
                <c:formatCode>#\ ##0.0</c:formatCode>
                <c:ptCount val="6"/>
                <c:pt idx="0">
                  <c:v>9.6</c:v>
                </c:pt>
                <c:pt idx="1">
                  <c:v>11.2</c:v>
                </c:pt>
                <c:pt idx="2">
                  <c:v>7.3</c:v>
                </c:pt>
                <c:pt idx="3">
                  <c:v>8.6999999999999993</c:v>
                </c:pt>
                <c:pt idx="4">
                  <c:v>9.8000000000000007</c:v>
                </c:pt>
                <c:pt idx="5">
                  <c:v>19.100000000000001</c:v>
                </c:pt>
              </c:numCache>
            </c:numRef>
          </c:val>
          <c:extLst xmlns:c16r2="http://schemas.microsoft.com/office/drawing/2015/06/chart">
            <c:ext xmlns:c16="http://schemas.microsoft.com/office/drawing/2014/chart" uri="{C3380CC4-5D6E-409C-BE32-E72D297353CC}">
              <c16:uniqueId val="{00000000-31B8-47A9-8A69-241F82A04284}"/>
            </c:ext>
          </c:extLst>
        </c:ser>
        <c:ser>
          <c:idx val="1"/>
          <c:order val="1"/>
          <c:tx>
            <c:strRef>
              <c:f>'[ktk.ktk1.fact_ktk_ktk1.latest (68).xlsx]Kouluterveyskyselyn aikasarjat '!$C$3</c:f>
              <c:strCache>
                <c:ptCount val="1"/>
                <c:pt idx="0">
                  <c:v>Pojat</c:v>
                </c:pt>
              </c:strCache>
            </c:strRef>
          </c:tx>
          <c:spPr>
            <a:solidFill>
              <a:schemeClr val="accent2"/>
            </a:solidFill>
            <a:ln>
              <a:noFill/>
            </a:ln>
            <a:effectLst/>
            <a:sp3d/>
          </c:spPr>
          <c:invertIfNegative val="0"/>
          <c:cat>
            <c:strRef>
              <c:f>'[ktk.ktk1.fact_ktk_ktk1.latest (68).xlsx]Kouluterveyskyselyn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(68).xlsx]Kouluterveyskyselyn aikasarjat '!$C$4:$C$9</c:f>
              <c:numCache>
                <c:formatCode>#\ ##0.0</c:formatCode>
                <c:ptCount val="6"/>
                <c:pt idx="0">
                  <c:v>10.5</c:v>
                </c:pt>
                <c:pt idx="1">
                  <c:v>12.8</c:v>
                </c:pt>
                <c:pt idx="2">
                  <c:v>7.4</c:v>
                </c:pt>
                <c:pt idx="3" formatCode="General">
                  <c:v>0</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31B8-47A9-8A69-241F82A04284}"/>
            </c:ext>
          </c:extLst>
        </c:ser>
        <c:ser>
          <c:idx val="2"/>
          <c:order val="2"/>
          <c:tx>
            <c:strRef>
              <c:f>'[ktk.ktk1.fact_ktk_ktk1.latest (68).xlsx]Kouluterveyskyselyn aikasarjat '!$D$3</c:f>
              <c:strCache>
                <c:ptCount val="1"/>
                <c:pt idx="0">
                  <c:v>Tytöt</c:v>
                </c:pt>
              </c:strCache>
            </c:strRef>
          </c:tx>
          <c:spPr>
            <a:solidFill>
              <a:schemeClr val="accent6"/>
            </a:solidFill>
            <a:ln>
              <a:noFill/>
            </a:ln>
            <a:effectLst/>
            <a:sp3d/>
          </c:spPr>
          <c:invertIfNegative val="0"/>
          <c:cat>
            <c:strRef>
              <c:f>'[ktk.ktk1.fact_ktk_ktk1.latest (68).xlsx]Kouluterveyskyselyn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(68).xlsx]Kouluterveyskyselyn aikasarjat '!$D$4:$D$9</c:f>
              <c:numCache>
                <c:formatCode>#\ ##0.0</c:formatCode>
                <c:ptCount val="6"/>
                <c:pt idx="0">
                  <c:v>8.6</c:v>
                </c:pt>
                <c:pt idx="1">
                  <c:v>9.6999999999999993</c:v>
                </c:pt>
                <c:pt idx="2">
                  <c:v>7.3</c:v>
                </c:pt>
                <c:pt idx="3">
                  <c:v>10.3</c:v>
                </c:pt>
                <c:pt idx="4">
                  <c:v>11.5</c:v>
                </c:pt>
                <c:pt idx="5">
                  <c:v>26.9</c:v>
                </c:pt>
              </c:numCache>
            </c:numRef>
          </c:val>
          <c:extLst xmlns:c16r2="http://schemas.microsoft.com/office/drawing/2015/06/chart">
            <c:ext xmlns:c16="http://schemas.microsoft.com/office/drawing/2014/chart" uri="{C3380CC4-5D6E-409C-BE32-E72D297353CC}">
              <c16:uniqueId val="{00000002-31B8-47A9-8A69-241F82A04284}"/>
            </c:ext>
          </c:extLst>
        </c:ser>
        <c:dLbls>
          <c:showLegendKey val="0"/>
          <c:showVal val="0"/>
          <c:showCatName val="0"/>
          <c:showSerName val="0"/>
          <c:showPercent val="0"/>
          <c:showBubbleSize val="0"/>
        </c:dLbls>
        <c:gapWidth val="150"/>
        <c:shape val="box"/>
        <c:axId val="138101504"/>
        <c:axId val="138103040"/>
        <c:axId val="0"/>
      </c:bar3DChart>
      <c:catAx>
        <c:axId val="138101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103040"/>
        <c:crosses val="autoZero"/>
        <c:auto val="1"/>
        <c:lblAlgn val="ctr"/>
        <c:lblOffset val="100"/>
        <c:noMultiLvlLbl val="0"/>
      </c:catAx>
      <c:valAx>
        <c:axId val="1381030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1015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Kokeillut laittomia huumeita ainakin kerran,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(69).xlsx]Kouluterveyskyselyn aikasarjat '!$B$3</c:f>
              <c:strCache>
                <c:ptCount val="1"/>
                <c:pt idx="0">
                  <c:v>Sukupuoli: yhteensä</c:v>
                </c:pt>
              </c:strCache>
            </c:strRef>
          </c:tx>
          <c:spPr>
            <a:solidFill>
              <a:schemeClr val="accent1"/>
            </a:solidFill>
            <a:ln>
              <a:noFill/>
            </a:ln>
            <a:effectLst/>
            <a:sp3d/>
          </c:spPr>
          <c:invertIfNegative val="0"/>
          <c:cat>
            <c:strRef>
              <c:f>'[ktk.ktk1.fact_ktk_ktk1.latest (69).xlsx]Kouluterveyskyselyn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(69).xlsx]Kouluterveyskyselyn aikasarjat '!$B$4:$B$9</c:f>
              <c:numCache>
                <c:formatCode>#\ ##0.0</c:formatCode>
                <c:ptCount val="6"/>
                <c:pt idx="0">
                  <c:v>8.9</c:v>
                </c:pt>
                <c:pt idx="1">
                  <c:v>9</c:v>
                </c:pt>
                <c:pt idx="2">
                  <c:v>5.6</c:v>
                </c:pt>
                <c:pt idx="3">
                  <c:v>10.7</c:v>
                </c:pt>
                <c:pt idx="4">
                  <c:v>1.8</c:v>
                </c:pt>
                <c:pt idx="5">
                  <c:v>8.3000000000000007</c:v>
                </c:pt>
              </c:numCache>
            </c:numRef>
          </c:val>
          <c:extLst xmlns:c16r2="http://schemas.microsoft.com/office/drawing/2015/06/chart">
            <c:ext xmlns:c16="http://schemas.microsoft.com/office/drawing/2014/chart" uri="{C3380CC4-5D6E-409C-BE32-E72D297353CC}">
              <c16:uniqueId val="{00000000-A688-4E04-8AEF-2F54B8DB89A4}"/>
            </c:ext>
          </c:extLst>
        </c:ser>
        <c:ser>
          <c:idx val="1"/>
          <c:order val="1"/>
          <c:tx>
            <c:strRef>
              <c:f>'[ktk.ktk1.fact_ktk_ktk1.latest (69).xlsx]Kouluterveyskyselyn aikasarjat '!$C$3</c:f>
              <c:strCache>
                <c:ptCount val="1"/>
                <c:pt idx="0">
                  <c:v>Pojat</c:v>
                </c:pt>
              </c:strCache>
            </c:strRef>
          </c:tx>
          <c:spPr>
            <a:solidFill>
              <a:schemeClr val="accent2"/>
            </a:solidFill>
            <a:ln>
              <a:noFill/>
            </a:ln>
            <a:effectLst/>
            <a:sp3d/>
          </c:spPr>
          <c:invertIfNegative val="0"/>
          <c:cat>
            <c:strRef>
              <c:f>'[ktk.ktk1.fact_ktk_ktk1.latest (69).xlsx]Kouluterveyskyselyn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(69).xlsx]Kouluterveyskyselyn aikasarjat '!$C$4:$C$9</c:f>
              <c:numCache>
                <c:formatCode>#\ ##0.0</c:formatCode>
                <c:ptCount val="6"/>
                <c:pt idx="0">
                  <c:v>10.6</c:v>
                </c:pt>
                <c:pt idx="1">
                  <c:v>10.5</c:v>
                </c:pt>
                <c:pt idx="2">
                  <c:v>6.3</c:v>
                </c:pt>
                <c:pt idx="3">
                  <c:v>11.1</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A688-4E04-8AEF-2F54B8DB89A4}"/>
            </c:ext>
          </c:extLst>
        </c:ser>
        <c:ser>
          <c:idx val="2"/>
          <c:order val="2"/>
          <c:tx>
            <c:strRef>
              <c:f>'[ktk.ktk1.fact_ktk_ktk1.latest (69).xlsx]Kouluterveyskyselyn aikasarjat '!$D$3</c:f>
              <c:strCache>
                <c:ptCount val="1"/>
                <c:pt idx="0">
                  <c:v>Tytöt</c:v>
                </c:pt>
              </c:strCache>
            </c:strRef>
          </c:tx>
          <c:spPr>
            <a:solidFill>
              <a:schemeClr val="accent6"/>
            </a:solidFill>
            <a:ln>
              <a:noFill/>
            </a:ln>
            <a:effectLst/>
            <a:sp3d/>
          </c:spPr>
          <c:invertIfNegative val="0"/>
          <c:cat>
            <c:strRef>
              <c:f>'[ktk.ktk1.fact_ktk_ktk1.latest (69).xlsx]Kouluterveyskyselyn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(69).xlsx]Kouluterveyskyselyn aikasarjat '!$D$4:$D$9</c:f>
              <c:numCache>
                <c:formatCode>#\ ##0.0</c:formatCode>
                <c:ptCount val="6"/>
                <c:pt idx="0">
                  <c:v>7.3</c:v>
                </c:pt>
                <c:pt idx="1">
                  <c:v>7.5</c:v>
                </c:pt>
                <c:pt idx="2">
                  <c:v>4.8</c:v>
                </c:pt>
                <c:pt idx="3">
                  <c:v>10.3</c:v>
                </c:pt>
                <c:pt idx="4">
                  <c:v>1.7</c:v>
                </c:pt>
                <c:pt idx="5">
                  <c:v>10.4</c:v>
                </c:pt>
              </c:numCache>
            </c:numRef>
          </c:val>
          <c:extLst xmlns:c16r2="http://schemas.microsoft.com/office/drawing/2015/06/chart">
            <c:ext xmlns:c16="http://schemas.microsoft.com/office/drawing/2014/chart" uri="{C3380CC4-5D6E-409C-BE32-E72D297353CC}">
              <c16:uniqueId val="{00000002-A688-4E04-8AEF-2F54B8DB89A4}"/>
            </c:ext>
          </c:extLst>
        </c:ser>
        <c:dLbls>
          <c:showLegendKey val="0"/>
          <c:showVal val="0"/>
          <c:showCatName val="0"/>
          <c:showSerName val="0"/>
          <c:showPercent val="0"/>
          <c:showBubbleSize val="0"/>
        </c:dLbls>
        <c:gapWidth val="150"/>
        <c:shape val="box"/>
        <c:axId val="138148864"/>
        <c:axId val="137368320"/>
        <c:axId val="0"/>
      </c:bar3DChart>
      <c:catAx>
        <c:axId val="138148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368320"/>
        <c:crosses val="autoZero"/>
        <c:auto val="1"/>
        <c:lblAlgn val="ctr"/>
        <c:lblOffset val="100"/>
        <c:noMultiLvlLbl val="0"/>
      </c:catAx>
      <c:valAx>
        <c:axId val="13736832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1488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Kokeillut kannabista ainakin kerran,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(70).xlsx]Kouluterveyskyselyn aikasarjat '!$B$3</c:f>
              <c:strCache>
                <c:ptCount val="1"/>
                <c:pt idx="0">
                  <c:v>Sukupuoli: yhteensä</c:v>
                </c:pt>
              </c:strCache>
            </c:strRef>
          </c:tx>
          <c:spPr>
            <a:solidFill>
              <a:schemeClr val="accent1"/>
            </a:solidFill>
            <a:ln>
              <a:noFill/>
            </a:ln>
            <a:effectLst/>
            <a:sp3d/>
          </c:spPr>
          <c:invertIfNegative val="0"/>
          <c:cat>
            <c:strRef>
              <c:f>'[ktk.ktk1.fact_ktk_ktk1.latest (70).xlsx]Kouluterveyskyselyn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(70).xlsx]Kouluterveyskyselyn aikasarjat '!$B$4:$B$9</c:f>
              <c:numCache>
                <c:formatCode>#\ ##0.0</c:formatCode>
                <c:ptCount val="6"/>
                <c:pt idx="0">
                  <c:v>8.6</c:v>
                </c:pt>
                <c:pt idx="1">
                  <c:v>8.6</c:v>
                </c:pt>
                <c:pt idx="2">
                  <c:v>5</c:v>
                </c:pt>
                <c:pt idx="3">
                  <c:v>9.6</c:v>
                </c:pt>
                <c:pt idx="4">
                  <c:v>1.8</c:v>
                </c:pt>
                <c:pt idx="5">
                  <c:v>8.3000000000000007</c:v>
                </c:pt>
              </c:numCache>
            </c:numRef>
          </c:val>
          <c:extLst xmlns:c16r2="http://schemas.microsoft.com/office/drawing/2015/06/chart">
            <c:ext xmlns:c16="http://schemas.microsoft.com/office/drawing/2014/chart" uri="{C3380CC4-5D6E-409C-BE32-E72D297353CC}">
              <c16:uniqueId val="{00000000-6F0A-44A6-95D2-6BB5D78470B4}"/>
            </c:ext>
          </c:extLst>
        </c:ser>
        <c:ser>
          <c:idx val="1"/>
          <c:order val="1"/>
          <c:tx>
            <c:strRef>
              <c:f>'[ktk.ktk1.fact_ktk_ktk1.latest (70).xlsx]Kouluterveyskyselyn aikasarjat '!$C$3</c:f>
              <c:strCache>
                <c:ptCount val="1"/>
                <c:pt idx="0">
                  <c:v>Pojat</c:v>
                </c:pt>
              </c:strCache>
            </c:strRef>
          </c:tx>
          <c:spPr>
            <a:solidFill>
              <a:schemeClr val="accent2"/>
            </a:solidFill>
            <a:ln>
              <a:noFill/>
            </a:ln>
            <a:effectLst/>
            <a:sp3d/>
          </c:spPr>
          <c:invertIfNegative val="0"/>
          <c:cat>
            <c:strRef>
              <c:f>'[ktk.ktk1.fact_ktk_ktk1.latest (70).xlsx]Kouluterveyskyselyn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(70).xlsx]Kouluterveyskyselyn aikasarjat '!$C$4:$C$9</c:f>
              <c:numCache>
                <c:formatCode>#\ ##0.0</c:formatCode>
                <c:ptCount val="6"/>
                <c:pt idx="0">
                  <c:v>10.199999999999999</c:v>
                </c:pt>
                <c:pt idx="1">
                  <c:v>10.199999999999999</c:v>
                </c:pt>
                <c:pt idx="2">
                  <c:v>6.3</c:v>
                </c:pt>
                <c:pt idx="3" formatCode="General">
                  <c:v>0</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6F0A-44A6-95D2-6BB5D78470B4}"/>
            </c:ext>
          </c:extLst>
        </c:ser>
        <c:ser>
          <c:idx val="2"/>
          <c:order val="2"/>
          <c:tx>
            <c:strRef>
              <c:f>'[ktk.ktk1.fact_ktk_ktk1.latest (70).xlsx]Kouluterveyskyselyn aikasarjat '!$D$3</c:f>
              <c:strCache>
                <c:ptCount val="1"/>
                <c:pt idx="0">
                  <c:v>Tytöt</c:v>
                </c:pt>
              </c:strCache>
            </c:strRef>
          </c:tx>
          <c:spPr>
            <a:solidFill>
              <a:schemeClr val="accent6"/>
            </a:solidFill>
            <a:ln>
              <a:noFill/>
            </a:ln>
            <a:effectLst/>
            <a:sp3d/>
          </c:spPr>
          <c:invertIfNegative val="0"/>
          <c:cat>
            <c:strRef>
              <c:f>'[ktk.ktk1.fact_ktk_ktk1.latest (70).xlsx]Kouluterveyskyselyn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(70).xlsx]Kouluterveyskyselyn aikasarjat '!$D$4:$D$9</c:f>
              <c:numCache>
                <c:formatCode>#\ ##0.0</c:formatCode>
                <c:ptCount val="6"/>
                <c:pt idx="0">
                  <c:v>7</c:v>
                </c:pt>
                <c:pt idx="1">
                  <c:v>6.9</c:v>
                </c:pt>
                <c:pt idx="2">
                  <c:v>3.6</c:v>
                </c:pt>
                <c:pt idx="3">
                  <c:v>10.199999999999999</c:v>
                </c:pt>
                <c:pt idx="4">
                  <c:v>1.7</c:v>
                </c:pt>
                <c:pt idx="5">
                  <c:v>10.4</c:v>
                </c:pt>
              </c:numCache>
            </c:numRef>
          </c:val>
          <c:extLst xmlns:c16r2="http://schemas.microsoft.com/office/drawing/2015/06/chart">
            <c:ext xmlns:c16="http://schemas.microsoft.com/office/drawing/2014/chart" uri="{C3380CC4-5D6E-409C-BE32-E72D297353CC}">
              <c16:uniqueId val="{00000002-6F0A-44A6-95D2-6BB5D78470B4}"/>
            </c:ext>
          </c:extLst>
        </c:ser>
        <c:dLbls>
          <c:showLegendKey val="0"/>
          <c:showVal val="0"/>
          <c:showCatName val="0"/>
          <c:showSerName val="0"/>
          <c:showPercent val="0"/>
          <c:showBubbleSize val="0"/>
        </c:dLbls>
        <c:gapWidth val="150"/>
        <c:shape val="box"/>
        <c:axId val="137405952"/>
        <c:axId val="137407488"/>
        <c:axId val="0"/>
      </c:bar3DChart>
      <c:catAx>
        <c:axId val="137405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407488"/>
        <c:crosses val="autoZero"/>
        <c:auto val="1"/>
        <c:lblAlgn val="ctr"/>
        <c:lblOffset val="100"/>
        <c:noMultiLvlLbl val="0"/>
      </c:catAx>
      <c:valAx>
        <c:axId val="13740748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405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Omalla paikkakunnalla helppo hankkia huumeita, %, 2019 ,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(71).xlsx]Kouluterveyskyselyn aikasarjat '!$B$3</c:f>
              <c:strCache>
                <c:ptCount val="1"/>
                <c:pt idx="0">
                  <c:v>Sukupuoli: yhteensä</c:v>
                </c:pt>
              </c:strCache>
            </c:strRef>
          </c:tx>
          <c:spPr>
            <a:solidFill>
              <a:schemeClr val="accent1"/>
            </a:solidFill>
            <a:ln>
              <a:noFill/>
            </a:ln>
            <a:effectLst/>
            <a:sp3d/>
          </c:spPr>
          <c:invertIfNegative val="0"/>
          <c:cat>
            <c:strRef>
              <c:f>'[ktk.ktk1.fact_ktk_ktk1.latest (71).xlsx]Kouluterveyskyselyn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(71).xlsx]Kouluterveyskyselyn aikasarjat '!$B$4:$B$9</c:f>
              <c:numCache>
                <c:formatCode>#\ ##0.0</c:formatCode>
                <c:ptCount val="6"/>
                <c:pt idx="0">
                  <c:v>48.1</c:v>
                </c:pt>
                <c:pt idx="1">
                  <c:v>43.7</c:v>
                </c:pt>
                <c:pt idx="2">
                  <c:v>26.5</c:v>
                </c:pt>
                <c:pt idx="3">
                  <c:v>41.3</c:v>
                </c:pt>
                <c:pt idx="4">
                  <c:v>27.8</c:v>
                </c:pt>
                <c:pt idx="5">
                  <c:v>46.3</c:v>
                </c:pt>
              </c:numCache>
            </c:numRef>
          </c:val>
          <c:extLst xmlns:c16r2="http://schemas.microsoft.com/office/drawing/2015/06/chart">
            <c:ext xmlns:c16="http://schemas.microsoft.com/office/drawing/2014/chart" uri="{C3380CC4-5D6E-409C-BE32-E72D297353CC}">
              <c16:uniqueId val="{00000000-3D8D-4761-BDC1-65AB40B54D6B}"/>
            </c:ext>
          </c:extLst>
        </c:ser>
        <c:ser>
          <c:idx val="1"/>
          <c:order val="1"/>
          <c:tx>
            <c:strRef>
              <c:f>'[ktk.ktk1.fact_ktk_ktk1.latest (71).xlsx]Kouluterveyskyselyn aikasarjat '!$C$3</c:f>
              <c:strCache>
                <c:ptCount val="1"/>
                <c:pt idx="0">
                  <c:v>Pojat</c:v>
                </c:pt>
              </c:strCache>
            </c:strRef>
          </c:tx>
          <c:spPr>
            <a:solidFill>
              <a:schemeClr val="accent2"/>
            </a:solidFill>
            <a:ln>
              <a:noFill/>
            </a:ln>
            <a:effectLst/>
            <a:sp3d/>
          </c:spPr>
          <c:invertIfNegative val="0"/>
          <c:cat>
            <c:strRef>
              <c:f>'[ktk.ktk1.fact_ktk_ktk1.latest (71).xlsx]Kouluterveyskyselyn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(71).xlsx]Kouluterveyskyselyn aikasarjat '!$C$4:$C$9</c:f>
              <c:numCache>
                <c:formatCode>#\ ##0.0</c:formatCode>
                <c:ptCount val="6"/>
                <c:pt idx="0">
                  <c:v>47.5</c:v>
                </c:pt>
                <c:pt idx="1">
                  <c:v>43.3</c:v>
                </c:pt>
                <c:pt idx="2">
                  <c:v>22.7</c:v>
                </c:pt>
                <c:pt idx="3">
                  <c:v>51.1</c:v>
                </c:pt>
                <c:pt idx="4">
                  <c:v>30.6</c:v>
                </c:pt>
                <c:pt idx="5">
                  <c:v>40.5</c:v>
                </c:pt>
              </c:numCache>
            </c:numRef>
          </c:val>
          <c:extLst xmlns:c16r2="http://schemas.microsoft.com/office/drawing/2015/06/chart">
            <c:ext xmlns:c16="http://schemas.microsoft.com/office/drawing/2014/chart" uri="{C3380CC4-5D6E-409C-BE32-E72D297353CC}">
              <c16:uniqueId val="{00000001-3D8D-4761-BDC1-65AB40B54D6B}"/>
            </c:ext>
          </c:extLst>
        </c:ser>
        <c:ser>
          <c:idx val="2"/>
          <c:order val="2"/>
          <c:tx>
            <c:strRef>
              <c:f>'[ktk.ktk1.fact_ktk_ktk1.latest (71).xlsx]Kouluterveyskyselyn aikasarjat '!$D$3</c:f>
              <c:strCache>
                <c:ptCount val="1"/>
                <c:pt idx="0">
                  <c:v>Tytöt</c:v>
                </c:pt>
              </c:strCache>
            </c:strRef>
          </c:tx>
          <c:spPr>
            <a:solidFill>
              <a:schemeClr val="accent6"/>
            </a:solidFill>
            <a:ln>
              <a:noFill/>
            </a:ln>
            <a:effectLst/>
            <a:sp3d/>
          </c:spPr>
          <c:invertIfNegative val="0"/>
          <c:cat>
            <c:strRef>
              <c:f>'[ktk.ktk1.fact_ktk_ktk1.latest (71).xlsx]Kouluterveyskyselyn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(71).xlsx]Kouluterveyskyselyn aikasarjat '!$D$4:$D$9</c:f>
              <c:numCache>
                <c:formatCode>#\ ##0.0</c:formatCode>
                <c:ptCount val="6"/>
                <c:pt idx="0">
                  <c:v>48.7</c:v>
                </c:pt>
                <c:pt idx="1">
                  <c:v>44.1</c:v>
                </c:pt>
                <c:pt idx="2">
                  <c:v>31</c:v>
                </c:pt>
                <c:pt idx="3">
                  <c:v>33.9</c:v>
                </c:pt>
                <c:pt idx="4">
                  <c:v>25.4</c:v>
                </c:pt>
                <c:pt idx="5">
                  <c:v>50</c:v>
                </c:pt>
              </c:numCache>
            </c:numRef>
          </c:val>
          <c:extLst xmlns:c16r2="http://schemas.microsoft.com/office/drawing/2015/06/chart">
            <c:ext xmlns:c16="http://schemas.microsoft.com/office/drawing/2014/chart" uri="{C3380CC4-5D6E-409C-BE32-E72D297353CC}">
              <c16:uniqueId val="{00000002-3D8D-4761-BDC1-65AB40B54D6B}"/>
            </c:ext>
          </c:extLst>
        </c:ser>
        <c:dLbls>
          <c:showLegendKey val="0"/>
          <c:showVal val="0"/>
          <c:showCatName val="0"/>
          <c:showSerName val="0"/>
          <c:showPercent val="0"/>
          <c:showBubbleSize val="0"/>
        </c:dLbls>
        <c:gapWidth val="150"/>
        <c:shape val="box"/>
        <c:axId val="137457664"/>
        <c:axId val="137459200"/>
        <c:axId val="0"/>
      </c:bar3DChart>
      <c:catAx>
        <c:axId val="1374576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459200"/>
        <c:crosses val="autoZero"/>
        <c:auto val="1"/>
        <c:lblAlgn val="ctr"/>
        <c:lblOffset val="100"/>
        <c:noMultiLvlLbl val="0"/>
      </c:catAx>
      <c:valAx>
        <c:axId val="1374592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4576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Pelaa rahapelejä viikoittain,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(72).xlsx]Kouluterveyskyselyn aikasarjat '!$B$3</c:f>
              <c:strCache>
                <c:ptCount val="1"/>
                <c:pt idx="0">
                  <c:v>Sukupuoli: yhteensä</c:v>
                </c:pt>
              </c:strCache>
            </c:strRef>
          </c:tx>
          <c:spPr>
            <a:solidFill>
              <a:schemeClr val="accent1"/>
            </a:solidFill>
            <a:ln>
              <a:noFill/>
            </a:ln>
            <a:effectLst/>
            <a:sp3d/>
          </c:spPr>
          <c:invertIfNegative val="0"/>
          <c:cat>
            <c:strRef>
              <c:f>'[ktk.ktk1.fact_ktk_ktk1.latest (72).xlsx]Kouluterveyskyselyn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(72).xlsx]Kouluterveyskyselyn aikasarjat '!$B$4:$B$9</c:f>
              <c:numCache>
                <c:formatCode>#\ ##0.0</c:formatCode>
                <c:ptCount val="6"/>
                <c:pt idx="0">
                  <c:v>4.5999999999999996</c:v>
                </c:pt>
                <c:pt idx="1">
                  <c:v>5.0999999999999996</c:v>
                </c:pt>
                <c:pt idx="2">
                  <c:v>2.2999999999999998</c:v>
                </c:pt>
                <c:pt idx="3">
                  <c:v>1.1000000000000001</c:v>
                </c:pt>
                <c:pt idx="4">
                  <c:v>2</c:v>
                </c:pt>
                <c:pt idx="5">
                  <c:v>4.9000000000000004</c:v>
                </c:pt>
              </c:numCache>
            </c:numRef>
          </c:val>
          <c:extLst xmlns:c16r2="http://schemas.microsoft.com/office/drawing/2015/06/chart">
            <c:ext xmlns:c16="http://schemas.microsoft.com/office/drawing/2014/chart" uri="{C3380CC4-5D6E-409C-BE32-E72D297353CC}">
              <c16:uniqueId val="{00000000-60A1-4DCD-B5FD-F815AC945D7D}"/>
            </c:ext>
          </c:extLst>
        </c:ser>
        <c:dLbls>
          <c:showLegendKey val="0"/>
          <c:showVal val="0"/>
          <c:showCatName val="0"/>
          <c:showSerName val="0"/>
          <c:showPercent val="0"/>
          <c:showBubbleSize val="0"/>
        </c:dLbls>
        <c:gapWidth val="150"/>
        <c:shape val="box"/>
        <c:axId val="137498624"/>
        <c:axId val="137500160"/>
        <c:axId val="0"/>
      </c:bar3DChart>
      <c:catAx>
        <c:axId val="137498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7500160"/>
        <c:crosses val="autoZero"/>
        <c:auto val="1"/>
        <c:lblAlgn val="ctr"/>
        <c:lblOffset val="100"/>
        <c:noMultiLvlLbl val="0"/>
      </c:catAx>
      <c:valAx>
        <c:axId val="1375001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4986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Harrastaa taidetta ja kulttuuria vähintään yhtenä päivänä viikossa,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(14).xlsx]Kouluterveyskyselyn tulokset 20'!$B$2</c:f>
              <c:strCache>
                <c:ptCount val="1"/>
                <c:pt idx="0">
                  <c:v>Pojat</c:v>
                </c:pt>
              </c:strCache>
            </c:strRef>
          </c:tx>
          <c:spPr>
            <a:solidFill>
              <a:schemeClr val="accent1"/>
            </a:solidFill>
            <a:ln>
              <a:noFill/>
            </a:ln>
            <a:effectLst/>
            <a:sp3d/>
          </c:spPr>
          <c:invertIfNegative val="0"/>
          <c:cat>
            <c:strRef>
              <c:f>'[ktk.ktk4.fact_ktk_ktk4.latest (14).xlsx]Kouluterveyskyselyn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(14).xlsx]Kouluterveyskyselyn tulokset 20'!$B$3:$B$8</c:f>
              <c:numCache>
                <c:formatCode>#\ ##0.0</c:formatCode>
                <c:ptCount val="6"/>
                <c:pt idx="0">
                  <c:v>68.3</c:v>
                </c:pt>
                <c:pt idx="1">
                  <c:v>66.3</c:v>
                </c:pt>
                <c:pt idx="2">
                  <c:v>70.900000000000006</c:v>
                </c:pt>
                <c:pt idx="3">
                  <c:v>57.4</c:v>
                </c:pt>
                <c:pt idx="4">
                  <c:v>62</c:v>
                </c:pt>
                <c:pt idx="5">
                  <c:v>75</c:v>
                </c:pt>
              </c:numCache>
            </c:numRef>
          </c:val>
          <c:extLst xmlns:c16r2="http://schemas.microsoft.com/office/drawing/2015/06/chart">
            <c:ext xmlns:c16="http://schemas.microsoft.com/office/drawing/2014/chart" uri="{C3380CC4-5D6E-409C-BE32-E72D297353CC}">
              <c16:uniqueId val="{00000000-28AD-4354-881D-63AF445A5A30}"/>
            </c:ext>
          </c:extLst>
        </c:ser>
        <c:ser>
          <c:idx val="1"/>
          <c:order val="1"/>
          <c:tx>
            <c:strRef>
              <c:f>'[ktk.ktk4.fact_ktk_ktk4.latest (14).xlsx]Kouluterveyskyselyn tulokset 20'!$C$2</c:f>
              <c:strCache>
                <c:ptCount val="1"/>
                <c:pt idx="0">
                  <c:v>Tytöt</c:v>
                </c:pt>
              </c:strCache>
            </c:strRef>
          </c:tx>
          <c:spPr>
            <a:solidFill>
              <a:schemeClr val="accent2"/>
            </a:solidFill>
            <a:ln>
              <a:noFill/>
            </a:ln>
            <a:effectLst/>
            <a:sp3d/>
          </c:spPr>
          <c:invertIfNegative val="0"/>
          <c:cat>
            <c:strRef>
              <c:f>'[ktk.ktk4.fact_ktk_ktk4.latest (14).xlsx]Kouluterveyskyselyn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(14).xlsx]Kouluterveyskyselyn tulokset 20'!$C$3:$C$8</c:f>
              <c:numCache>
                <c:formatCode>#\ ##0.0</c:formatCode>
                <c:ptCount val="6"/>
                <c:pt idx="0">
                  <c:v>89.7</c:v>
                </c:pt>
                <c:pt idx="1">
                  <c:v>90.7</c:v>
                </c:pt>
                <c:pt idx="2">
                  <c:v>89.3</c:v>
                </c:pt>
                <c:pt idx="3">
                  <c:v>90.9</c:v>
                </c:pt>
                <c:pt idx="4">
                  <c:v>79.099999999999994</c:v>
                </c:pt>
                <c:pt idx="5">
                  <c:v>93.2</c:v>
                </c:pt>
              </c:numCache>
            </c:numRef>
          </c:val>
          <c:extLst xmlns:c16r2="http://schemas.microsoft.com/office/drawing/2015/06/chart">
            <c:ext xmlns:c16="http://schemas.microsoft.com/office/drawing/2014/chart" uri="{C3380CC4-5D6E-409C-BE32-E72D297353CC}">
              <c16:uniqueId val="{00000001-28AD-4354-881D-63AF445A5A30}"/>
            </c:ext>
          </c:extLst>
        </c:ser>
        <c:dLbls>
          <c:showLegendKey val="0"/>
          <c:showVal val="0"/>
          <c:showCatName val="0"/>
          <c:showSerName val="0"/>
          <c:showPercent val="0"/>
          <c:showBubbleSize val="0"/>
        </c:dLbls>
        <c:gapWidth val="150"/>
        <c:shape val="box"/>
        <c:axId val="130888832"/>
        <c:axId val="130890368"/>
        <c:axId val="0"/>
      </c:bar3DChart>
      <c:catAx>
        <c:axId val="130888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890368"/>
        <c:crosses val="autoZero"/>
        <c:auto val="1"/>
        <c:lblAlgn val="ctr"/>
        <c:lblOffset val="100"/>
        <c:noMultiLvlLbl val="0"/>
      </c:catAx>
      <c:valAx>
        <c:axId val="13089036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888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Yrittänyt usein viettää vähemmän aikaa netissä, mutta ei ole onnistunut,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(73).xlsx]Kouluterveyskyselyn aikasarjat '!$B$3</c:f>
              <c:strCache>
                <c:ptCount val="1"/>
                <c:pt idx="0">
                  <c:v>Sukupuoli: yhteensä</c:v>
                </c:pt>
              </c:strCache>
            </c:strRef>
          </c:tx>
          <c:spPr>
            <a:solidFill>
              <a:schemeClr val="accent1"/>
            </a:solidFill>
            <a:ln>
              <a:noFill/>
            </a:ln>
            <a:effectLst/>
            <a:sp3d/>
          </c:spPr>
          <c:invertIfNegative val="0"/>
          <c:cat>
            <c:strRef>
              <c:f>'[ktk.ktk1.fact_ktk_ktk1.latest (73).xlsx]Kouluterveyskyselyn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(73).xlsx]Kouluterveyskyselyn aikasarjat '!$B$4:$B$9</c:f>
              <c:numCache>
                <c:formatCode>#\ ##0.0</c:formatCode>
                <c:ptCount val="6"/>
                <c:pt idx="0">
                  <c:v>29.7</c:v>
                </c:pt>
                <c:pt idx="1">
                  <c:v>29</c:v>
                </c:pt>
                <c:pt idx="2">
                  <c:v>22.2</c:v>
                </c:pt>
                <c:pt idx="3">
                  <c:v>22.4</c:v>
                </c:pt>
                <c:pt idx="4">
                  <c:v>21.2</c:v>
                </c:pt>
                <c:pt idx="5">
                  <c:v>35.200000000000003</c:v>
                </c:pt>
              </c:numCache>
            </c:numRef>
          </c:val>
          <c:extLst xmlns:c16r2="http://schemas.microsoft.com/office/drawing/2015/06/chart">
            <c:ext xmlns:c16="http://schemas.microsoft.com/office/drawing/2014/chart" uri="{C3380CC4-5D6E-409C-BE32-E72D297353CC}">
              <c16:uniqueId val="{00000000-20CC-49AD-B623-0C0A51EC7A84}"/>
            </c:ext>
          </c:extLst>
        </c:ser>
        <c:ser>
          <c:idx val="1"/>
          <c:order val="1"/>
          <c:tx>
            <c:strRef>
              <c:f>'[ktk.ktk1.fact_ktk_ktk1.latest (73).xlsx]Kouluterveyskyselyn aikasarjat '!$C$3</c:f>
              <c:strCache>
                <c:ptCount val="1"/>
                <c:pt idx="0">
                  <c:v>Pojat</c:v>
                </c:pt>
              </c:strCache>
            </c:strRef>
          </c:tx>
          <c:spPr>
            <a:solidFill>
              <a:schemeClr val="accent2"/>
            </a:solidFill>
            <a:ln>
              <a:noFill/>
            </a:ln>
            <a:effectLst/>
            <a:sp3d/>
          </c:spPr>
          <c:invertIfNegative val="0"/>
          <c:cat>
            <c:strRef>
              <c:f>'[ktk.ktk1.fact_ktk_ktk1.latest (73).xlsx]Kouluterveyskyselyn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(73).xlsx]Kouluterveyskyselyn aikasarjat '!$C$4:$C$9</c:f>
              <c:numCache>
                <c:formatCode>#\ ##0.0</c:formatCode>
                <c:ptCount val="6"/>
                <c:pt idx="0">
                  <c:v>22.8</c:v>
                </c:pt>
                <c:pt idx="1">
                  <c:v>23.1</c:v>
                </c:pt>
                <c:pt idx="2">
                  <c:v>17.399999999999999</c:v>
                </c:pt>
                <c:pt idx="3">
                  <c:v>22</c:v>
                </c:pt>
                <c:pt idx="4">
                  <c:v>17.399999999999999</c:v>
                </c:pt>
                <c:pt idx="5">
                  <c:v>22</c:v>
                </c:pt>
              </c:numCache>
            </c:numRef>
          </c:val>
          <c:extLst xmlns:c16r2="http://schemas.microsoft.com/office/drawing/2015/06/chart">
            <c:ext xmlns:c16="http://schemas.microsoft.com/office/drawing/2014/chart" uri="{C3380CC4-5D6E-409C-BE32-E72D297353CC}">
              <c16:uniqueId val="{00000001-20CC-49AD-B623-0C0A51EC7A84}"/>
            </c:ext>
          </c:extLst>
        </c:ser>
        <c:ser>
          <c:idx val="2"/>
          <c:order val="2"/>
          <c:tx>
            <c:strRef>
              <c:f>'[ktk.ktk1.fact_ktk_ktk1.latest (73).xlsx]Kouluterveyskyselyn aikasarjat '!$D$3</c:f>
              <c:strCache>
                <c:ptCount val="1"/>
                <c:pt idx="0">
                  <c:v>Tytöt</c:v>
                </c:pt>
              </c:strCache>
            </c:strRef>
          </c:tx>
          <c:spPr>
            <a:solidFill>
              <a:schemeClr val="accent6"/>
            </a:solidFill>
            <a:ln>
              <a:noFill/>
            </a:ln>
            <a:effectLst/>
            <a:sp3d/>
          </c:spPr>
          <c:invertIfNegative val="0"/>
          <c:cat>
            <c:strRef>
              <c:f>'[ktk.ktk1.fact_ktk_ktk1.latest (73).xlsx]Kouluterveyskyselyn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(73).xlsx]Kouluterveyskyselyn aikasarjat '!$D$4:$D$9</c:f>
              <c:numCache>
                <c:formatCode>#\ ##0.0</c:formatCode>
                <c:ptCount val="6"/>
                <c:pt idx="0">
                  <c:v>36</c:v>
                </c:pt>
                <c:pt idx="1">
                  <c:v>34.5</c:v>
                </c:pt>
                <c:pt idx="2">
                  <c:v>27.8</c:v>
                </c:pt>
                <c:pt idx="3">
                  <c:v>22.8</c:v>
                </c:pt>
                <c:pt idx="4">
                  <c:v>24.1</c:v>
                </c:pt>
                <c:pt idx="5">
                  <c:v>43.8</c:v>
                </c:pt>
              </c:numCache>
            </c:numRef>
          </c:val>
          <c:extLst xmlns:c16r2="http://schemas.microsoft.com/office/drawing/2015/06/chart">
            <c:ext xmlns:c16="http://schemas.microsoft.com/office/drawing/2014/chart" uri="{C3380CC4-5D6E-409C-BE32-E72D297353CC}">
              <c16:uniqueId val="{00000002-20CC-49AD-B623-0C0A51EC7A84}"/>
            </c:ext>
          </c:extLst>
        </c:ser>
        <c:dLbls>
          <c:showLegendKey val="0"/>
          <c:showVal val="0"/>
          <c:showCatName val="0"/>
          <c:showSerName val="0"/>
          <c:showPercent val="0"/>
          <c:showBubbleSize val="0"/>
        </c:dLbls>
        <c:gapWidth val="150"/>
        <c:shape val="box"/>
        <c:axId val="137554176"/>
        <c:axId val="138612736"/>
        <c:axId val="0"/>
      </c:bar3DChart>
      <c:catAx>
        <c:axId val="1375541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612736"/>
        <c:crosses val="autoZero"/>
        <c:auto val="1"/>
        <c:lblAlgn val="ctr"/>
        <c:lblOffset val="100"/>
        <c:noMultiLvlLbl val="0"/>
      </c:catAx>
      <c:valAx>
        <c:axId val="1386127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554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Tuntenut olonsa usein hermostuneeksi, kun ei ole päässyt nettiin,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(74).xlsx]Kouluterveyskyselyn aikasarjat '!$B$3</c:f>
              <c:strCache>
                <c:ptCount val="1"/>
                <c:pt idx="0">
                  <c:v>Sukupuoli: yhteensä</c:v>
                </c:pt>
              </c:strCache>
            </c:strRef>
          </c:tx>
          <c:spPr>
            <a:solidFill>
              <a:schemeClr val="accent1"/>
            </a:solidFill>
            <a:ln>
              <a:noFill/>
            </a:ln>
            <a:effectLst/>
            <a:sp3d/>
          </c:spPr>
          <c:invertIfNegative val="0"/>
          <c:cat>
            <c:strRef>
              <c:f>'[ktk.ktk1.fact_ktk_ktk1.latest (74).xlsx]Kouluterveyskyselyn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(74).xlsx]Kouluterveyskyselyn aikasarjat '!$B$4:$B$9</c:f>
              <c:numCache>
                <c:formatCode>#\ ##0.0</c:formatCode>
                <c:ptCount val="6"/>
                <c:pt idx="0">
                  <c:v>17.8</c:v>
                </c:pt>
                <c:pt idx="1">
                  <c:v>19.7</c:v>
                </c:pt>
                <c:pt idx="2">
                  <c:v>16.8</c:v>
                </c:pt>
                <c:pt idx="3">
                  <c:v>17.7</c:v>
                </c:pt>
                <c:pt idx="4">
                  <c:v>20.2</c:v>
                </c:pt>
                <c:pt idx="5">
                  <c:v>23.6</c:v>
                </c:pt>
              </c:numCache>
            </c:numRef>
          </c:val>
          <c:extLst xmlns:c16r2="http://schemas.microsoft.com/office/drawing/2015/06/chart">
            <c:ext xmlns:c16="http://schemas.microsoft.com/office/drawing/2014/chart" uri="{C3380CC4-5D6E-409C-BE32-E72D297353CC}">
              <c16:uniqueId val="{00000000-0591-4CCC-803C-AE107D19B7CE}"/>
            </c:ext>
          </c:extLst>
        </c:ser>
        <c:ser>
          <c:idx val="1"/>
          <c:order val="1"/>
          <c:tx>
            <c:strRef>
              <c:f>'[ktk.ktk1.fact_ktk_ktk1.latest (74).xlsx]Kouluterveyskyselyn aikasarjat '!$C$3</c:f>
              <c:strCache>
                <c:ptCount val="1"/>
                <c:pt idx="0">
                  <c:v>Pojat</c:v>
                </c:pt>
              </c:strCache>
            </c:strRef>
          </c:tx>
          <c:spPr>
            <a:solidFill>
              <a:schemeClr val="accent2"/>
            </a:solidFill>
            <a:ln>
              <a:noFill/>
            </a:ln>
            <a:effectLst/>
            <a:sp3d/>
          </c:spPr>
          <c:invertIfNegative val="0"/>
          <c:cat>
            <c:strRef>
              <c:f>'[ktk.ktk1.fact_ktk_ktk1.latest (74).xlsx]Kouluterveyskyselyn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(74).xlsx]Kouluterveyskyselyn aikasarjat '!$C$4:$C$9</c:f>
              <c:numCache>
                <c:formatCode>#\ ##0.0</c:formatCode>
                <c:ptCount val="6"/>
                <c:pt idx="0">
                  <c:v>15.8</c:v>
                </c:pt>
                <c:pt idx="1">
                  <c:v>17.7</c:v>
                </c:pt>
                <c:pt idx="2">
                  <c:v>10.9</c:v>
                </c:pt>
                <c:pt idx="3">
                  <c:v>20</c:v>
                </c:pt>
                <c:pt idx="4">
                  <c:v>15.2</c:v>
                </c:pt>
                <c:pt idx="5">
                  <c:v>22</c:v>
                </c:pt>
              </c:numCache>
            </c:numRef>
          </c:val>
          <c:extLst xmlns:c16r2="http://schemas.microsoft.com/office/drawing/2015/06/chart">
            <c:ext xmlns:c16="http://schemas.microsoft.com/office/drawing/2014/chart" uri="{C3380CC4-5D6E-409C-BE32-E72D297353CC}">
              <c16:uniqueId val="{00000001-0591-4CCC-803C-AE107D19B7CE}"/>
            </c:ext>
          </c:extLst>
        </c:ser>
        <c:ser>
          <c:idx val="2"/>
          <c:order val="2"/>
          <c:tx>
            <c:strRef>
              <c:f>'[ktk.ktk1.fact_ktk_ktk1.latest (74).xlsx]Kouluterveyskyselyn aikasarjat '!$D$3</c:f>
              <c:strCache>
                <c:ptCount val="1"/>
                <c:pt idx="0">
                  <c:v>Tytöt</c:v>
                </c:pt>
              </c:strCache>
            </c:strRef>
          </c:tx>
          <c:spPr>
            <a:solidFill>
              <a:schemeClr val="accent6"/>
            </a:solidFill>
            <a:ln>
              <a:noFill/>
            </a:ln>
            <a:effectLst/>
            <a:sp3d/>
          </c:spPr>
          <c:invertIfNegative val="0"/>
          <c:cat>
            <c:strRef>
              <c:f>'[ktk.ktk1.fact_ktk_ktk1.latest (74).xlsx]Kouluterveyskyselyn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(74).xlsx]Kouluterveyskyselyn aikasarjat '!$D$4:$D$9</c:f>
              <c:numCache>
                <c:formatCode>#\ ##0.0</c:formatCode>
                <c:ptCount val="6"/>
                <c:pt idx="0">
                  <c:v>19.7</c:v>
                </c:pt>
                <c:pt idx="1">
                  <c:v>21.5</c:v>
                </c:pt>
                <c:pt idx="2">
                  <c:v>23.5</c:v>
                </c:pt>
                <c:pt idx="3">
                  <c:v>16.100000000000001</c:v>
                </c:pt>
                <c:pt idx="4">
                  <c:v>24.1</c:v>
                </c:pt>
                <c:pt idx="5">
                  <c:v>24.6</c:v>
                </c:pt>
              </c:numCache>
            </c:numRef>
          </c:val>
          <c:extLst xmlns:c16r2="http://schemas.microsoft.com/office/drawing/2015/06/chart">
            <c:ext xmlns:c16="http://schemas.microsoft.com/office/drawing/2014/chart" uri="{C3380CC4-5D6E-409C-BE32-E72D297353CC}">
              <c16:uniqueId val="{00000002-0591-4CCC-803C-AE107D19B7CE}"/>
            </c:ext>
          </c:extLst>
        </c:ser>
        <c:dLbls>
          <c:showLegendKey val="0"/>
          <c:showVal val="0"/>
          <c:showCatName val="0"/>
          <c:showSerName val="0"/>
          <c:showPercent val="0"/>
          <c:showBubbleSize val="0"/>
        </c:dLbls>
        <c:gapWidth val="150"/>
        <c:shape val="box"/>
        <c:axId val="138650368"/>
        <c:axId val="138651904"/>
        <c:axId val="0"/>
      </c:bar3DChart>
      <c:catAx>
        <c:axId val="138650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651904"/>
        <c:crosses val="autoZero"/>
        <c:auto val="1"/>
        <c:lblAlgn val="ctr"/>
        <c:lblOffset val="100"/>
        <c:noMultiLvlLbl val="0"/>
      </c:catAx>
      <c:valAx>
        <c:axId val="1386519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650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Ei ole usein syönyt tai nukkunut netin takia,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(75).xlsx]Kouluterveyskyselyn aikasarjat '!$B$3</c:f>
              <c:strCache>
                <c:ptCount val="1"/>
                <c:pt idx="0">
                  <c:v>Sukupuoli: yhteensä</c:v>
                </c:pt>
              </c:strCache>
            </c:strRef>
          </c:tx>
          <c:spPr>
            <a:solidFill>
              <a:schemeClr val="accent1"/>
            </a:solidFill>
            <a:ln>
              <a:noFill/>
            </a:ln>
            <a:effectLst/>
            <a:sp3d/>
          </c:spPr>
          <c:invertIfNegative val="0"/>
          <c:cat>
            <c:strRef>
              <c:f>'[ktk.ktk1.fact_ktk_ktk1.latest (75).xlsx]Kouluterveyskyselyn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(75).xlsx]Kouluterveyskyselyn aikasarjat '!$B$4:$B$9</c:f>
              <c:numCache>
                <c:formatCode>#\ ##0.0</c:formatCode>
                <c:ptCount val="6"/>
                <c:pt idx="0">
                  <c:v>10.6</c:v>
                </c:pt>
                <c:pt idx="1">
                  <c:v>12.1</c:v>
                </c:pt>
                <c:pt idx="2">
                  <c:v>12.8</c:v>
                </c:pt>
                <c:pt idx="3">
                  <c:v>11.3</c:v>
                </c:pt>
                <c:pt idx="4">
                  <c:v>15.2</c:v>
                </c:pt>
                <c:pt idx="5">
                  <c:v>11.3</c:v>
                </c:pt>
              </c:numCache>
            </c:numRef>
          </c:val>
          <c:extLst xmlns:c16r2="http://schemas.microsoft.com/office/drawing/2015/06/chart">
            <c:ext xmlns:c16="http://schemas.microsoft.com/office/drawing/2014/chart" uri="{C3380CC4-5D6E-409C-BE32-E72D297353CC}">
              <c16:uniqueId val="{00000000-E738-4423-A275-73F82AC988FC}"/>
            </c:ext>
          </c:extLst>
        </c:ser>
        <c:ser>
          <c:idx val="1"/>
          <c:order val="1"/>
          <c:tx>
            <c:strRef>
              <c:f>'[ktk.ktk1.fact_ktk_ktk1.latest (75).xlsx]Kouluterveyskyselyn aikasarjat '!$C$3</c:f>
              <c:strCache>
                <c:ptCount val="1"/>
                <c:pt idx="0">
                  <c:v>Pojat</c:v>
                </c:pt>
              </c:strCache>
            </c:strRef>
          </c:tx>
          <c:spPr>
            <a:solidFill>
              <a:schemeClr val="accent2"/>
            </a:solidFill>
            <a:ln>
              <a:noFill/>
            </a:ln>
            <a:effectLst/>
            <a:sp3d/>
          </c:spPr>
          <c:invertIfNegative val="0"/>
          <c:cat>
            <c:strRef>
              <c:f>'[ktk.ktk1.fact_ktk_ktk1.latest (75).xlsx]Kouluterveyskyselyn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(75).xlsx]Kouluterveyskyselyn aikasarjat '!$C$4:$C$9</c:f>
              <c:numCache>
                <c:formatCode>#\ ##0.0</c:formatCode>
                <c:ptCount val="6"/>
                <c:pt idx="0">
                  <c:v>10.8</c:v>
                </c:pt>
                <c:pt idx="1">
                  <c:v>13.1</c:v>
                </c:pt>
                <c:pt idx="2">
                  <c:v>10.9</c:v>
                </c:pt>
                <c:pt idx="3">
                  <c:v>14.6</c:v>
                </c:pt>
                <c:pt idx="4">
                  <c:v>14.9</c:v>
                </c:pt>
                <c:pt idx="5">
                  <c:v>14.6</c:v>
                </c:pt>
              </c:numCache>
            </c:numRef>
          </c:val>
          <c:extLst xmlns:c16r2="http://schemas.microsoft.com/office/drawing/2015/06/chart">
            <c:ext xmlns:c16="http://schemas.microsoft.com/office/drawing/2014/chart" uri="{C3380CC4-5D6E-409C-BE32-E72D297353CC}">
              <c16:uniqueId val="{00000001-E738-4423-A275-73F82AC988FC}"/>
            </c:ext>
          </c:extLst>
        </c:ser>
        <c:ser>
          <c:idx val="2"/>
          <c:order val="2"/>
          <c:tx>
            <c:strRef>
              <c:f>'[ktk.ktk1.fact_ktk_ktk1.latest (75).xlsx]Kouluterveyskyselyn aikasarjat '!$D$3</c:f>
              <c:strCache>
                <c:ptCount val="1"/>
                <c:pt idx="0">
                  <c:v>Tytöt</c:v>
                </c:pt>
              </c:strCache>
            </c:strRef>
          </c:tx>
          <c:spPr>
            <a:solidFill>
              <a:schemeClr val="accent6"/>
            </a:solidFill>
            <a:ln>
              <a:noFill/>
            </a:ln>
            <a:effectLst/>
            <a:sp3d/>
          </c:spPr>
          <c:invertIfNegative val="0"/>
          <c:cat>
            <c:strRef>
              <c:f>'[ktk.ktk1.fact_ktk_ktk1.latest (75).xlsx]Kouluterveyskyselyn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(75).xlsx]Kouluterveyskyselyn aikasarjat '!$D$4:$D$9</c:f>
              <c:numCache>
                <c:formatCode>#\ ##0.0</c:formatCode>
                <c:ptCount val="6"/>
                <c:pt idx="0">
                  <c:v>10.4</c:v>
                </c:pt>
                <c:pt idx="1">
                  <c:v>11.2</c:v>
                </c:pt>
                <c:pt idx="2">
                  <c:v>15</c:v>
                </c:pt>
                <c:pt idx="3">
                  <c:v>8.9</c:v>
                </c:pt>
                <c:pt idx="4">
                  <c:v>15.5</c:v>
                </c:pt>
                <c:pt idx="5">
                  <c:v>9.1999999999999993</c:v>
                </c:pt>
              </c:numCache>
            </c:numRef>
          </c:val>
          <c:extLst xmlns:c16r2="http://schemas.microsoft.com/office/drawing/2015/06/chart">
            <c:ext xmlns:c16="http://schemas.microsoft.com/office/drawing/2014/chart" uri="{C3380CC4-5D6E-409C-BE32-E72D297353CC}">
              <c16:uniqueId val="{00000002-E738-4423-A275-73F82AC988FC}"/>
            </c:ext>
          </c:extLst>
        </c:ser>
        <c:dLbls>
          <c:showLegendKey val="0"/>
          <c:showVal val="0"/>
          <c:showCatName val="0"/>
          <c:showSerName val="0"/>
          <c:showPercent val="0"/>
          <c:showBubbleSize val="0"/>
        </c:dLbls>
        <c:gapWidth val="150"/>
        <c:shape val="box"/>
        <c:axId val="138701824"/>
        <c:axId val="138707712"/>
        <c:axId val="0"/>
      </c:bar3DChart>
      <c:catAx>
        <c:axId val="138701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707712"/>
        <c:crosses val="autoZero"/>
        <c:auto val="1"/>
        <c:lblAlgn val="ctr"/>
        <c:lblOffset val="100"/>
        <c:noMultiLvlLbl val="0"/>
      </c:catAx>
      <c:valAx>
        <c:axId val="13870771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701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Pitää koulunkäynnistä,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(76).xlsx]Kouluterveyskyselyn aikasarjat '!$B$3</c:f>
              <c:strCache>
                <c:ptCount val="1"/>
                <c:pt idx="0">
                  <c:v>Sukupuoli: yhteensä</c:v>
                </c:pt>
              </c:strCache>
            </c:strRef>
          </c:tx>
          <c:spPr>
            <a:solidFill>
              <a:schemeClr val="accent1"/>
            </a:solidFill>
            <a:ln>
              <a:noFill/>
            </a:ln>
            <a:effectLst/>
            <a:sp3d/>
          </c:spPr>
          <c:invertIfNegative val="0"/>
          <c:cat>
            <c:strRef>
              <c:f>'[ktk.ktk1.fact_ktk_ktk1.latest (76).xlsx]Kouluterveyskyselyn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(76).xlsx]Kouluterveyskyselyn aikasarjat '!$B$4:$B$9</c:f>
              <c:numCache>
                <c:formatCode>#\ ##0.0</c:formatCode>
                <c:ptCount val="6"/>
                <c:pt idx="0">
                  <c:v>60</c:v>
                </c:pt>
                <c:pt idx="1">
                  <c:v>58.2</c:v>
                </c:pt>
                <c:pt idx="2">
                  <c:v>63.8</c:v>
                </c:pt>
                <c:pt idx="3">
                  <c:v>68.8</c:v>
                </c:pt>
                <c:pt idx="4">
                  <c:v>65.3</c:v>
                </c:pt>
                <c:pt idx="5">
                  <c:v>62.1</c:v>
                </c:pt>
              </c:numCache>
            </c:numRef>
          </c:val>
          <c:extLst xmlns:c16r2="http://schemas.microsoft.com/office/drawing/2015/06/chart">
            <c:ext xmlns:c16="http://schemas.microsoft.com/office/drawing/2014/chart" uri="{C3380CC4-5D6E-409C-BE32-E72D297353CC}">
              <c16:uniqueId val="{00000000-C545-4C87-8CEA-C9CFD6F4D820}"/>
            </c:ext>
          </c:extLst>
        </c:ser>
        <c:ser>
          <c:idx val="1"/>
          <c:order val="1"/>
          <c:tx>
            <c:strRef>
              <c:f>'[ktk.ktk1.fact_ktk_ktk1.latest (76).xlsx]Kouluterveyskyselyn aikasarjat '!$C$3</c:f>
              <c:strCache>
                <c:ptCount val="1"/>
                <c:pt idx="0">
                  <c:v>Pojat</c:v>
                </c:pt>
              </c:strCache>
            </c:strRef>
          </c:tx>
          <c:spPr>
            <a:solidFill>
              <a:schemeClr val="accent2"/>
            </a:solidFill>
            <a:ln>
              <a:noFill/>
            </a:ln>
            <a:effectLst/>
            <a:sp3d/>
          </c:spPr>
          <c:invertIfNegative val="0"/>
          <c:cat>
            <c:strRef>
              <c:f>'[ktk.ktk1.fact_ktk_ktk1.latest (76).xlsx]Kouluterveyskyselyn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(76).xlsx]Kouluterveyskyselyn aikasarjat '!$C$4:$C$9</c:f>
              <c:numCache>
                <c:formatCode>#\ ##0.0</c:formatCode>
                <c:ptCount val="6"/>
                <c:pt idx="0">
                  <c:v>59.3</c:v>
                </c:pt>
                <c:pt idx="1">
                  <c:v>56.1</c:v>
                </c:pt>
                <c:pt idx="2">
                  <c:v>58.8</c:v>
                </c:pt>
                <c:pt idx="3">
                  <c:v>64.3</c:v>
                </c:pt>
                <c:pt idx="4">
                  <c:v>61.9</c:v>
                </c:pt>
                <c:pt idx="5">
                  <c:v>64.7</c:v>
                </c:pt>
              </c:numCache>
            </c:numRef>
          </c:val>
          <c:extLst xmlns:c16r2="http://schemas.microsoft.com/office/drawing/2015/06/chart">
            <c:ext xmlns:c16="http://schemas.microsoft.com/office/drawing/2014/chart" uri="{C3380CC4-5D6E-409C-BE32-E72D297353CC}">
              <c16:uniqueId val="{00000001-C545-4C87-8CEA-C9CFD6F4D820}"/>
            </c:ext>
          </c:extLst>
        </c:ser>
        <c:ser>
          <c:idx val="2"/>
          <c:order val="2"/>
          <c:tx>
            <c:strRef>
              <c:f>'[ktk.ktk1.fact_ktk_ktk1.latest (76).xlsx]Kouluterveyskyselyn aikasarjat '!$D$3</c:f>
              <c:strCache>
                <c:ptCount val="1"/>
                <c:pt idx="0">
                  <c:v>Tytöt</c:v>
                </c:pt>
              </c:strCache>
            </c:strRef>
          </c:tx>
          <c:spPr>
            <a:solidFill>
              <a:schemeClr val="accent6"/>
            </a:solidFill>
            <a:ln>
              <a:noFill/>
            </a:ln>
            <a:effectLst/>
            <a:sp3d/>
          </c:spPr>
          <c:invertIfNegative val="0"/>
          <c:cat>
            <c:strRef>
              <c:f>'[ktk.ktk1.fact_ktk_ktk1.latest (76).xlsx]Kouluterveyskyselyn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(76).xlsx]Kouluterveyskyselyn aikasarjat '!$D$4:$D$9</c:f>
              <c:numCache>
                <c:formatCode>#\ ##0.0</c:formatCode>
                <c:ptCount val="6"/>
                <c:pt idx="0">
                  <c:v>60.8</c:v>
                </c:pt>
                <c:pt idx="1">
                  <c:v>60.1</c:v>
                </c:pt>
                <c:pt idx="2">
                  <c:v>69.599999999999994</c:v>
                </c:pt>
                <c:pt idx="3">
                  <c:v>72.2</c:v>
                </c:pt>
                <c:pt idx="4">
                  <c:v>67.900000000000006</c:v>
                </c:pt>
                <c:pt idx="5">
                  <c:v>60.4</c:v>
                </c:pt>
              </c:numCache>
            </c:numRef>
          </c:val>
          <c:extLst xmlns:c16r2="http://schemas.microsoft.com/office/drawing/2015/06/chart">
            <c:ext xmlns:c16="http://schemas.microsoft.com/office/drawing/2014/chart" uri="{C3380CC4-5D6E-409C-BE32-E72D297353CC}">
              <c16:uniqueId val="{00000002-C545-4C87-8CEA-C9CFD6F4D820}"/>
            </c:ext>
          </c:extLst>
        </c:ser>
        <c:dLbls>
          <c:showLegendKey val="0"/>
          <c:showVal val="0"/>
          <c:showCatName val="0"/>
          <c:showSerName val="0"/>
          <c:showPercent val="0"/>
          <c:showBubbleSize val="0"/>
        </c:dLbls>
        <c:gapWidth val="150"/>
        <c:shape val="box"/>
        <c:axId val="138758400"/>
        <c:axId val="138768384"/>
        <c:axId val="0"/>
      </c:bar3DChart>
      <c:catAx>
        <c:axId val="138758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768384"/>
        <c:crosses val="autoZero"/>
        <c:auto val="1"/>
        <c:lblAlgn val="ctr"/>
        <c:lblOffset val="100"/>
        <c:noMultiLvlLbl val="0"/>
      </c:catAx>
      <c:valAx>
        <c:axId val="1387683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7584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Koulu-uupumus,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(77).xlsx]Kouluterveyskyselyn aikasarjat '!$B$3</c:f>
              <c:strCache>
                <c:ptCount val="1"/>
                <c:pt idx="0">
                  <c:v>Sukupuoli: yhteensä</c:v>
                </c:pt>
              </c:strCache>
            </c:strRef>
          </c:tx>
          <c:spPr>
            <a:solidFill>
              <a:schemeClr val="accent1"/>
            </a:solidFill>
            <a:ln>
              <a:noFill/>
            </a:ln>
            <a:effectLst/>
            <a:sp3d/>
          </c:spPr>
          <c:invertIfNegative val="0"/>
          <c:cat>
            <c:strRef>
              <c:f>'[ktk.ktk1.fact_ktk_ktk1.latest (77).xlsx]Kouluterveyskyselyn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(77).xlsx]Kouluterveyskyselyn aikasarjat '!$B$4:$B$9</c:f>
              <c:numCache>
                <c:formatCode>#\ ##0.0</c:formatCode>
                <c:ptCount val="6"/>
                <c:pt idx="0">
                  <c:v>15.8</c:v>
                </c:pt>
                <c:pt idx="1">
                  <c:v>14.6</c:v>
                </c:pt>
                <c:pt idx="2">
                  <c:v>6.8</c:v>
                </c:pt>
                <c:pt idx="3">
                  <c:v>15.1</c:v>
                </c:pt>
                <c:pt idx="4">
                  <c:v>11.2</c:v>
                </c:pt>
                <c:pt idx="5">
                  <c:v>10</c:v>
                </c:pt>
              </c:numCache>
            </c:numRef>
          </c:val>
          <c:extLst xmlns:c16r2="http://schemas.microsoft.com/office/drawing/2015/06/chart">
            <c:ext xmlns:c16="http://schemas.microsoft.com/office/drawing/2014/chart" uri="{C3380CC4-5D6E-409C-BE32-E72D297353CC}">
              <c16:uniqueId val="{00000000-5AC3-430B-9D21-D692D71A1507}"/>
            </c:ext>
          </c:extLst>
        </c:ser>
        <c:ser>
          <c:idx val="1"/>
          <c:order val="1"/>
          <c:tx>
            <c:strRef>
              <c:f>'[ktk.ktk1.fact_ktk_ktk1.latest (77).xlsx]Kouluterveyskyselyn aikasarjat '!$C$3</c:f>
              <c:strCache>
                <c:ptCount val="1"/>
                <c:pt idx="0">
                  <c:v>Pojat</c:v>
                </c:pt>
              </c:strCache>
            </c:strRef>
          </c:tx>
          <c:spPr>
            <a:solidFill>
              <a:schemeClr val="accent2"/>
            </a:solidFill>
            <a:ln>
              <a:noFill/>
            </a:ln>
            <a:effectLst/>
            <a:sp3d/>
          </c:spPr>
          <c:invertIfNegative val="0"/>
          <c:cat>
            <c:strRef>
              <c:f>'[ktk.ktk1.fact_ktk_ktk1.latest (77).xlsx]Kouluterveyskyselyn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(77).xlsx]Kouluterveyskyselyn aikasarjat '!$C$4:$C$9</c:f>
              <c:numCache>
                <c:formatCode>#\ ##0.0</c:formatCode>
                <c:ptCount val="6"/>
                <c:pt idx="0">
                  <c:v>11.2</c:v>
                </c:pt>
                <c:pt idx="1">
                  <c:v>11.6</c:v>
                </c:pt>
                <c:pt idx="2">
                  <c:v>4.3</c:v>
                </c:pt>
                <c:pt idx="3">
                  <c:v>14.9</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5AC3-430B-9D21-D692D71A1507}"/>
            </c:ext>
          </c:extLst>
        </c:ser>
        <c:ser>
          <c:idx val="2"/>
          <c:order val="2"/>
          <c:tx>
            <c:strRef>
              <c:f>'[ktk.ktk1.fact_ktk_ktk1.latest (77).xlsx]Kouluterveyskyselyn aikasarjat '!$D$3</c:f>
              <c:strCache>
                <c:ptCount val="1"/>
                <c:pt idx="0">
                  <c:v>Tytöt</c:v>
                </c:pt>
              </c:strCache>
            </c:strRef>
          </c:tx>
          <c:spPr>
            <a:solidFill>
              <a:schemeClr val="accent6"/>
            </a:solidFill>
            <a:ln>
              <a:noFill/>
            </a:ln>
            <a:effectLst/>
            <a:sp3d/>
          </c:spPr>
          <c:invertIfNegative val="0"/>
          <c:cat>
            <c:strRef>
              <c:f>'[ktk.ktk1.fact_ktk_ktk1.latest (77).xlsx]Kouluterveyskyselyn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(77).xlsx]Kouluterveyskyselyn aikasarjat '!$D$4:$D$9</c:f>
              <c:numCache>
                <c:formatCode>#\ ##0.0</c:formatCode>
                <c:ptCount val="6"/>
                <c:pt idx="0">
                  <c:v>20.100000000000001</c:v>
                </c:pt>
                <c:pt idx="1">
                  <c:v>17.399999999999999</c:v>
                </c:pt>
                <c:pt idx="2">
                  <c:v>9.5</c:v>
                </c:pt>
                <c:pt idx="3">
                  <c:v>15.3</c:v>
                </c:pt>
                <c:pt idx="4">
                  <c:v>15.8</c:v>
                </c:pt>
                <c:pt idx="5">
                  <c:v>13.4</c:v>
                </c:pt>
              </c:numCache>
            </c:numRef>
          </c:val>
          <c:extLst xmlns:c16r2="http://schemas.microsoft.com/office/drawing/2015/06/chart">
            <c:ext xmlns:c16="http://schemas.microsoft.com/office/drawing/2014/chart" uri="{C3380CC4-5D6E-409C-BE32-E72D297353CC}">
              <c16:uniqueId val="{00000002-5AC3-430B-9D21-D692D71A1507}"/>
            </c:ext>
          </c:extLst>
        </c:ser>
        <c:dLbls>
          <c:showLegendKey val="0"/>
          <c:showVal val="0"/>
          <c:showCatName val="0"/>
          <c:showSerName val="0"/>
          <c:showPercent val="0"/>
          <c:showBubbleSize val="0"/>
        </c:dLbls>
        <c:gapWidth val="150"/>
        <c:shape val="box"/>
        <c:axId val="138871552"/>
        <c:axId val="138873088"/>
        <c:axId val="0"/>
      </c:bar3DChart>
      <c:catAx>
        <c:axId val="138871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873088"/>
        <c:crosses val="autoZero"/>
        <c:auto val="1"/>
        <c:lblAlgn val="ctr"/>
        <c:lblOffset val="100"/>
        <c:noMultiLvlLbl val="0"/>
      </c:catAx>
      <c:valAx>
        <c:axId val="13887308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8715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Riittämättömyyden tunne opiskelijana,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(78).xlsx]Kouluterveyskyselyn aikasarjat '!$B$3</c:f>
              <c:strCache>
                <c:ptCount val="1"/>
                <c:pt idx="0">
                  <c:v>Sukupuoli: yhteensä</c:v>
                </c:pt>
              </c:strCache>
            </c:strRef>
          </c:tx>
          <c:spPr>
            <a:solidFill>
              <a:schemeClr val="accent1"/>
            </a:solidFill>
            <a:ln>
              <a:noFill/>
            </a:ln>
            <a:effectLst/>
            <a:sp3d/>
          </c:spPr>
          <c:invertIfNegative val="0"/>
          <c:cat>
            <c:strRef>
              <c:f>'[ktk.ktk1.fact_ktk_ktk1.latest (78).xlsx]Kouluterveyskyselyn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(78).xlsx]Kouluterveyskyselyn aikasarjat '!$B$4:$B$9</c:f>
              <c:numCache>
                <c:formatCode>#\ ##0.0</c:formatCode>
                <c:ptCount val="6"/>
                <c:pt idx="0">
                  <c:v>20.6</c:v>
                </c:pt>
                <c:pt idx="1">
                  <c:v>19</c:v>
                </c:pt>
                <c:pt idx="2">
                  <c:v>11.8</c:v>
                </c:pt>
                <c:pt idx="3">
                  <c:v>19.8</c:v>
                </c:pt>
                <c:pt idx="4">
                  <c:v>10.3</c:v>
                </c:pt>
                <c:pt idx="5">
                  <c:v>15.5</c:v>
                </c:pt>
              </c:numCache>
            </c:numRef>
          </c:val>
          <c:extLst xmlns:c16r2="http://schemas.microsoft.com/office/drawing/2015/06/chart">
            <c:ext xmlns:c16="http://schemas.microsoft.com/office/drawing/2014/chart" uri="{C3380CC4-5D6E-409C-BE32-E72D297353CC}">
              <c16:uniqueId val="{00000000-FF1E-4CC7-B773-3F0286FCF0B2}"/>
            </c:ext>
          </c:extLst>
        </c:ser>
        <c:ser>
          <c:idx val="1"/>
          <c:order val="1"/>
          <c:tx>
            <c:strRef>
              <c:f>'[ktk.ktk1.fact_ktk_ktk1.latest (78).xlsx]Kouluterveyskyselyn aikasarjat '!$C$3</c:f>
              <c:strCache>
                <c:ptCount val="1"/>
                <c:pt idx="0">
                  <c:v>Pojat</c:v>
                </c:pt>
              </c:strCache>
            </c:strRef>
          </c:tx>
          <c:spPr>
            <a:solidFill>
              <a:schemeClr val="accent2"/>
            </a:solidFill>
            <a:ln>
              <a:noFill/>
            </a:ln>
            <a:effectLst/>
            <a:sp3d/>
          </c:spPr>
          <c:invertIfNegative val="0"/>
          <c:cat>
            <c:strRef>
              <c:f>'[ktk.ktk1.fact_ktk_ktk1.latest (78).xlsx]Kouluterveyskyselyn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(78).xlsx]Kouluterveyskyselyn aikasarjat '!$C$4:$C$9</c:f>
              <c:numCache>
                <c:formatCode>#\ ##0.0</c:formatCode>
                <c:ptCount val="6"/>
                <c:pt idx="0">
                  <c:v>12.9</c:v>
                </c:pt>
                <c:pt idx="1">
                  <c:v>13</c:v>
                </c:pt>
                <c:pt idx="2">
                  <c:v>4.3</c:v>
                </c:pt>
                <c:pt idx="3">
                  <c:v>19.100000000000001</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FF1E-4CC7-B773-3F0286FCF0B2}"/>
            </c:ext>
          </c:extLst>
        </c:ser>
        <c:ser>
          <c:idx val="2"/>
          <c:order val="2"/>
          <c:tx>
            <c:strRef>
              <c:f>'[ktk.ktk1.fact_ktk_ktk1.latest (78).xlsx]Kouluterveyskyselyn aikasarjat '!$D$3</c:f>
              <c:strCache>
                <c:ptCount val="1"/>
                <c:pt idx="0">
                  <c:v>Tytöt</c:v>
                </c:pt>
              </c:strCache>
            </c:strRef>
          </c:tx>
          <c:spPr>
            <a:solidFill>
              <a:schemeClr val="accent6"/>
            </a:solidFill>
            <a:ln>
              <a:noFill/>
            </a:ln>
            <a:effectLst/>
            <a:sp3d/>
          </c:spPr>
          <c:invertIfNegative val="0"/>
          <c:cat>
            <c:strRef>
              <c:f>'[ktk.ktk1.fact_ktk_ktk1.latest (78).xlsx]Kouluterveyskyselyn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(78).xlsx]Kouluterveyskyselyn aikasarjat '!$D$4:$D$9</c:f>
              <c:numCache>
                <c:formatCode>#\ ##0.0</c:formatCode>
                <c:ptCount val="6"/>
                <c:pt idx="0">
                  <c:v>27.9</c:v>
                </c:pt>
                <c:pt idx="1">
                  <c:v>24.9</c:v>
                </c:pt>
                <c:pt idx="2">
                  <c:v>20.2</c:v>
                </c:pt>
                <c:pt idx="3">
                  <c:v>20.3</c:v>
                </c:pt>
                <c:pt idx="4">
                  <c:v>14</c:v>
                </c:pt>
                <c:pt idx="5">
                  <c:v>23.9</c:v>
                </c:pt>
              </c:numCache>
            </c:numRef>
          </c:val>
          <c:extLst xmlns:c16r2="http://schemas.microsoft.com/office/drawing/2015/06/chart">
            <c:ext xmlns:c16="http://schemas.microsoft.com/office/drawing/2014/chart" uri="{C3380CC4-5D6E-409C-BE32-E72D297353CC}">
              <c16:uniqueId val="{00000002-FF1E-4CC7-B773-3F0286FCF0B2}"/>
            </c:ext>
          </c:extLst>
        </c:ser>
        <c:dLbls>
          <c:showLegendKey val="0"/>
          <c:showVal val="0"/>
          <c:showCatName val="0"/>
          <c:showSerName val="0"/>
          <c:showPercent val="0"/>
          <c:showBubbleSize val="0"/>
        </c:dLbls>
        <c:gapWidth val="150"/>
        <c:shape val="box"/>
        <c:axId val="138923008"/>
        <c:axId val="138924800"/>
        <c:axId val="0"/>
      </c:bar3DChart>
      <c:catAx>
        <c:axId val="1389230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924800"/>
        <c:crosses val="autoZero"/>
        <c:auto val="1"/>
        <c:lblAlgn val="ctr"/>
        <c:lblOffset val="100"/>
        <c:noMultiLvlLbl val="0"/>
      </c:catAx>
      <c:valAx>
        <c:axId val="1389248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923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Ei opintosuunnitelmia peruskoulun jälkeen,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(79).xlsx]Kouluterveyskyselyn aikasarjat '!$B$3</c:f>
              <c:strCache>
                <c:ptCount val="1"/>
                <c:pt idx="0">
                  <c:v>Sukupuoli: yhteensä</c:v>
                </c:pt>
              </c:strCache>
            </c:strRef>
          </c:tx>
          <c:spPr>
            <a:solidFill>
              <a:schemeClr val="accent1"/>
            </a:solidFill>
            <a:ln>
              <a:noFill/>
            </a:ln>
            <a:effectLst/>
            <a:sp3d/>
          </c:spPr>
          <c:invertIfNegative val="0"/>
          <c:cat>
            <c:strRef>
              <c:f>'[ktk.ktk1.fact_ktk_ktk1.latest (79).xlsx]Kouluterveyskyselyn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(79).xlsx]Kouluterveyskyselyn aikasarjat '!$B$4:$B$9</c:f>
              <c:numCache>
                <c:formatCode>#\ ##0.0</c:formatCode>
                <c:ptCount val="6"/>
                <c:pt idx="0">
                  <c:v>7.9</c:v>
                </c:pt>
                <c:pt idx="1">
                  <c:v>8.9</c:v>
                </c:pt>
                <c:pt idx="2">
                  <c:v>6.7</c:v>
                </c:pt>
                <c:pt idx="3">
                  <c:v>9.4</c:v>
                </c:pt>
                <c:pt idx="4">
                  <c:v>13.3</c:v>
                </c:pt>
                <c:pt idx="5">
                  <c:v>6.4</c:v>
                </c:pt>
              </c:numCache>
            </c:numRef>
          </c:val>
          <c:extLst xmlns:c16r2="http://schemas.microsoft.com/office/drawing/2015/06/chart">
            <c:ext xmlns:c16="http://schemas.microsoft.com/office/drawing/2014/chart" uri="{C3380CC4-5D6E-409C-BE32-E72D297353CC}">
              <c16:uniqueId val="{00000000-F4DB-40A0-869F-F0C552E0672A}"/>
            </c:ext>
          </c:extLst>
        </c:ser>
        <c:ser>
          <c:idx val="1"/>
          <c:order val="1"/>
          <c:tx>
            <c:strRef>
              <c:f>'[ktk.ktk1.fact_ktk_ktk1.latest (79).xlsx]Kouluterveyskyselyn aikasarjat '!$C$3</c:f>
              <c:strCache>
                <c:ptCount val="1"/>
                <c:pt idx="0">
                  <c:v>Pojat</c:v>
                </c:pt>
              </c:strCache>
            </c:strRef>
          </c:tx>
          <c:spPr>
            <a:solidFill>
              <a:schemeClr val="accent2"/>
            </a:solidFill>
            <a:ln>
              <a:noFill/>
            </a:ln>
            <a:effectLst/>
            <a:sp3d/>
          </c:spPr>
          <c:invertIfNegative val="0"/>
          <c:cat>
            <c:strRef>
              <c:f>'[ktk.ktk1.fact_ktk_ktk1.latest (79).xlsx]Kouluterveyskyselyn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(79).xlsx]Kouluterveyskyselyn aikasarjat '!$C$4:$C$9</c:f>
              <c:numCache>
                <c:formatCode>#\ ##0.0</c:formatCode>
                <c:ptCount val="6"/>
                <c:pt idx="0">
                  <c:v>9.3000000000000007</c:v>
                </c:pt>
                <c:pt idx="1">
                  <c:v>10.7</c:v>
                </c:pt>
                <c:pt idx="2">
                  <c:v>9.4</c:v>
                </c:pt>
                <c:pt idx="3">
                  <c:v>14.9</c:v>
                </c:pt>
                <c:pt idx="4">
                  <c:v>11.8</c:v>
                </c:pt>
                <c:pt idx="5" formatCode="General">
                  <c:v>0</c:v>
                </c:pt>
              </c:numCache>
            </c:numRef>
          </c:val>
          <c:extLst xmlns:c16r2="http://schemas.microsoft.com/office/drawing/2015/06/chart">
            <c:ext xmlns:c16="http://schemas.microsoft.com/office/drawing/2014/chart" uri="{C3380CC4-5D6E-409C-BE32-E72D297353CC}">
              <c16:uniqueId val="{00000001-F4DB-40A0-869F-F0C552E0672A}"/>
            </c:ext>
          </c:extLst>
        </c:ser>
        <c:ser>
          <c:idx val="2"/>
          <c:order val="2"/>
          <c:tx>
            <c:strRef>
              <c:f>'[ktk.ktk1.fact_ktk_ktk1.latest (79).xlsx]Kouluterveyskyselyn aikasarjat '!$D$3</c:f>
              <c:strCache>
                <c:ptCount val="1"/>
                <c:pt idx="0">
                  <c:v>Tytöt</c:v>
                </c:pt>
              </c:strCache>
            </c:strRef>
          </c:tx>
          <c:spPr>
            <a:solidFill>
              <a:schemeClr val="accent6"/>
            </a:solidFill>
            <a:ln>
              <a:noFill/>
            </a:ln>
            <a:effectLst/>
            <a:sp3d/>
          </c:spPr>
          <c:invertIfNegative val="0"/>
          <c:cat>
            <c:strRef>
              <c:f>'[ktk.ktk1.fact_ktk_ktk1.latest (79).xlsx]Kouluterveyskyselyn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(79).xlsx]Kouluterveyskyselyn aikasarjat '!$D$4:$D$9</c:f>
              <c:numCache>
                <c:formatCode>#\ ##0.0</c:formatCode>
                <c:ptCount val="6"/>
                <c:pt idx="0">
                  <c:v>6.5</c:v>
                </c:pt>
                <c:pt idx="1">
                  <c:v>7</c:v>
                </c:pt>
                <c:pt idx="2">
                  <c:v>3.6</c:v>
                </c:pt>
                <c:pt idx="3" formatCode="General">
                  <c:v>0</c:v>
                </c:pt>
                <c:pt idx="4">
                  <c:v>14.5</c:v>
                </c:pt>
                <c:pt idx="5">
                  <c:v>6.1</c:v>
                </c:pt>
              </c:numCache>
            </c:numRef>
          </c:val>
          <c:extLst xmlns:c16r2="http://schemas.microsoft.com/office/drawing/2015/06/chart">
            <c:ext xmlns:c16="http://schemas.microsoft.com/office/drawing/2014/chart" uri="{C3380CC4-5D6E-409C-BE32-E72D297353CC}">
              <c16:uniqueId val="{00000002-F4DB-40A0-869F-F0C552E0672A}"/>
            </c:ext>
          </c:extLst>
        </c:ser>
        <c:dLbls>
          <c:showLegendKey val="0"/>
          <c:showVal val="0"/>
          <c:showCatName val="0"/>
          <c:showSerName val="0"/>
          <c:showPercent val="0"/>
          <c:showBubbleSize val="0"/>
        </c:dLbls>
        <c:gapWidth val="150"/>
        <c:shape val="box"/>
        <c:axId val="138970624"/>
        <c:axId val="138972160"/>
        <c:axId val="0"/>
      </c:bar3DChart>
      <c:catAx>
        <c:axId val="138970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972160"/>
        <c:crosses val="autoZero"/>
        <c:auto val="1"/>
        <c:lblAlgn val="ctr"/>
        <c:lblOffset val="100"/>
        <c:noMultiLvlLbl val="0"/>
      </c:catAx>
      <c:valAx>
        <c:axId val="1389721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9706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Vaikeuksia kirjoittamista vaativissa tehtävissä,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(80).xlsx]Kouluterveyskyselyn aikasarjat '!$B$3</c:f>
              <c:strCache>
                <c:ptCount val="1"/>
                <c:pt idx="0">
                  <c:v>Sukupuoli: yhteensä</c:v>
                </c:pt>
              </c:strCache>
            </c:strRef>
          </c:tx>
          <c:spPr>
            <a:solidFill>
              <a:schemeClr val="accent1"/>
            </a:solidFill>
            <a:ln>
              <a:noFill/>
            </a:ln>
            <a:effectLst/>
            <a:sp3d/>
          </c:spPr>
          <c:invertIfNegative val="0"/>
          <c:cat>
            <c:strRef>
              <c:f>'[ktk.ktk1.fact_ktk_ktk1.latest (80).xlsx]Kouluterveyskyselyn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(80).xlsx]Kouluterveyskyselyn aikasarjat '!$B$4:$B$9</c:f>
              <c:numCache>
                <c:formatCode>#\ ##0.0</c:formatCode>
                <c:ptCount val="6"/>
                <c:pt idx="0">
                  <c:v>20.8</c:v>
                </c:pt>
                <c:pt idx="1">
                  <c:v>22</c:v>
                </c:pt>
                <c:pt idx="2">
                  <c:v>16.100000000000001</c:v>
                </c:pt>
                <c:pt idx="3">
                  <c:v>20.8</c:v>
                </c:pt>
                <c:pt idx="4">
                  <c:v>17.7</c:v>
                </c:pt>
                <c:pt idx="5">
                  <c:v>20</c:v>
                </c:pt>
              </c:numCache>
            </c:numRef>
          </c:val>
          <c:extLst xmlns:c16r2="http://schemas.microsoft.com/office/drawing/2015/06/chart">
            <c:ext xmlns:c16="http://schemas.microsoft.com/office/drawing/2014/chart" uri="{C3380CC4-5D6E-409C-BE32-E72D297353CC}">
              <c16:uniqueId val="{00000000-906A-4C55-ACFC-C1FAAC2A44B5}"/>
            </c:ext>
          </c:extLst>
        </c:ser>
        <c:ser>
          <c:idx val="1"/>
          <c:order val="1"/>
          <c:tx>
            <c:strRef>
              <c:f>'[ktk.ktk1.fact_ktk_ktk1.latest (80).xlsx]Kouluterveyskyselyn aikasarjat '!$C$3</c:f>
              <c:strCache>
                <c:ptCount val="1"/>
                <c:pt idx="0">
                  <c:v>Pojat</c:v>
                </c:pt>
              </c:strCache>
            </c:strRef>
          </c:tx>
          <c:spPr>
            <a:solidFill>
              <a:schemeClr val="accent2"/>
            </a:solidFill>
            <a:ln>
              <a:noFill/>
            </a:ln>
            <a:effectLst/>
            <a:sp3d/>
          </c:spPr>
          <c:invertIfNegative val="0"/>
          <c:cat>
            <c:strRef>
              <c:f>'[ktk.ktk1.fact_ktk_ktk1.latest (80).xlsx]Kouluterveyskyselyn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(80).xlsx]Kouluterveyskyselyn aikasarjat '!$C$4:$C$9</c:f>
              <c:numCache>
                <c:formatCode>#\ ##0.0</c:formatCode>
                <c:ptCount val="6"/>
                <c:pt idx="0">
                  <c:v>21.3</c:v>
                </c:pt>
                <c:pt idx="1">
                  <c:v>24</c:v>
                </c:pt>
                <c:pt idx="2">
                  <c:v>16.7</c:v>
                </c:pt>
                <c:pt idx="3">
                  <c:v>29.8</c:v>
                </c:pt>
                <c:pt idx="4">
                  <c:v>17.3</c:v>
                </c:pt>
                <c:pt idx="5">
                  <c:v>18.600000000000001</c:v>
                </c:pt>
              </c:numCache>
            </c:numRef>
          </c:val>
          <c:extLst xmlns:c16r2="http://schemas.microsoft.com/office/drawing/2015/06/chart">
            <c:ext xmlns:c16="http://schemas.microsoft.com/office/drawing/2014/chart" uri="{C3380CC4-5D6E-409C-BE32-E72D297353CC}">
              <c16:uniqueId val="{00000001-906A-4C55-ACFC-C1FAAC2A44B5}"/>
            </c:ext>
          </c:extLst>
        </c:ser>
        <c:ser>
          <c:idx val="2"/>
          <c:order val="2"/>
          <c:tx>
            <c:strRef>
              <c:f>'[ktk.ktk1.fact_ktk_ktk1.latest (80).xlsx]Kouluterveyskyselyn aikasarjat '!$D$3</c:f>
              <c:strCache>
                <c:ptCount val="1"/>
                <c:pt idx="0">
                  <c:v>Tytöt</c:v>
                </c:pt>
              </c:strCache>
            </c:strRef>
          </c:tx>
          <c:spPr>
            <a:solidFill>
              <a:schemeClr val="accent6"/>
            </a:solidFill>
            <a:ln>
              <a:noFill/>
            </a:ln>
            <a:effectLst/>
            <a:sp3d/>
          </c:spPr>
          <c:invertIfNegative val="0"/>
          <c:cat>
            <c:strRef>
              <c:f>'[ktk.ktk1.fact_ktk_ktk1.latest (80).xlsx]Kouluterveyskyselyn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(80).xlsx]Kouluterveyskyselyn aikasarjat '!$D$4:$D$9</c:f>
              <c:numCache>
                <c:formatCode>#\ ##0.0</c:formatCode>
                <c:ptCount val="6"/>
                <c:pt idx="0">
                  <c:v>20.399999999999999</c:v>
                </c:pt>
                <c:pt idx="1">
                  <c:v>20.100000000000001</c:v>
                </c:pt>
                <c:pt idx="2">
                  <c:v>15.5</c:v>
                </c:pt>
                <c:pt idx="3">
                  <c:v>13.6</c:v>
                </c:pt>
                <c:pt idx="4">
                  <c:v>18</c:v>
                </c:pt>
                <c:pt idx="5">
                  <c:v>20.9</c:v>
                </c:pt>
              </c:numCache>
            </c:numRef>
          </c:val>
          <c:extLst xmlns:c16r2="http://schemas.microsoft.com/office/drawing/2015/06/chart">
            <c:ext xmlns:c16="http://schemas.microsoft.com/office/drawing/2014/chart" uri="{C3380CC4-5D6E-409C-BE32-E72D297353CC}">
              <c16:uniqueId val="{00000002-906A-4C55-ACFC-C1FAAC2A44B5}"/>
            </c:ext>
          </c:extLst>
        </c:ser>
        <c:dLbls>
          <c:showLegendKey val="0"/>
          <c:showVal val="0"/>
          <c:showCatName val="0"/>
          <c:showSerName val="0"/>
          <c:showPercent val="0"/>
          <c:showBubbleSize val="0"/>
        </c:dLbls>
        <c:gapWidth val="150"/>
        <c:shape val="box"/>
        <c:axId val="139030528"/>
        <c:axId val="139032064"/>
        <c:axId val="0"/>
      </c:bar3DChart>
      <c:catAx>
        <c:axId val="139030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032064"/>
        <c:crosses val="autoZero"/>
        <c:auto val="1"/>
        <c:lblAlgn val="ctr"/>
        <c:lblOffset val="100"/>
        <c:noMultiLvlLbl val="0"/>
      </c:catAx>
      <c:valAx>
        <c:axId val="1390320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0305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Vaikeuksia lukemista vaativissa tehtävissä,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(81).xlsx]Kouluterveyskyselyn aikasarjat '!$B$3</c:f>
              <c:strCache>
                <c:ptCount val="1"/>
                <c:pt idx="0">
                  <c:v>Sukupuoli: yhteensä</c:v>
                </c:pt>
              </c:strCache>
            </c:strRef>
          </c:tx>
          <c:spPr>
            <a:solidFill>
              <a:schemeClr val="accent1"/>
            </a:solidFill>
            <a:ln>
              <a:noFill/>
            </a:ln>
            <a:effectLst/>
            <a:sp3d/>
          </c:spPr>
          <c:invertIfNegative val="0"/>
          <c:cat>
            <c:strRef>
              <c:f>'[ktk.ktk1.fact_ktk_ktk1.latest (81).xlsx]Kouluterveyskyselyn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(81).xlsx]Kouluterveyskyselyn aikasarjat '!$B$4:$B$9</c:f>
              <c:numCache>
                <c:formatCode>#\ ##0.0</c:formatCode>
                <c:ptCount val="6"/>
                <c:pt idx="0">
                  <c:v>21.1</c:v>
                </c:pt>
                <c:pt idx="1">
                  <c:v>23.4</c:v>
                </c:pt>
                <c:pt idx="2">
                  <c:v>24.4</c:v>
                </c:pt>
                <c:pt idx="3">
                  <c:v>20.8</c:v>
                </c:pt>
                <c:pt idx="4">
                  <c:v>24.6</c:v>
                </c:pt>
                <c:pt idx="5">
                  <c:v>25.5</c:v>
                </c:pt>
              </c:numCache>
            </c:numRef>
          </c:val>
          <c:extLst xmlns:c16r2="http://schemas.microsoft.com/office/drawing/2015/06/chart">
            <c:ext xmlns:c16="http://schemas.microsoft.com/office/drawing/2014/chart" uri="{C3380CC4-5D6E-409C-BE32-E72D297353CC}">
              <c16:uniqueId val="{00000000-60CD-4683-AC0E-69006D09EBF9}"/>
            </c:ext>
          </c:extLst>
        </c:ser>
        <c:ser>
          <c:idx val="1"/>
          <c:order val="1"/>
          <c:tx>
            <c:strRef>
              <c:f>'[ktk.ktk1.fact_ktk_ktk1.latest (81).xlsx]Kouluterveyskyselyn aikasarjat '!$C$3</c:f>
              <c:strCache>
                <c:ptCount val="1"/>
                <c:pt idx="0">
                  <c:v>Pojat</c:v>
                </c:pt>
              </c:strCache>
            </c:strRef>
          </c:tx>
          <c:spPr>
            <a:solidFill>
              <a:schemeClr val="accent2"/>
            </a:solidFill>
            <a:ln>
              <a:noFill/>
            </a:ln>
            <a:effectLst/>
            <a:sp3d/>
          </c:spPr>
          <c:invertIfNegative val="0"/>
          <c:cat>
            <c:strRef>
              <c:f>'[ktk.ktk1.fact_ktk_ktk1.latest (81).xlsx]Kouluterveyskyselyn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(81).xlsx]Kouluterveyskyselyn aikasarjat '!$C$4:$C$9</c:f>
              <c:numCache>
                <c:formatCode>#\ ##0.0</c:formatCode>
                <c:ptCount val="6"/>
                <c:pt idx="0">
                  <c:v>19.5</c:v>
                </c:pt>
                <c:pt idx="1">
                  <c:v>20.8</c:v>
                </c:pt>
                <c:pt idx="2">
                  <c:v>21.6</c:v>
                </c:pt>
                <c:pt idx="3">
                  <c:v>21.3</c:v>
                </c:pt>
                <c:pt idx="4">
                  <c:v>21.2</c:v>
                </c:pt>
                <c:pt idx="5">
                  <c:v>20.9</c:v>
                </c:pt>
              </c:numCache>
            </c:numRef>
          </c:val>
          <c:extLst xmlns:c16r2="http://schemas.microsoft.com/office/drawing/2015/06/chart">
            <c:ext xmlns:c16="http://schemas.microsoft.com/office/drawing/2014/chart" uri="{C3380CC4-5D6E-409C-BE32-E72D297353CC}">
              <c16:uniqueId val="{00000001-60CD-4683-AC0E-69006D09EBF9}"/>
            </c:ext>
          </c:extLst>
        </c:ser>
        <c:ser>
          <c:idx val="2"/>
          <c:order val="2"/>
          <c:tx>
            <c:strRef>
              <c:f>'[ktk.ktk1.fact_ktk_ktk1.latest (81).xlsx]Kouluterveyskyselyn aikasarjat '!$D$3</c:f>
              <c:strCache>
                <c:ptCount val="1"/>
                <c:pt idx="0">
                  <c:v>Tytöt</c:v>
                </c:pt>
              </c:strCache>
            </c:strRef>
          </c:tx>
          <c:spPr>
            <a:solidFill>
              <a:schemeClr val="accent6"/>
            </a:solidFill>
            <a:ln>
              <a:noFill/>
            </a:ln>
            <a:effectLst/>
            <a:sp3d/>
          </c:spPr>
          <c:invertIfNegative val="0"/>
          <c:cat>
            <c:strRef>
              <c:f>'[ktk.ktk1.fact_ktk_ktk1.latest (81).xlsx]Kouluterveyskyselyn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(81).xlsx]Kouluterveyskyselyn aikasarjat '!$D$4:$D$9</c:f>
              <c:numCache>
                <c:formatCode>#\ ##0.0</c:formatCode>
                <c:ptCount val="6"/>
                <c:pt idx="0">
                  <c:v>22.7</c:v>
                </c:pt>
                <c:pt idx="1">
                  <c:v>25.9</c:v>
                </c:pt>
                <c:pt idx="2">
                  <c:v>27.7</c:v>
                </c:pt>
                <c:pt idx="3">
                  <c:v>20.3</c:v>
                </c:pt>
                <c:pt idx="4">
                  <c:v>27.4</c:v>
                </c:pt>
                <c:pt idx="5">
                  <c:v>28.4</c:v>
                </c:pt>
              </c:numCache>
            </c:numRef>
          </c:val>
          <c:extLst xmlns:c16r2="http://schemas.microsoft.com/office/drawing/2015/06/chart">
            <c:ext xmlns:c16="http://schemas.microsoft.com/office/drawing/2014/chart" uri="{C3380CC4-5D6E-409C-BE32-E72D297353CC}">
              <c16:uniqueId val="{00000002-60CD-4683-AC0E-69006D09EBF9}"/>
            </c:ext>
          </c:extLst>
        </c:ser>
        <c:dLbls>
          <c:showLegendKey val="0"/>
          <c:showVal val="0"/>
          <c:showCatName val="0"/>
          <c:showSerName val="0"/>
          <c:showPercent val="0"/>
          <c:showBubbleSize val="0"/>
        </c:dLbls>
        <c:gapWidth val="150"/>
        <c:shape val="box"/>
        <c:axId val="139077888"/>
        <c:axId val="139083776"/>
        <c:axId val="0"/>
      </c:bar3DChart>
      <c:catAx>
        <c:axId val="1390778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083776"/>
        <c:crosses val="autoZero"/>
        <c:auto val="1"/>
        <c:lblAlgn val="ctr"/>
        <c:lblOffset val="100"/>
        <c:noMultiLvlLbl val="0"/>
      </c:catAx>
      <c:valAx>
        <c:axId val="13908377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0778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Vaikeuksia laskemista vaativissa tehtävissä, %, 2019, 8-9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(82).xlsx]Kouluterveyskyselyn aikasarjat '!$B$3</c:f>
              <c:strCache>
                <c:ptCount val="1"/>
                <c:pt idx="0">
                  <c:v>Sukupuoli: yhteensä</c:v>
                </c:pt>
              </c:strCache>
            </c:strRef>
          </c:tx>
          <c:spPr>
            <a:solidFill>
              <a:schemeClr val="accent1"/>
            </a:solidFill>
            <a:ln>
              <a:noFill/>
            </a:ln>
            <a:effectLst/>
            <a:sp3d/>
          </c:spPr>
          <c:invertIfNegative val="0"/>
          <c:cat>
            <c:strRef>
              <c:f>'[ktk.ktk1.fact_ktk_ktk1.latest (82).xlsx]Kouluterveyskyselyn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(82).xlsx]Kouluterveyskyselyn aikasarjat '!$B$4:$B$9</c:f>
              <c:numCache>
                <c:formatCode>#\ ##0.0</c:formatCode>
                <c:ptCount val="6"/>
                <c:pt idx="0">
                  <c:v>24.1</c:v>
                </c:pt>
                <c:pt idx="1">
                  <c:v>23.6</c:v>
                </c:pt>
                <c:pt idx="2">
                  <c:v>23.8</c:v>
                </c:pt>
                <c:pt idx="3">
                  <c:v>22.4</c:v>
                </c:pt>
                <c:pt idx="4">
                  <c:v>17.7</c:v>
                </c:pt>
                <c:pt idx="5">
                  <c:v>24.5</c:v>
                </c:pt>
              </c:numCache>
            </c:numRef>
          </c:val>
          <c:extLst xmlns:c16r2="http://schemas.microsoft.com/office/drawing/2015/06/chart">
            <c:ext xmlns:c16="http://schemas.microsoft.com/office/drawing/2014/chart" uri="{C3380CC4-5D6E-409C-BE32-E72D297353CC}">
              <c16:uniqueId val="{00000000-DF86-43BC-A7F2-C4EA8CDC0601}"/>
            </c:ext>
          </c:extLst>
        </c:ser>
        <c:ser>
          <c:idx val="1"/>
          <c:order val="1"/>
          <c:tx>
            <c:strRef>
              <c:f>'[ktk.ktk1.fact_ktk_ktk1.latest (82).xlsx]Kouluterveyskyselyn aikasarjat '!$C$3</c:f>
              <c:strCache>
                <c:ptCount val="1"/>
                <c:pt idx="0">
                  <c:v>Pojat</c:v>
                </c:pt>
              </c:strCache>
            </c:strRef>
          </c:tx>
          <c:spPr>
            <a:solidFill>
              <a:schemeClr val="accent2"/>
            </a:solidFill>
            <a:ln>
              <a:noFill/>
            </a:ln>
            <a:effectLst/>
            <a:sp3d/>
          </c:spPr>
          <c:invertIfNegative val="0"/>
          <c:cat>
            <c:strRef>
              <c:f>'[ktk.ktk1.fact_ktk_ktk1.latest (82).xlsx]Kouluterveyskyselyn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(82).xlsx]Kouluterveyskyselyn aikasarjat '!$C$4:$C$9</c:f>
              <c:numCache>
                <c:formatCode>#\ ##0.0</c:formatCode>
                <c:ptCount val="6"/>
                <c:pt idx="0">
                  <c:v>19.2</c:v>
                </c:pt>
                <c:pt idx="1">
                  <c:v>20.8</c:v>
                </c:pt>
                <c:pt idx="2">
                  <c:v>15.5</c:v>
                </c:pt>
                <c:pt idx="3">
                  <c:v>33.299999999999997</c:v>
                </c:pt>
                <c:pt idx="4">
                  <c:v>15.7</c:v>
                </c:pt>
                <c:pt idx="5">
                  <c:v>20.9</c:v>
                </c:pt>
              </c:numCache>
            </c:numRef>
          </c:val>
          <c:extLst xmlns:c16r2="http://schemas.microsoft.com/office/drawing/2015/06/chart">
            <c:ext xmlns:c16="http://schemas.microsoft.com/office/drawing/2014/chart" uri="{C3380CC4-5D6E-409C-BE32-E72D297353CC}">
              <c16:uniqueId val="{00000001-DF86-43BC-A7F2-C4EA8CDC0601}"/>
            </c:ext>
          </c:extLst>
        </c:ser>
        <c:ser>
          <c:idx val="2"/>
          <c:order val="2"/>
          <c:tx>
            <c:strRef>
              <c:f>'[ktk.ktk1.fact_ktk_ktk1.latest (82).xlsx]Kouluterveyskyselyn aikasarjat '!$D$3</c:f>
              <c:strCache>
                <c:ptCount val="1"/>
                <c:pt idx="0">
                  <c:v>Tytöt</c:v>
                </c:pt>
              </c:strCache>
            </c:strRef>
          </c:tx>
          <c:spPr>
            <a:solidFill>
              <a:schemeClr val="accent6"/>
            </a:solidFill>
            <a:ln>
              <a:noFill/>
            </a:ln>
            <a:effectLst/>
            <a:sp3d/>
          </c:spPr>
          <c:invertIfNegative val="0"/>
          <c:cat>
            <c:strRef>
              <c:f>'[ktk.ktk1.fact_ktk_ktk1.latest (82).xlsx]Kouluterveyskyselyn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(82).xlsx]Kouluterveyskyselyn aikasarjat '!$D$4:$D$9</c:f>
              <c:numCache>
                <c:formatCode>#\ ##0.0</c:formatCode>
                <c:ptCount val="6"/>
                <c:pt idx="0">
                  <c:v>28.9</c:v>
                </c:pt>
                <c:pt idx="1">
                  <c:v>26.3</c:v>
                </c:pt>
                <c:pt idx="2">
                  <c:v>33.299999999999997</c:v>
                </c:pt>
                <c:pt idx="3">
                  <c:v>13.6</c:v>
                </c:pt>
                <c:pt idx="4">
                  <c:v>19.399999999999999</c:v>
                </c:pt>
                <c:pt idx="5">
                  <c:v>26.9</c:v>
                </c:pt>
              </c:numCache>
            </c:numRef>
          </c:val>
          <c:extLst xmlns:c16r2="http://schemas.microsoft.com/office/drawing/2015/06/chart">
            <c:ext xmlns:c16="http://schemas.microsoft.com/office/drawing/2014/chart" uri="{C3380CC4-5D6E-409C-BE32-E72D297353CC}">
              <c16:uniqueId val="{00000002-DF86-43BC-A7F2-C4EA8CDC0601}"/>
            </c:ext>
          </c:extLst>
        </c:ser>
        <c:dLbls>
          <c:showLegendKey val="0"/>
          <c:showVal val="0"/>
          <c:showCatName val="0"/>
          <c:showSerName val="0"/>
          <c:showPercent val="0"/>
          <c:showBubbleSize val="0"/>
        </c:dLbls>
        <c:gapWidth val="150"/>
        <c:shape val="box"/>
        <c:axId val="139117312"/>
        <c:axId val="139118848"/>
        <c:axId val="0"/>
      </c:bar3DChart>
      <c:catAx>
        <c:axId val="139117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118848"/>
        <c:crosses val="autoZero"/>
        <c:auto val="1"/>
        <c:lblAlgn val="ctr"/>
        <c:lblOffset val="100"/>
        <c:noMultiLvlLbl val="0"/>
      </c:catAx>
      <c:valAx>
        <c:axId val="13911884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117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Ei yhtään hyvää kaveria, %, </a:t>
            </a:r>
            <a:r>
              <a:rPr lang="fi-FI" sz="1600" dirty="0" smtClean="0"/>
              <a:t>2019, 4 &amp; 5 </a:t>
            </a:r>
            <a:r>
              <a:rPr lang="fi-FI" sz="160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(15).xlsx]Kouluterveyskyselyn tulokset 20'!$B$2</c:f>
              <c:strCache>
                <c:ptCount val="1"/>
                <c:pt idx="0">
                  <c:v>Sukupuoli: yhteensä</c:v>
                </c:pt>
              </c:strCache>
            </c:strRef>
          </c:tx>
          <c:spPr>
            <a:solidFill>
              <a:schemeClr val="accent1"/>
            </a:solidFill>
            <a:ln>
              <a:noFill/>
            </a:ln>
            <a:effectLst/>
            <a:sp3d/>
          </c:spPr>
          <c:invertIfNegative val="0"/>
          <c:cat>
            <c:strRef>
              <c:f>'[ktk.ktk4.fact_ktk_ktk4.latest (15).xlsx]Kouluterveyskyselyn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(15).xlsx]Kouluterveyskyselyn tulokset 20'!$B$3:$B$8</c:f>
              <c:numCache>
                <c:formatCode>#\ ##0.0</c:formatCode>
                <c:ptCount val="6"/>
                <c:pt idx="0">
                  <c:v>0.9</c:v>
                </c:pt>
                <c:pt idx="1">
                  <c:v>0.6</c:v>
                </c:pt>
                <c:pt idx="2">
                  <c:v>0</c:v>
                </c:pt>
                <c:pt idx="3">
                  <c:v>1</c:v>
                </c:pt>
                <c:pt idx="4">
                  <c:v>0.7</c:v>
                </c:pt>
                <c:pt idx="5">
                  <c:v>0</c:v>
                </c:pt>
              </c:numCache>
            </c:numRef>
          </c:val>
          <c:extLst xmlns:c16r2="http://schemas.microsoft.com/office/drawing/2015/06/chart">
            <c:ext xmlns:c16="http://schemas.microsoft.com/office/drawing/2014/chart" uri="{C3380CC4-5D6E-409C-BE32-E72D297353CC}">
              <c16:uniqueId val="{00000000-A1D3-4B2D-ABB5-5D56DA3789D4}"/>
            </c:ext>
          </c:extLst>
        </c:ser>
        <c:dLbls>
          <c:showLegendKey val="0"/>
          <c:showVal val="0"/>
          <c:showCatName val="0"/>
          <c:showSerName val="0"/>
          <c:showPercent val="0"/>
          <c:showBubbleSize val="0"/>
        </c:dLbls>
        <c:gapWidth val="150"/>
        <c:shape val="box"/>
        <c:axId val="130917504"/>
        <c:axId val="130919040"/>
        <c:axId val="0"/>
      </c:bar3DChart>
      <c:catAx>
        <c:axId val="130917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919040"/>
        <c:crosses val="autoZero"/>
        <c:auto val="1"/>
        <c:lblAlgn val="ctr"/>
        <c:lblOffset val="100"/>
        <c:noMultiLvlLbl val="0"/>
      </c:catAx>
      <c:valAx>
        <c:axId val="1309190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9175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Vaikeuksia kokeisiin valmistautumisessa,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(83).xlsx]Kouluterveyskyselyn aikasarjat '!$B$3</c:f>
              <c:strCache>
                <c:ptCount val="1"/>
                <c:pt idx="0">
                  <c:v>Sukupuoli: yhteensä</c:v>
                </c:pt>
              </c:strCache>
            </c:strRef>
          </c:tx>
          <c:spPr>
            <a:solidFill>
              <a:schemeClr val="accent1"/>
            </a:solidFill>
            <a:ln>
              <a:noFill/>
            </a:ln>
            <a:effectLst/>
            <a:sp3d/>
          </c:spPr>
          <c:invertIfNegative val="0"/>
          <c:cat>
            <c:strRef>
              <c:f>'[ktk.ktk1.fact_ktk_ktk1.latest (83).xlsx]Kouluterveyskyselyn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(83).xlsx]Kouluterveyskyselyn aikasarjat '!$B$4:$B$9</c:f>
              <c:numCache>
                <c:formatCode>#\ ##0.0</c:formatCode>
                <c:ptCount val="6"/>
                <c:pt idx="0">
                  <c:v>33.299999999999997</c:v>
                </c:pt>
                <c:pt idx="1">
                  <c:v>35.700000000000003</c:v>
                </c:pt>
                <c:pt idx="2">
                  <c:v>29.8</c:v>
                </c:pt>
                <c:pt idx="3">
                  <c:v>33.299999999999997</c:v>
                </c:pt>
                <c:pt idx="4">
                  <c:v>30.7</c:v>
                </c:pt>
                <c:pt idx="5">
                  <c:v>40</c:v>
                </c:pt>
              </c:numCache>
            </c:numRef>
          </c:val>
          <c:extLst xmlns:c16r2="http://schemas.microsoft.com/office/drawing/2015/06/chart">
            <c:ext xmlns:c16="http://schemas.microsoft.com/office/drawing/2014/chart" uri="{C3380CC4-5D6E-409C-BE32-E72D297353CC}">
              <c16:uniqueId val="{00000000-7637-4F9D-8A0F-310BF96B7E09}"/>
            </c:ext>
          </c:extLst>
        </c:ser>
        <c:ser>
          <c:idx val="1"/>
          <c:order val="1"/>
          <c:tx>
            <c:strRef>
              <c:f>'[ktk.ktk1.fact_ktk_ktk1.latest (83).xlsx]Kouluterveyskyselyn aikasarjat '!$C$3</c:f>
              <c:strCache>
                <c:ptCount val="1"/>
                <c:pt idx="0">
                  <c:v>Pojat</c:v>
                </c:pt>
              </c:strCache>
            </c:strRef>
          </c:tx>
          <c:spPr>
            <a:solidFill>
              <a:schemeClr val="accent2"/>
            </a:solidFill>
            <a:ln>
              <a:noFill/>
            </a:ln>
            <a:effectLst/>
            <a:sp3d/>
          </c:spPr>
          <c:invertIfNegative val="0"/>
          <c:cat>
            <c:strRef>
              <c:f>'[ktk.ktk1.fact_ktk_ktk1.latest (83).xlsx]Kouluterveyskyselyn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(83).xlsx]Kouluterveyskyselyn aikasarjat '!$C$4:$C$9</c:f>
              <c:numCache>
                <c:formatCode>#\ ##0.0</c:formatCode>
                <c:ptCount val="6"/>
                <c:pt idx="0">
                  <c:v>30.6</c:v>
                </c:pt>
                <c:pt idx="1">
                  <c:v>35.299999999999997</c:v>
                </c:pt>
                <c:pt idx="2">
                  <c:v>28.6</c:v>
                </c:pt>
                <c:pt idx="3">
                  <c:v>40.4</c:v>
                </c:pt>
                <c:pt idx="4">
                  <c:v>28.8</c:v>
                </c:pt>
                <c:pt idx="5">
                  <c:v>34.9</c:v>
                </c:pt>
              </c:numCache>
            </c:numRef>
          </c:val>
          <c:extLst xmlns:c16r2="http://schemas.microsoft.com/office/drawing/2015/06/chart">
            <c:ext xmlns:c16="http://schemas.microsoft.com/office/drawing/2014/chart" uri="{C3380CC4-5D6E-409C-BE32-E72D297353CC}">
              <c16:uniqueId val="{00000001-7637-4F9D-8A0F-310BF96B7E09}"/>
            </c:ext>
          </c:extLst>
        </c:ser>
        <c:ser>
          <c:idx val="2"/>
          <c:order val="2"/>
          <c:tx>
            <c:strRef>
              <c:f>'[ktk.ktk1.fact_ktk_ktk1.latest (83).xlsx]Kouluterveyskyselyn aikasarjat '!$D$3</c:f>
              <c:strCache>
                <c:ptCount val="1"/>
                <c:pt idx="0">
                  <c:v>Tytöt</c:v>
                </c:pt>
              </c:strCache>
            </c:strRef>
          </c:tx>
          <c:spPr>
            <a:solidFill>
              <a:schemeClr val="accent6"/>
            </a:solidFill>
            <a:ln>
              <a:noFill/>
            </a:ln>
            <a:effectLst/>
            <a:sp3d/>
          </c:spPr>
          <c:invertIfNegative val="0"/>
          <c:cat>
            <c:strRef>
              <c:f>'[ktk.ktk1.fact_ktk_ktk1.latest (83).xlsx]Kouluterveyskyselyn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(83).xlsx]Kouluterveyskyselyn aikasarjat '!$D$4:$D$9</c:f>
              <c:numCache>
                <c:formatCode>#\ ##0.0</c:formatCode>
                <c:ptCount val="6"/>
                <c:pt idx="0">
                  <c:v>35.799999999999997</c:v>
                </c:pt>
                <c:pt idx="1">
                  <c:v>36.1</c:v>
                </c:pt>
                <c:pt idx="2">
                  <c:v>31.3</c:v>
                </c:pt>
                <c:pt idx="3">
                  <c:v>27.6</c:v>
                </c:pt>
                <c:pt idx="4">
                  <c:v>32.299999999999997</c:v>
                </c:pt>
                <c:pt idx="5">
                  <c:v>43.3</c:v>
                </c:pt>
              </c:numCache>
            </c:numRef>
          </c:val>
          <c:extLst xmlns:c16r2="http://schemas.microsoft.com/office/drawing/2015/06/chart">
            <c:ext xmlns:c16="http://schemas.microsoft.com/office/drawing/2014/chart" uri="{C3380CC4-5D6E-409C-BE32-E72D297353CC}">
              <c16:uniqueId val="{00000002-7637-4F9D-8A0F-310BF96B7E09}"/>
            </c:ext>
          </c:extLst>
        </c:ser>
        <c:dLbls>
          <c:showLegendKey val="0"/>
          <c:showVal val="0"/>
          <c:showCatName val="0"/>
          <c:showSerName val="0"/>
          <c:showPercent val="0"/>
          <c:showBubbleSize val="0"/>
        </c:dLbls>
        <c:gapWidth val="150"/>
        <c:shape val="box"/>
        <c:axId val="138464256"/>
        <c:axId val="138474240"/>
        <c:axId val="0"/>
      </c:bar3DChart>
      <c:catAx>
        <c:axId val="1384642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474240"/>
        <c:crosses val="autoZero"/>
        <c:auto val="1"/>
        <c:lblAlgn val="ctr"/>
        <c:lblOffset val="100"/>
        <c:noMultiLvlLbl val="0"/>
      </c:catAx>
      <c:valAx>
        <c:axId val="1384742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464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Vaikeuksia läksyjen tekemisessä,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(84).xlsx]Kouluterveyskyselyn aikasarjat '!$B$3</c:f>
              <c:strCache>
                <c:ptCount val="1"/>
                <c:pt idx="0">
                  <c:v>Sukupuoli: yhteensä</c:v>
                </c:pt>
              </c:strCache>
            </c:strRef>
          </c:tx>
          <c:spPr>
            <a:solidFill>
              <a:schemeClr val="accent1"/>
            </a:solidFill>
            <a:ln>
              <a:noFill/>
            </a:ln>
            <a:effectLst/>
            <a:sp3d/>
          </c:spPr>
          <c:invertIfNegative val="0"/>
          <c:cat>
            <c:strRef>
              <c:f>'[ktk.ktk1.fact_ktk_ktk1.latest (84).xlsx]Kouluterveyskyselyn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(84).xlsx]Kouluterveyskyselyn aikasarjat '!$B$4:$B$9</c:f>
              <c:numCache>
                <c:formatCode>#\ ##0.0</c:formatCode>
                <c:ptCount val="6"/>
                <c:pt idx="0">
                  <c:v>22.3</c:v>
                </c:pt>
                <c:pt idx="1">
                  <c:v>22.3</c:v>
                </c:pt>
                <c:pt idx="2">
                  <c:v>19.8</c:v>
                </c:pt>
                <c:pt idx="3">
                  <c:v>27.1</c:v>
                </c:pt>
                <c:pt idx="4">
                  <c:v>20.2</c:v>
                </c:pt>
                <c:pt idx="5">
                  <c:v>27.3</c:v>
                </c:pt>
              </c:numCache>
            </c:numRef>
          </c:val>
          <c:extLst xmlns:c16r2="http://schemas.microsoft.com/office/drawing/2015/06/chart">
            <c:ext xmlns:c16="http://schemas.microsoft.com/office/drawing/2014/chart" uri="{C3380CC4-5D6E-409C-BE32-E72D297353CC}">
              <c16:uniqueId val="{00000000-9012-4CFF-AF74-2927A05778B1}"/>
            </c:ext>
          </c:extLst>
        </c:ser>
        <c:ser>
          <c:idx val="1"/>
          <c:order val="1"/>
          <c:tx>
            <c:strRef>
              <c:f>'[ktk.ktk1.fact_ktk_ktk1.latest (84).xlsx]Kouluterveyskyselyn aikasarjat '!$C$3</c:f>
              <c:strCache>
                <c:ptCount val="1"/>
                <c:pt idx="0">
                  <c:v>Pojat</c:v>
                </c:pt>
              </c:strCache>
            </c:strRef>
          </c:tx>
          <c:spPr>
            <a:solidFill>
              <a:schemeClr val="accent2"/>
            </a:solidFill>
            <a:ln>
              <a:noFill/>
            </a:ln>
            <a:effectLst/>
            <a:sp3d/>
          </c:spPr>
          <c:invertIfNegative val="0"/>
          <c:cat>
            <c:strRef>
              <c:f>'[ktk.ktk1.fact_ktk_ktk1.latest (84).xlsx]Kouluterveyskyselyn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(84).xlsx]Kouluterveyskyselyn aikasarjat '!$C$4:$C$9</c:f>
              <c:numCache>
                <c:formatCode>#\ ##0.0</c:formatCode>
                <c:ptCount val="6"/>
                <c:pt idx="0">
                  <c:v>22.2</c:v>
                </c:pt>
                <c:pt idx="1">
                  <c:v>23.5</c:v>
                </c:pt>
                <c:pt idx="2">
                  <c:v>19.399999999999999</c:v>
                </c:pt>
                <c:pt idx="3">
                  <c:v>35.4</c:v>
                </c:pt>
                <c:pt idx="4">
                  <c:v>26.9</c:v>
                </c:pt>
                <c:pt idx="5">
                  <c:v>23.3</c:v>
                </c:pt>
              </c:numCache>
            </c:numRef>
          </c:val>
          <c:extLst xmlns:c16r2="http://schemas.microsoft.com/office/drawing/2015/06/chart">
            <c:ext xmlns:c16="http://schemas.microsoft.com/office/drawing/2014/chart" uri="{C3380CC4-5D6E-409C-BE32-E72D297353CC}">
              <c16:uniqueId val="{00000001-9012-4CFF-AF74-2927A05778B1}"/>
            </c:ext>
          </c:extLst>
        </c:ser>
        <c:ser>
          <c:idx val="2"/>
          <c:order val="2"/>
          <c:tx>
            <c:strRef>
              <c:f>'[ktk.ktk1.fact_ktk_ktk1.latest (84).xlsx]Kouluterveyskyselyn aikasarjat '!$D$3</c:f>
              <c:strCache>
                <c:ptCount val="1"/>
                <c:pt idx="0">
                  <c:v>Tytöt</c:v>
                </c:pt>
              </c:strCache>
            </c:strRef>
          </c:tx>
          <c:spPr>
            <a:solidFill>
              <a:schemeClr val="accent6"/>
            </a:solidFill>
            <a:ln>
              <a:noFill/>
            </a:ln>
            <a:effectLst/>
            <a:sp3d/>
          </c:spPr>
          <c:invertIfNegative val="0"/>
          <c:cat>
            <c:strRef>
              <c:f>'[ktk.ktk1.fact_ktk_ktk1.latest (84).xlsx]Kouluterveyskyselyn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(84).xlsx]Kouluterveyskyselyn aikasarjat '!$D$4:$D$9</c:f>
              <c:numCache>
                <c:formatCode>#\ ##0.0</c:formatCode>
                <c:ptCount val="6"/>
                <c:pt idx="0">
                  <c:v>22.3</c:v>
                </c:pt>
                <c:pt idx="1">
                  <c:v>21.1</c:v>
                </c:pt>
                <c:pt idx="2">
                  <c:v>20.2</c:v>
                </c:pt>
                <c:pt idx="3">
                  <c:v>20.3</c:v>
                </c:pt>
                <c:pt idx="4">
                  <c:v>14.5</c:v>
                </c:pt>
                <c:pt idx="5">
                  <c:v>29.9</c:v>
                </c:pt>
              </c:numCache>
            </c:numRef>
          </c:val>
          <c:extLst xmlns:c16r2="http://schemas.microsoft.com/office/drawing/2015/06/chart">
            <c:ext xmlns:c16="http://schemas.microsoft.com/office/drawing/2014/chart" uri="{C3380CC4-5D6E-409C-BE32-E72D297353CC}">
              <c16:uniqueId val="{00000002-9012-4CFF-AF74-2927A05778B1}"/>
            </c:ext>
          </c:extLst>
        </c:ser>
        <c:dLbls>
          <c:showLegendKey val="0"/>
          <c:showVal val="0"/>
          <c:showCatName val="0"/>
          <c:showSerName val="0"/>
          <c:showPercent val="0"/>
          <c:showBubbleSize val="0"/>
        </c:dLbls>
        <c:gapWidth val="150"/>
        <c:shape val="box"/>
        <c:axId val="138507776"/>
        <c:axId val="138509312"/>
        <c:axId val="0"/>
      </c:bar3DChart>
      <c:catAx>
        <c:axId val="1385077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509312"/>
        <c:crosses val="autoZero"/>
        <c:auto val="1"/>
        <c:lblAlgn val="ctr"/>
        <c:lblOffset val="100"/>
        <c:noMultiLvlLbl val="0"/>
      </c:catAx>
      <c:valAx>
        <c:axId val="13850931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5077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Vaikeuksia opiskelussa käytettävien laitteiden käytössä,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(85).xlsx]Kouluterveyskyselyn aikasarjat '!$B$3</c:f>
              <c:strCache>
                <c:ptCount val="1"/>
                <c:pt idx="0">
                  <c:v>Sukupuoli: yhteensä</c:v>
                </c:pt>
              </c:strCache>
            </c:strRef>
          </c:tx>
          <c:spPr>
            <a:solidFill>
              <a:schemeClr val="accent1"/>
            </a:solidFill>
            <a:ln>
              <a:noFill/>
            </a:ln>
            <a:effectLst/>
            <a:sp3d/>
          </c:spPr>
          <c:invertIfNegative val="0"/>
          <c:cat>
            <c:strRef>
              <c:f>'[ktk.ktk1.fact_ktk_ktk1.latest (85).xlsx]Kouluterveyskyselyn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(85).xlsx]Kouluterveyskyselyn aikasarjat '!$B$4:$B$9</c:f>
              <c:numCache>
                <c:formatCode>#\ ##0.0</c:formatCode>
                <c:ptCount val="6"/>
                <c:pt idx="0">
                  <c:v>10.4</c:v>
                </c:pt>
                <c:pt idx="1">
                  <c:v>11.5</c:v>
                </c:pt>
                <c:pt idx="2">
                  <c:v>9.4</c:v>
                </c:pt>
                <c:pt idx="3">
                  <c:v>17.8</c:v>
                </c:pt>
                <c:pt idx="4">
                  <c:v>10.6</c:v>
                </c:pt>
                <c:pt idx="5">
                  <c:v>13.8</c:v>
                </c:pt>
              </c:numCache>
            </c:numRef>
          </c:val>
          <c:extLst xmlns:c16r2="http://schemas.microsoft.com/office/drawing/2015/06/chart">
            <c:ext xmlns:c16="http://schemas.microsoft.com/office/drawing/2014/chart" uri="{C3380CC4-5D6E-409C-BE32-E72D297353CC}">
              <c16:uniqueId val="{00000000-FB41-4F03-81BB-638A4BB47DD7}"/>
            </c:ext>
          </c:extLst>
        </c:ser>
        <c:ser>
          <c:idx val="1"/>
          <c:order val="1"/>
          <c:tx>
            <c:strRef>
              <c:f>'[ktk.ktk1.fact_ktk_ktk1.latest (85).xlsx]Kouluterveyskyselyn aikasarjat '!$C$3</c:f>
              <c:strCache>
                <c:ptCount val="1"/>
                <c:pt idx="0">
                  <c:v>Pojat</c:v>
                </c:pt>
              </c:strCache>
            </c:strRef>
          </c:tx>
          <c:spPr>
            <a:solidFill>
              <a:schemeClr val="accent2"/>
            </a:solidFill>
            <a:ln>
              <a:noFill/>
            </a:ln>
            <a:effectLst/>
            <a:sp3d/>
          </c:spPr>
          <c:invertIfNegative val="0"/>
          <c:cat>
            <c:strRef>
              <c:f>'[ktk.ktk1.fact_ktk_ktk1.latest (85).xlsx]Kouluterveyskyselyn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(85).xlsx]Kouluterveyskyselyn aikasarjat '!$C$4:$C$9</c:f>
              <c:numCache>
                <c:formatCode>#\ ##0.0</c:formatCode>
                <c:ptCount val="6"/>
                <c:pt idx="0">
                  <c:v>9.5</c:v>
                </c:pt>
                <c:pt idx="1">
                  <c:v>10.9</c:v>
                </c:pt>
                <c:pt idx="2">
                  <c:v>8.3000000000000007</c:v>
                </c:pt>
                <c:pt idx="3">
                  <c:v>18.8</c:v>
                </c:pt>
                <c:pt idx="4">
                  <c:v>9.8000000000000007</c:v>
                </c:pt>
                <c:pt idx="5" formatCode="General">
                  <c:v>0</c:v>
                </c:pt>
              </c:numCache>
            </c:numRef>
          </c:val>
          <c:extLst xmlns:c16r2="http://schemas.microsoft.com/office/drawing/2015/06/chart">
            <c:ext xmlns:c16="http://schemas.microsoft.com/office/drawing/2014/chart" uri="{C3380CC4-5D6E-409C-BE32-E72D297353CC}">
              <c16:uniqueId val="{00000001-FB41-4F03-81BB-638A4BB47DD7}"/>
            </c:ext>
          </c:extLst>
        </c:ser>
        <c:ser>
          <c:idx val="2"/>
          <c:order val="2"/>
          <c:tx>
            <c:strRef>
              <c:f>'[ktk.ktk1.fact_ktk_ktk1.latest (85).xlsx]Kouluterveyskyselyn aikasarjat '!$D$3</c:f>
              <c:strCache>
                <c:ptCount val="1"/>
                <c:pt idx="0">
                  <c:v>Tytöt</c:v>
                </c:pt>
              </c:strCache>
            </c:strRef>
          </c:tx>
          <c:spPr>
            <a:solidFill>
              <a:schemeClr val="accent6"/>
            </a:solidFill>
            <a:ln>
              <a:noFill/>
            </a:ln>
            <a:effectLst/>
            <a:sp3d/>
          </c:spPr>
          <c:invertIfNegative val="0"/>
          <c:cat>
            <c:strRef>
              <c:f>'[ktk.ktk1.fact_ktk_ktk1.latest (85).xlsx]Kouluterveyskyselyn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(85).xlsx]Kouluterveyskyselyn aikasarjat '!$D$4:$D$9</c:f>
              <c:numCache>
                <c:formatCode>#\ ##0.0</c:formatCode>
                <c:ptCount val="6"/>
                <c:pt idx="0">
                  <c:v>11.3</c:v>
                </c:pt>
                <c:pt idx="1">
                  <c:v>12.1</c:v>
                </c:pt>
                <c:pt idx="2">
                  <c:v>10.7</c:v>
                </c:pt>
                <c:pt idx="3">
                  <c:v>16.899999999999999</c:v>
                </c:pt>
                <c:pt idx="4">
                  <c:v>11.3</c:v>
                </c:pt>
                <c:pt idx="5">
                  <c:v>17.899999999999999</c:v>
                </c:pt>
              </c:numCache>
            </c:numRef>
          </c:val>
          <c:extLst xmlns:c16r2="http://schemas.microsoft.com/office/drawing/2015/06/chart">
            <c:ext xmlns:c16="http://schemas.microsoft.com/office/drawing/2014/chart" uri="{C3380CC4-5D6E-409C-BE32-E72D297353CC}">
              <c16:uniqueId val="{00000002-FB41-4F03-81BB-638A4BB47DD7}"/>
            </c:ext>
          </c:extLst>
        </c:ser>
        <c:dLbls>
          <c:showLegendKey val="0"/>
          <c:showVal val="0"/>
          <c:showCatName val="0"/>
          <c:showSerName val="0"/>
          <c:showPercent val="0"/>
          <c:showBubbleSize val="0"/>
        </c:dLbls>
        <c:gapWidth val="150"/>
        <c:shape val="box"/>
        <c:axId val="139419648"/>
        <c:axId val="139421184"/>
        <c:axId val="0"/>
      </c:bar3DChart>
      <c:catAx>
        <c:axId val="139419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421184"/>
        <c:crosses val="autoZero"/>
        <c:auto val="1"/>
        <c:lblAlgn val="ctr"/>
        <c:lblOffset val="100"/>
        <c:noMultiLvlLbl val="0"/>
      </c:catAx>
      <c:valAx>
        <c:axId val="1394211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4196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Vaikeuksia oppimistaidoissa,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(86).xlsx]Kouluterveyskyselyn aikasarjat '!$B$3</c:f>
              <c:strCache>
                <c:ptCount val="1"/>
                <c:pt idx="0">
                  <c:v>Sukupuoli: yhteensä</c:v>
                </c:pt>
              </c:strCache>
            </c:strRef>
          </c:tx>
          <c:spPr>
            <a:solidFill>
              <a:schemeClr val="accent1"/>
            </a:solidFill>
            <a:ln>
              <a:noFill/>
            </a:ln>
            <a:effectLst/>
            <a:sp3d/>
          </c:spPr>
          <c:invertIfNegative val="0"/>
          <c:cat>
            <c:strRef>
              <c:f>'[ktk.ktk1.fact_ktk_ktk1.latest (86).xlsx]Kouluterveyskyselyn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(86).xlsx]Kouluterveyskyselyn aikasarjat '!$B$4:$B$9</c:f>
              <c:numCache>
                <c:formatCode>#\ ##0.0</c:formatCode>
                <c:ptCount val="6"/>
                <c:pt idx="0">
                  <c:v>37.6</c:v>
                </c:pt>
                <c:pt idx="1">
                  <c:v>39.5</c:v>
                </c:pt>
                <c:pt idx="2">
                  <c:v>32.200000000000003</c:v>
                </c:pt>
                <c:pt idx="3">
                  <c:v>45.6</c:v>
                </c:pt>
                <c:pt idx="4">
                  <c:v>35.1</c:v>
                </c:pt>
                <c:pt idx="5">
                  <c:v>37.700000000000003</c:v>
                </c:pt>
              </c:numCache>
            </c:numRef>
          </c:val>
          <c:extLst xmlns:c16r2="http://schemas.microsoft.com/office/drawing/2015/06/chart">
            <c:ext xmlns:c16="http://schemas.microsoft.com/office/drawing/2014/chart" uri="{C3380CC4-5D6E-409C-BE32-E72D297353CC}">
              <c16:uniqueId val="{00000000-DD4D-43F3-B474-C82EE4D095FC}"/>
            </c:ext>
          </c:extLst>
        </c:ser>
        <c:ser>
          <c:idx val="1"/>
          <c:order val="1"/>
          <c:tx>
            <c:strRef>
              <c:f>'[ktk.ktk1.fact_ktk_ktk1.latest (86).xlsx]Kouluterveyskyselyn aikasarjat '!$C$3</c:f>
              <c:strCache>
                <c:ptCount val="1"/>
                <c:pt idx="0">
                  <c:v>Pojat</c:v>
                </c:pt>
              </c:strCache>
            </c:strRef>
          </c:tx>
          <c:spPr>
            <a:solidFill>
              <a:schemeClr val="accent2"/>
            </a:solidFill>
            <a:ln>
              <a:noFill/>
            </a:ln>
            <a:effectLst/>
            <a:sp3d/>
          </c:spPr>
          <c:invertIfNegative val="0"/>
          <c:cat>
            <c:strRef>
              <c:f>'[ktk.ktk1.fact_ktk_ktk1.latest (86).xlsx]Kouluterveyskyselyn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(86).xlsx]Kouluterveyskyselyn aikasarjat '!$C$4:$C$9</c:f>
              <c:numCache>
                <c:formatCode>#\ ##0.0</c:formatCode>
                <c:ptCount val="6"/>
                <c:pt idx="0">
                  <c:v>31.7</c:v>
                </c:pt>
                <c:pt idx="1">
                  <c:v>35.299999999999997</c:v>
                </c:pt>
                <c:pt idx="2">
                  <c:v>26.1</c:v>
                </c:pt>
                <c:pt idx="3">
                  <c:v>55.6</c:v>
                </c:pt>
                <c:pt idx="4">
                  <c:v>29.4</c:v>
                </c:pt>
                <c:pt idx="5">
                  <c:v>27.5</c:v>
                </c:pt>
              </c:numCache>
            </c:numRef>
          </c:val>
          <c:extLst xmlns:c16r2="http://schemas.microsoft.com/office/drawing/2015/06/chart">
            <c:ext xmlns:c16="http://schemas.microsoft.com/office/drawing/2014/chart" uri="{C3380CC4-5D6E-409C-BE32-E72D297353CC}">
              <c16:uniqueId val="{00000001-DD4D-43F3-B474-C82EE4D095FC}"/>
            </c:ext>
          </c:extLst>
        </c:ser>
        <c:ser>
          <c:idx val="2"/>
          <c:order val="2"/>
          <c:tx>
            <c:strRef>
              <c:f>'[ktk.ktk1.fact_ktk_ktk1.latest (86).xlsx]Kouluterveyskyselyn aikasarjat '!$D$3</c:f>
              <c:strCache>
                <c:ptCount val="1"/>
                <c:pt idx="0">
                  <c:v>Tytöt</c:v>
                </c:pt>
              </c:strCache>
            </c:strRef>
          </c:tx>
          <c:spPr>
            <a:solidFill>
              <a:schemeClr val="accent6"/>
            </a:solidFill>
            <a:ln>
              <a:noFill/>
            </a:ln>
            <a:effectLst/>
            <a:sp3d/>
          </c:spPr>
          <c:invertIfNegative val="0"/>
          <c:cat>
            <c:strRef>
              <c:f>'[ktk.ktk1.fact_ktk_ktk1.latest (86).xlsx]Kouluterveyskyselyn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(86).xlsx]Kouluterveyskyselyn aikasarjat '!$D$4:$D$9</c:f>
              <c:numCache>
                <c:formatCode>#\ ##0.0</c:formatCode>
                <c:ptCount val="6"/>
                <c:pt idx="0">
                  <c:v>43.1</c:v>
                </c:pt>
                <c:pt idx="1">
                  <c:v>43.7</c:v>
                </c:pt>
                <c:pt idx="2">
                  <c:v>39</c:v>
                </c:pt>
                <c:pt idx="3">
                  <c:v>37.9</c:v>
                </c:pt>
                <c:pt idx="4">
                  <c:v>40</c:v>
                </c:pt>
                <c:pt idx="5">
                  <c:v>43.9</c:v>
                </c:pt>
              </c:numCache>
            </c:numRef>
          </c:val>
          <c:extLst xmlns:c16r2="http://schemas.microsoft.com/office/drawing/2015/06/chart">
            <c:ext xmlns:c16="http://schemas.microsoft.com/office/drawing/2014/chart" uri="{C3380CC4-5D6E-409C-BE32-E72D297353CC}">
              <c16:uniqueId val="{00000002-DD4D-43F3-B474-C82EE4D095FC}"/>
            </c:ext>
          </c:extLst>
        </c:ser>
        <c:dLbls>
          <c:showLegendKey val="0"/>
          <c:showVal val="0"/>
          <c:showCatName val="0"/>
          <c:showSerName val="0"/>
          <c:showPercent val="0"/>
          <c:showBubbleSize val="0"/>
        </c:dLbls>
        <c:gapWidth val="150"/>
        <c:shape val="box"/>
        <c:axId val="139458816"/>
        <c:axId val="138547200"/>
        <c:axId val="0"/>
      </c:bar3DChart>
      <c:catAx>
        <c:axId val="139458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547200"/>
        <c:crosses val="autoZero"/>
        <c:auto val="1"/>
        <c:lblAlgn val="ctr"/>
        <c:lblOffset val="100"/>
        <c:noMultiLvlLbl val="0"/>
      </c:catAx>
      <c:valAx>
        <c:axId val="1385472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4588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Myöhästymisiä vähintään kuukausittain,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(87).xlsx]Kouluterveyskyselyn aikasarjat '!$B$3</c:f>
              <c:strCache>
                <c:ptCount val="1"/>
                <c:pt idx="0">
                  <c:v>Sukupuoli: yhteensä</c:v>
                </c:pt>
              </c:strCache>
            </c:strRef>
          </c:tx>
          <c:spPr>
            <a:solidFill>
              <a:schemeClr val="accent1"/>
            </a:solidFill>
            <a:ln>
              <a:noFill/>
            </a:ln>
            <a:effectLst/>
            <a:sp3d/>
          </c:spPr>
          <c:invertIfNegative val="0"/>
          <c:cat>
            <c:strRef>
              <c:f>'[ktk.ktk1.fact_ktk_ktk1.latest (87).xlsx]Kouluterveyskyselyn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(87).xlsx]Kouluterveyskyselyn aikasarjat '!$B$4:$B$9</c:f>
              <c:numCache>
                <c:formatCode>#\ ##0.0</c:formatCode>
                <c:ptCount val="6"/>
                <c:pt idx="0">
                  <c:v>23.7</c:v>
                </c:pt>
                <c:pt idx="1">
                  <c:v>19.8</c:v>
                </c:pt>
                <c:pt idx="2">
                  <c:v>15.5</c:v>
                </c:pt>
                <c:pt idx="3">
                  <c:v>22.6</c:v>
                </c:pt>
                <c:pt idx="4">
                  <c:v>21.2</c:v>
                </c:pt>
                <c:pt idx="5">
                  <c:v>16.399999999999999</c:v>
                </c:pt>
              </c:numCache>
            </c:numRef>
          </c:val>
          <c:extLst xmlns:c16r2="http://schemas.microsoft.com/office/drawing/2015/06/chart">
            <c:ext xmlns:c16="http://schemas.microsoft.com/office/drawing/2014/chart" uri="{C3380CC4-5D6E-409C-BE32-E72D297353CC}">
              <c16:uniqueId val="{00000000-0660-402D-9E69-E3B4D570F47D}"/>
            </c:ext>
          </c:extLst>
        </c:ser>
        <c:ser>
          <c:idx val="1"/>
          <c:order val="1"/>
          <c:tx>
            <c:strRef>
              <c:f>'[ktk.ktk1.fact_ktk_ktk1.latest (87).xlsx]Kouluterveyskyselyn aikasarjat '!$C$3</c:f>
              <c:strCache>
                <c:ptCount val="1"/>
                <c:pt idx="0">
                  <c:v>Pojat</c:v>
                </c:pt>
              </c:strCache>
            </c:strRef>
          </c:tx>
          <c:spPr>
            <a:solidFill>
              <a:schemeClr val="accent2"/>
            </a:solidFill>
            <a:ln>
              <a:noFill/>
            </a:ln>
            <a:effectLst/>
            <a:sp3d/>
          </c:spPr>
          <c:invertIfNegative val="0"/>
          <c:cat>
            <c:strRef>
              <c:f>'[ktk.ktk1.fact_ktk_ktk1.latest (87).xlsx]Kouluterveyskyselyn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(87).xlsx]Kouluterveyskyselyn aikasarjat '!$C$4:$C$9</c:f>
              <c:numCache>
                <c:formatCode>#\ ##0.0</c:formatCode>
                <c:ptCount val="6"/>
                <c:pt idx="0">
                  <c:v>28.5</c:v>
                </c:pt>
                <c:pt idx="1">
                  <c:v>26</c:v>
                </c:pt>
                <c:pt idx="2">
                  <c:v>19.600000000000001</c:v>
                </c:pt>
                <c:pt idx="3">
                  <c:v>23.4</c:v>
                </c:pt>
                <c:pt idx="4">
                  <c:v>28.8</c:v>
                </c:pt>
                <c:pt idx="5">
                  <c:v>20.9</c:v>
                </c:pt>
              </c:numCache>
            </c:numRef>
          </c:val>
          <c:extLst xmlns:c16r2="http://schemas.microsoft.com/office/drawing/2015/06/chart">
            <c:ext xmlns:c16="http://schemas.microsoft.com/office/drawing/2014/chart" uri="{C3380CC4-5D6E-409C-BE32-E72D297353CC}">
              <c16:uniqueId val="{00000001-0660-402D-9E69-E3B4D570F47D}"/>
            </c:ext>
          </c:extLst>
        </c:ser>
        <c:ser>
          <c:idx val="2"/>
          <c:order val="2"/>
          <c:tx>
            <c:strRef>
              <c:f>'[ktk.ktk1.fact_ktk_ktk1.latest (87).xlsx]Kouluterveyskyselyn aikasarjat '!$D$3</c:f>
              <c:strCache>
                <c:ptCount val="1"/>
                <c:pt idx="0">
                  <c:v>Tytöt</c:v>
                </c:pt>
              </c:strCache>
            </c:strRef>
          </c:tx>
          <c:spPr>
            <a:solidFill>
              <a:schemeClr val="accent6"/>
            </a:solidFill>
            <a:ln>
              <a:noFill/>
            </a:ln>
            <a:effectLst/>
            <a:sp3d/>
          </c:spPr>
          <c:invertIfNegative val="0"/>
          <c:cat>
            <c:strRef>
              <c:f>'[ktk.ktk1.fact_ktk_ktk1.latest (87).xlsx]Kouluterveyskyselyn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(87).xlsx]Kouluterveyskyselyn aikasarjat '!$D$4:$D$9</c:f>
              <c:numCache>
                <c:formatCode>#\ ##0.0</c:formatCode>
                <c:ptCount val="6"/>
                <c:pt idx="0">
                  <c:v>19.100000000000001</c:v>
                </c:pt>
                <c:pt idx="1">
                  <c:v>13.7</c:v>
                </c:pt>
                <c:pt idx="2">
                  <c:v>10.7</c:v>
                </c:pt>
                <c:pt idx="3">
                  <c:v>22</c:v>
                </c:pt>
                <c:pt idx="4">
                  <c:v>14.8</c:v>
                </c:pt>
                <c:pt idx="5">
                  <c:v>13.4</c:v>
                </c:pt>
              </c:numCache>
            </c:numRef>
          </c:val>
          <c:extLst xmlns:c16r2="http://schemas.microsoft.com/office/drawing/2015/06/chart">
            <c:ext xmlns:c16="http://schemas.microsoft.com/office/drawing/2014/chart" uri="{C3380CC4-5D6E-409C-BE32-E72D297353CC}">
              <c16:uniqueId val="{00000002-0660-402D-9E69-E3B4D570F47D}"/>
            </c:ext>
          </c:extLst>
        </c:ser>
        <c:dLbls>
          <c:showLegendKey val="0"/>
          <c:showVal val="0"/>
          <c:showCatName val="0"/>
          <c:showSerName val="0"/>
          <c:showPercent val="0"/>
          <c:showBubbleSize val="0"/>
        </c:dLbls>
        <c:gapWidth val="150"/>
        <c:shape val="box"/>
        <c:axId val="138605312"/>
        <c:axId val="138606848"/>
        <c:axId val="0"/>
      </c:bar3DChart>
      <c:catAx>
        <c:axId val="138605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8606848"/>
        <c:crosses val="autoZero"/>
        <c:auto val="1"/>
        <c:lblAlgn val="ctr"/>
        <c:lblOffset val="100"/>
        <c:noMultiLvlLbl val="0"/>
      </c:catAx>
      <c:valAx>
        <c:axId val="13860684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8605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Poissaoloja sairauden vuoksi vähintään kuukausittain,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(88).xlsx]Kouluterveyskyselyn aikasarjat '!$B$3</c:f>
              <c:strCache>
                <c:ptCount val="1"/>
                <c:pt idx="0">
                  <c:v>Sukupuoli: yhteensä</c:v>
                </c:pt>
              </c:strCache>
            </c:strRef>
          </c:tx>
          <c:spPr>
            <a:solidFill>
              <a:schemeClr val="accent1"/>
            </a:solidFill>
            <a:ln>
              <a:noFill/>
            </a:ln>
            <a:effectLst/>
            <a:sp3d/>
          </c:spPr>
          <c:invertIfNegative val="0"/>
          <c:cat>
            <c:strRef>
              <c:f>'[ktk.ktk1.fact_ktk_ktk1.latest (88).xlsx]Kouluterveyskyselyn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(88).xlsx]Kouluterveyskyselyn aikasarjat '!$B$4:$B$9</c:f>
              <c:numCache>
                <c:formatCode>#\ ##0.0</c:formatCode>
                <c:ptCount val="6"/>
                <c:pt idx="0">
                  <c:v>24.6</c:v>
                </c:pt>
                <c:pt idx="1">
                  <c:v>24.1</c:v>
                </c:pt>
                <c:pt idx="2">
                  <c:v>20.399999999999999</c:v>
                </c:pt>
                <c:pt idx="3">
                  <c:v>21.9</c:v>
                </c:pt>
                <c:pt idx="4">
                  <c:v>21.2</c:v>
                </c:pt>
                <c:pt idx="5">
                  <c:v>30.3</c:v>
                </c:pt>
              </c:numCache>
            </c:numRef>
          </c:val>
          <c:extLst xmlns:c16r2="http://schemas.microsoft.com/office/drawing/2015/06/chart">
            <c:ext xmlns:c16="http://schemas.microsoft.com/office/drawing/2014/chart" uri="{C3380CC4-5D6E-409C-BE32-E72D297353CC}">
              <c16:uniqueId val="{00000000-4A4F-4527-8B65-FA3A161B99F3}"/>
            </c:ext>
          </c:extLst>
        </c:ser>
        <c:ser>
          <c:idx val="1"/>
          <c:order val="1"/>
          <c:tx>
            <c:strRef>
              <c:f>'[ktk.ktk1.fact_ktk_ktk1.latest (88).xlsx]Kouluterveyskyselyn aikasarjat '!$C$3</c:f>
              <c:strCache>
                <c:ptCount val="1"/>
                <c:pt idx="0">
                  <c:v>Pojat</c:v>
                </c:pt>
              </c:strCache>
            </c:strRef>
          </c:tx>
          <c:spPr>
            <a:solidFill>
              <a:schemeClr val="accent2"/>
            </a:solidFill>
            <a:ln>
              <a:noFill/>
            </a:ln>
            <a:effectLst/>
            <a:sp3d/>
          </c:spPr>
          <c:invertIfNegative val="0"/>
          <c:cat>
            <c:strRef>
              <c:f>'[ktk.ktk1.fact_ktk_ktk1.latest (88).xlsx]Kouluterveyskyselyn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(88).xlsx]Kouluterveyskyselyn aikasarjat '!$C$4:$C$9</c:f>
              <c:numCache>
                <c:formatCode>#\ ##0.0</c:formatCode>
                <c:ptCount val="6"/>
                <c:pt idx="0">
                  <c:v>22.8</c:v>
                </c:pt>
                <c:pt idx="1">
                  <c:v>23</c:v>
                </c:pt>
                <c:pt idx="2">
                  <c:v>18.600000000000001</c:v>
                </c:pt>
                <c:pt idx="3">
                  <c:v>28.3</c:v>
                </c:pt>
                <c:pt idx="4">
                  <c:v>17.600000000000001</c:v>
                </c:pt>
                <c:pt idx="5">
                  <c:v>21.4</c:v>
                </c:pt>
              </c:numCache>
            </c:numRef>
          </c:val>
          <c:extLst xmlns:c16r2="http://schemas.microsoft.com/office/drawing/2015/06/chart">
            <c:ext xmlns:c16="http://schemas.microsoft.com/office/drawing/2014/chart" uri="{C3380CC4-5D6E-409C-BE32-E72D297353CC}">
              <c16:uniqueId val="{00000001-4A4F-4527-8B65-FA3A161B99F3}"/>
            </c:ext>
          </c:extLst>
        </c:ser>
        <c:ser>
          <c:idx val="2"/>
          <c:order val="2"/>
          <c:tx>
            <c:strRef>
              <c:f>'[ktk.ktk1.fact_ktk_ktk1.latest (88).xlsx]Kouluterveyskyselyn aikasarjat '!$D$3</c:f>
              <c:strCache>
                <c:ptCount val="1"/>
                <c:pt idx="0">
                  <c:v>Tytöt</c:v>
                </c:pt>
              </c:strCache>
            </c:strRef>
          </c:tx>
          <c:spPr>
            <a:solidFill>
              <a:schemeClr val="accent6"/>
            </a:solidFill>
            <a:ln>
              <a:noFill/>
            </a:ln>
            <a:effectLst/>
            <a:sp3d/>
          </c:spPr>
          <c:invertIfNegative val="0"/>
          <c:cat>
            <c:strRef>
              <c:f>'[ktk.ktk1.fact_ktk_ktk1.latest (88).xlsx]Kouluterveyskyselyn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(88).xlsx]Kouluterveyskyselyn aikasarjat '!$D$4:$D$9</c:f>
              <c:numCache>
                <c:formatCode>#\ ##0.0</c:formatCode>
                <c:ptCount val="6"/>
                <c:pt idx="0">
                  <c:v>26.4</c:v>
                </c:pt>
                <c:pt idx="1">
                  <c:v>25.1</c:v>
                </c:pt>
                <c:pt idx="2">
                  <c:v>22.6</c:v>
                </c:pt>
                <c:pt idx="3">
                  <c:v>16.899999999999999</c:v>
                </c:pt>
                <c:pt idx="4">
                  <c:v>24.2</c:v>
                </c:pt>
                <c:pt idx="5">
                  <c:v>35.799999999999997</c:v>
                </c:pt>
              </c:numCache>
            </c:numRef>
          </c:val>
          <c:extLst xmlns:c16r2="http://schemas.microsoft.com/office/drawing/2015/06/chart">
            <c:ext xmlns:c16="http://schemas.microsoft.com/office/drawing/2014/chart" uri="{C3380CC4-5D6E-409C-BE32-E72D297353CC}">
              <c16:uniqueId val="{00000002-4A4F-4527-8B65-FA3A161B99F3}"/>
            </c:ext>
          </c:extLst>
        </c:ser>
        <c:dLbls>
          <c:showLegendKey val="0"/>
          <c:showVal val="0"/>
          <c:showCatName val="0"/>
          <c:showSerName val="0"/>
          <c:showPercent val="0"/>
          <c:showBubbleSize val="0"/>
        </c:dLbls>
        <c:gapWidth val="150"/>
        <c:shape val="box"/>
        <c:axId val="2714624"/>
        <c:axId val="2724608"/>
        <c:axId val="0"/>
      </c:bar3DChart>
      <c:catAx>
        <c:axId val="2714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724608"/>
        <c:crosses val="autoZero"/>
        <c:auto val="1"/>
        <c:lblAlgn val="ctr"/>
        <c:lblOffset val="100"/>
        <c:noMultiLvlLbl val="0"/>
      </c:catAx>
      <c:valAx>
        <c:axId val="272460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146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Luvattomia poissaoloja vähintään viikoittain,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(89).xlsx]Kouluterveyskyselyn aikasarjat '!$B$3</c:f>
              <c:strCache>
                <c:ptCount val="1"/>
                <c:pt idx="0">
                  <c:v>Sukupuoli: yhteensä</c:v>
                </c:pt>
              </c:strCache>
            </c:strRef>
          </c:tx>
          <c:spPr>
            <a:solidFill>
              <a:schemeClr val="accent1"/>
            </a:solidFill>
            <a:ln>
              <a:noFill/>
            </a:ln>
            <a:effectLst/>
            <a:sp3d/>
          </c:spPr>
          <c:invertIfNegative val="0"/>
          <c:cat>
            <c:strRef>
              <c:f>'[ktk.ktk1.fact_ktk_ktk1.latest (89).xlsx]Kouluterveyskyselyn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(89).xlsx]Kouluterveyskyselyn aikasarjat '!$B$4:$B$9</c:f>
              <c:numCache>
                <c:formatCode>#\ ##0.0</c:formatCode>
                <c:ptCount val="6"/>
                <c:pt idx="0">
                  <c:v>3.9</c:v>
                </c:pt>
                <c:pt idx="1">
                  <c:v>3.3</c:v>
                </c:pt>
                <c:pt idx="2">
                  <c:v>2.2000000000000002</c:v>
                </c:pt>
                <c:pt idx="3">
                  <c:v>6.6</c:v>
                </c:pt>
                <c:pt idx="4">
                  <c:v>0.9</c:v>
                </c:pt>
                <c:pt idx="5">
                  <c:v>3.6</c:v>
                </c:pt>
              </c:numCache>
            </c:numRef>
          </c:val>
          <c:extLst xmlns:c16r2="http://schemas.microsoft.com/office/drawing/2015/06/chart">
            <c:ext xmlns:c16="http://schemas.microsoft.com/office/drawing/2014/chart" uri="{C3380CC4-5D6E-409C-BE32-E72D297353CC}">
              <c16:uniqueId val="{00000000-7B23-4238-8A3F-F60EA046A4F8}"/>
            </c:ext>
          </c:extLst>
        </c:ser>
        <c:dLbls>
          <c:showLegendKey val="0"/>
          <c:showVal val="0"/>
          <c:showCatName val="0"/>
          <c:showSerName val="0"/>
          <c:showPercent val="0"/>
          <c:showBubbleSize val="0"/>
        </c:dLbls>
        <c:gapWidth val="150"/>
        <c:shape val="box"/>
        <c:axId val="139668480"/>
        <c:axId val="139674368"/>
        <c:axId val="0"/>
      </c:bar3DChart>
      <c:catAx>
        <c:axId val="139668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674368"/>
        <c:crosses val="autoZero"/>
        <c:auto val="1"/>
        <c:lblAlgn val="ctr"/>
        <c:lblOffset val="100"/>
        <c:noMultiLvlLbl val="0"/>
      </c:catAx>
      <c:valAx>
        <c:axId val="13967436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6684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Luokassa tai ryhmässä hyvä työrauha, %, 2019, 8 &amp; 9LK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(90).xlsx]Kouluterveyskyselyn aikasarjat '!$B$3</c:f>
              <c:strCache>
                <c:ptCount val="1"/>
                <c:pt idx="0">
                  <c:v>Sukupuoli: yhteensä</c:v>
                </c:pt>
              </c:strCache>
            </c:strRef>
          </c:tx>
          <c:spPr>
            <a:solidFill>
              <a:schemeClr val="accent1"/>
            </a:solidFill>
            <a:ln>
              <a:noFill/>
            </a:ln>
            <a:effectLst/>
            <a:sp3d/>
          </c:spPr>
          <c:invertIfNegative val="0"/>
          <c:cat>
            <c:strRef>
              <c:f>'[ktk.ktk1.fact_ktk_ktk1.latest (90).xlsx]Kouluterveyskyselyn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(90).xlsx]Kouluterveyskyselyn aikasarjat '!$B$4:$B$9</c:f>
              <c:numCache>
                <c:formatCode>#\ ##0.0</c:formatCode>
                <c:ptCount val="6"/>
                <c:pt idx="0">
                  <c:v>70.2</c:v>
                </c:pt>
                <c:pt idx="1">
                  <c:v>68.599999999999994</c:v>
                </c:pt>
                <c:pt idx="2">
                  <c:v>83</c:v>
                </c:pt>
                <c:pt idx="3">
                  <c:v>67.3</c:v>
                </c:pt>
                <c:pt idx="4">
                  <c:v>73.7</c:v>
                </c:pt>
                <c:pt idx="5">
                  <c:v>86.1</c:v>
                </c:pt>
              </c:numCache>
            </c:numRef>
          </c:val>
          <c:extLst xmlns:c16r2="http://schemas.microsoft.com/office/drawing/2015/06/chart">
            <c:ext xmlns:c16="http://schemas.microsoft.com/office/drawing/2014/chart" uri="{C3380CC4-5D6E-409C-BE32-E72D297353CC}">
              <c16:uniqueId val="{00000000-1ED5-4630-A7F5-DFE64FC60464}"/>
            </c:ext>
          </c:extLst>
        </c:ser>
        <c:ser>
          <c:idx val="1"/>
          <c:order val="1"/>
          <c:tx>
            <c:strRef>
              <c:f>'[ktk.ktk1.fact_ktk_ktk1.latest (90).xlsx]Kouluterveyskyselyn aikasarjat '!$C$3</c:f>
              <c:strCache>
                <c:ptCount val="1"/>
                <c:pt idx="0">
                  <c:v>Pojat</c:v>
                </c:pt>
              </c:strCache>
            </c:strRef>
          </c:tx>
          <c:spPr>
            <a:solidFill>
              <a:schemeClr val="accent2"/>
            </a:solidFill>
            <a:ln>
              <a:noFill/>
            </a:ln>
            <a:effectLst/>
            <a:sp3d/>
          </c:spPr>
          <c:invertIfNegative val="0"/>
          <c:cat>
            <c:strRef>
              <c:f>'[ktk.ktk1.fact_ktk_ktk1.latest (90).xlsx]Kouluterveyskyselyn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(90).xlsx]Kouluterveyskyselyn aikasarjat '!$C$4:$C$9</c:f>
              <c:numCache>
                <c:formatCode>#\ ##0.0</c:formatCode>
                <c:ptCount val="6"/>
                <c:pt idx="0">
                  <c:v>75.8</c:v>
                </c:pt>
                <c:pt idx="1">
                  <c:v>74.5</c:v>
                </c:pt>
                <c:pt idx="2">
                  <c:v>90.8</c:v>
                </c:pt>
                <c:pt idx="3">
                  <c:v>64.599999999999994</c:v>
                </c:pt>
                <c:pt idx="4">
                  <c:v>80.8</c:v>
                </c:pt>
                <c:pt idx="5">
                  <c:v>92.7</c:v>
                </c:pt>
              </c:numCache>
            </c:numRef>
          </c:val>
          <c:extLst xmlns:c16r2="http://schemas.microsoft.com/office/drawing/2015/06/chart">
            <c:ext xmlns:c16="http://schemas.microsoft.com/office/drawing/2014/chart" uri="{C3380CC4-5D6E-409C-BE32-E72D297353CC}">
              <c16:uniqueId val="{00000001-1ED5-4630-A7F5-DFE64FC60464}"/>
            </c:ext>
          </c:extLst>
        </c:ser>
        <c:ser>
          <c:idx val="2"/>
          <c:order val="2"/>
          <c:tx>
            <c:strRef>
              <c:f>'[ktk.ktk1.fact_ktk_ktk1.latest (90).xlsx]Kouluterveyskyselyn aikasarjat '!$D$3</c:f>
              <c:strCache>
                <c:ptCount val="1"/>
                <c:pt idx="0">
                  <c:v>Tytöt</c:v>
                </c:pt>
              </c:strCache>
            </c:strRef>
          </c:tx>
          <c:spPr>
            <a:solidFill>
              <a:schemeClr val="accent6"/>
            </a:solidFill>
            <a:ln>
              <a:noFill/>
            </a:ln>
            <a:effectLst/>
            <a:sp3d/>
          </c:spPr>
          <c:invertIfNegative val="0"/>
          <c:cat>
            <c:strRef>
              <c:f>'[ktk.ktk1.fact_ktk_ktk1.latest (90).xlsx]Kouluterveyskyselyn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(90).xlsx]Kouluterveyskyselyn aikasarjat '!$D$4:$D$9</c:f>
              <c:numCache>
                <c:formatCode>#\ ##0.0</c:formatCode>
                <c:ptCount val="6"/>
                <c:pt idx="0">
                  <c:v>64.7</c:v>
                </c:pt>
                <c:pt idx="1">
                  <c:v>62.7</c:v>
                </c:pt>
                <c:pt idx="2">
                  <c:v>73.8</c:v>
                </c:pt>
                <c:pt idx="3">
                  <c:v>69.5</c:v>
                </c:pt>
                <c:pt idx="4">
                  <c:v>67.7</c:v>
                </c:pt>
                <c:pt idx="5">
                  <c:v>82.1</c:v>
                </c:pt>
              </c:numCache>
            </c:numRef>
          </c:val>
          <c:extLst xmlns:c16r2="http://schemas.microsoft.com/office/drawing/2015/06/chart">
            <c:ext xmlns:c16="http://schemas.microsoft.com/office/drawing/2014/chart" uri="{C3380CC4-5D6E-409C-BE32-E72D297353CC}">
              <c16:uniqueId val="{00000002-1ED5-4630-A7F5-DFE64FC60464}"/>
            </c:ext>
          </c:extLst>
        </c:ser>
        <c:dLbls>
          <c:showLegendKey val="0"/>
          <c:showVal val="0"/>
          <c:showCatName val="0"/>
          <c:showSerName val="0"/>
          <c:showPercent val="0"/>
          <c:showBubbleSize val="0"/>
        </c:dLbls>
        <c:gapWidth val="150"/>
        <c:shape val="box"/>
        <c:axId val="139712000"/>
        <c:axId val="139713536"/>
        <c:axId val="0"/>
      </c:bar3DChart>
      <c:catAx>
        <c:axId val="139712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713536"/>
        <c:crosses val="autoZero"/>
        <c:auto val="1"/>
        <c:lblAlgn val="ctr"/>
        <c:lblOffset val="100"/>
        <c:noMultiLvlLbl val="0"/>
      </c:catAx>
      <c:valAx>
        <c:axId val="1397135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7120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Luokan tai ryhmän ilmapiiri tukee mielipiteen ilmaisua,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(91).xlsx]Kouluterveyskyselyn aikasarjat '!$B$3</c:f>
              <c:strCache>
                <c:ptCount val="1"/>
                <c:pt idx="0">
                  <c:v>Sukupuoli: yhteensä</c:v>
                </c:pt>
              </c:strCache>
            </c:strRef>
          </c:tx>
          <c:spPr>
            <a:solidFill>
              <a:schemeClr val="accent1"/>
            </a:solidFill>
            <a:ln>
              <a:noFill/>
            </a:ln>
            <a:effectLst/>
            <a:sp3d/>
          </c:spPr>
          <c:invertIfNegative val="0"/>
          <c:cat>
            <c:strRef>
              <c:f>'[ktk.ktk1.fact_ktk_ktk1.latest (91).xlsx]Kouluterveyskyselyn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(91).xlsx]Kouluterveyskyselyn aikasarjat '!$B$4:$B$9</c:f>
              <c:numCache>
                <c:formatCode>#\ ##0.0</c:formatCode>
                <c:ptCount val="6"/>
                <c:pt idx="0">
                  <c:v>80.5</c:v>
                </c:pt>
                <c:pt idx="1">
                  <c:v>79</c:v>
                </c:pt>
                <c:pt idx="2">
                  <c:v>85</c:v>
                </c:pt>
                <c:pt idx="3">
                  <c:v>74.3</c:v>
                </c:pt>
                <c:pt idx="4">
                  <c:v>82.3</c:v>
                </c:pt>
                <c:pt idx="5">
                  <c:v>86.2</c:v>
                </c:pt>
              </c:numCache>
            </c:numRef>
          </c:val>
          <c:extLst xmlns:c16r2="http://schemas.microsoft.com/office/drawing/2015/06/chart">
            <c:ext xmlns:c16="http://schemas.microsoft.com/office/drawing/2014/chart" uri="{C3380CC4-5D6E-409C-BE32-E72D297353CC}">
              <c16:uniqueId val="{00000000-3398-465D-83A4-B1C3E863A653}"/>
            </c:ext>
          </c:extLst>
        </c:ser>
        <c:ser>
          <c:idx val="1"/>
          <c:order val="1"/>
          <c:tx>
            <c:strRef>
              <c:f>'[ktk.ktk1.fact_ktk_ktk1.latest (91).xlsx]Kouluterveyskyselyn aikasarjat '!$C$3</c:f>
              <c:strCache>
                <c:ptCount val="1"/>
                <c:pt idx="0">
                  <c:v>Pojat</c:v>
                </c:pt>
              </c:strCache>
            </c:strRef>
          </c:tx>
          <c:spPr>
            <a:solidFill>
              <a:schemeClr val="accent2"/>
            </a:solidFill>
            <a:ln>
              <a:noFill/>
            </a:ln>
            <a:effectLst/>
            <a:sp3d/>
          </c:spPr>
          <c:invertIfNegative val="0"/>
          <c:cat>
            <c:strRef>
              <c:f>'[ktk.ktk1.fact_ktk_ktk1.latest (91).xlsx]Kouluterveyskyselyn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(91).xlsx]Kouluterveyskyselyn aikasarjat '!$C$4:$C$9</c:f>
              <c:numCache>
                <c:formatCode>#\ ##0.0</c:formatCode>
                <c:ptCount val="6"/>
                <c:pt idx="0">
                  <c:v>88.4</c:v>
                </c:pt>
                <c:pt idx="1">
                  <c:v>87.3</c:v>
                </c:pt>
                <c:pt idx="2">
                  <c:v>92.7</c:v>
                </c:pt>
                <c:pt idx="3">
                  <c:v>72.3</c:v>
                </c:pt>
                <c:pt idx="4">
                  <c:v>98.1</c:v>
                </c:pt>
                <c:pt idx="5">
                  <c:v>97.6</c:v>
                </c:pt>
              </c:numCache>
            </c:numRef>
          </c:val>
          <c:extLst xmlns:c16r2="http://schemas.microsoft.com/office/drawing/2015/06/chart">
            <c:ext xmlns:c16="http://schemas.microsoft.com/office/drawing/2014/chart" uri="{C3380CC4-5D6E-409C-BE32-E72D297353CC}">
              <c16:uniqueId val="{00000001-3398-465D-83A4-B1C3E863A653}"/>
            </c:ext>
          </c:extLst>
        </c:ser>
        <c:ser>
          <c:idx val="2"/>
          <c:order val="2"/>
          <c:tx>
            <c:strRef>
              <c:f>'[ktk.ktk1.fact_ktk_ktk1.latest (91).xlsx]Kouluterveyskyselyn aikasarjat '!$D$3</c:f>
              <c:strCache>
                <c:ptCount val="1"/>
                <c:pt idx="0">
                  <c:v>Tytöt</c:v>
                </c:pt>
              </c:strCache>
            </c:strRef>
          </c:tx>
          <c:spPr>
            <a:solidFill>
              <a:schemeClr val="accent6"/>
            </a:solidFill>
            <a:ln>
              <a:noFill/>
            </a:ln>
            <a:effectLst/>
            <a:sp3d/>
          </c:spPr>
          <c:invertIfNegative val="0"/>
          <c:cat>
            <c:strRef>
              <c:f>'[ktk.ktk1.fact_ktk_ktk1.latest (91).xlsx]Kouluterveyskyselyn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(91).xlsx]Kouluterveyskyselyn aikasarjat '!$D$4:$D$9</c:f>
              <c:numCache>
                <c:formatCode>#\ ##0.0</c:formatCode>
                <c:ptCount val="6"/>
                <c:pt idx="0">
                  <c:v>72.8</c:v>
                </c:pt>
                <c:pt idx="1">
                  <c:v>70.8</c:v>
                </c:pt>
                <c:pt idx="2">
                  <c:v>76.2</c:v>
                </c:pt>
                <c:pt idx="3">
                  <c:v>75.900000000000006</c:v>
                </c:pt>
                <c:pt idx="4">
                  <c:v>68.900000000000006</c:v>
                </c:pt>
                <c:pt idx="5">
                  <c:v>79.099999999999994</c:v>
                </c:pt>
              </c:numCache>
            </c:numRef>
          </c:val>
          <c:extLst xmlns:c16r2="http://schemas.microsoft.com/office/drawing/2015/06/chart">
            <c:ext xmlns:c16="http://schemas.microsoft.com/office/drawing/2014/chart" uri="{C3380CC4-5D6E-409C-BE32-E72D297353CC}">
              <c16:uniqueId val="{00000002-3398-465D-83A4-B1C3E863A653}"/>
            </c:ext>
          </c:extLst>
        </c:ser>
        <c:dLbls>
          <c:showLegendKey val="0"/>
          <c:showVal val="0"/>
          <c:showCatName val="0"/>
          <c:showSerName val="0"/>
          <c:showPercent val="0"/>
          <c:showBubbleSize val="0"/>
        </c:dLbls>
        <c:gapWidth val="150"/>
        <c:shape val="box"/>
        <c:axId val="2797568"/>
        <c:axId val="2799104"/>
        <c:axId val="0"/>
      </c:bar3DChart>
      <c:catAx>
        <c:axId val="279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799104"/>
        <c:crosses val="autoZero"/>
        <c:auto val="1"/>
        <c:lblAlgn val="ctr"/>
        <c:lblOffset val="100"/>
        <c:noMultiLvlLbl val="0"/>
      </c:catAx>
      <c:valAx>
        <c:axId val="27991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975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Luokan tai ryhmän oppilaat viihtyvät hyvin yhdessä,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(92).xlsx]Kouluterveyskyselyn aikasarjat '!$B$3</c:f>
              <c:strCache>
                <c:ptCount val="1"/>
                <c:pt idx="0">
                  <c:v>Sukupuoli: yhteensä</c:v>
                </c:pt>
              </c:strCache>
            </c:strRef>
          </c:tx>
          <c:spPr>
            <a:solidFill>
              <a:schemeClr val="accent1"/>
            </a:solidFill>
            <a:ln>
              <a:noFill/>
            </a:ln>
            <a:effectLst/>
            <a:sp3d/>
          </c:spPr>
          <c:invertIfNegative val="0"/>
          <c:cat>
            <c:strRef>
              <c:f>'[ktk.ktk1.fact_ktk_ktk1.latest (92).xlsx]Kouluterveyskyselyn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(92).xlsx]Kouluterveyskyselyn aikasarjat '!$B$4:$B$9</c:f>
              <c:numCache>
                <c:formatCode>#\ ##0.0</c:formatCode>
                <c:ptCount val="6"/>
                <c:pt idx="0">
                  <c:v>77.3</c:v>
                </c:pt>
                <c:pt idx="1">
                  <c:v>75.599999999999994</c:v>
                </c:pt>
                <c:pt idx="2">
                  <c:v>81.099999999999994</c:v>
                </c:pt>
                <c:pt idx="3">
                  <c:v>67.599999999999994</c:v>
                </c:pt>
                <c:pt idx="4">
                  <c:v>80</c:v>
                </c:pt>
                <c:pt idx="5">
                  <c:v>77.8</c:v>
                </c:pt>
              </c:numCache>
            </c:numRef>
          </c:val>
          <c:extLst xmlns:c16r2="http://schemas.microsoft.com/office/drawing/2015/06/chart">
            <c:ext xmlns:c16="http://schemas.microsoft.com/office/drawing/2014/chart" uri="{C3380CC4-5D6E-409C-BE32-E72D297353CC}">
              <c16:uniqueId val="{00000000-0660-4847-B0D5-53F70D1C9F08}"/>
            </c:ext>
          </c:extLst>
        </c:ser>
        <c:ser>
          <c:idx val="1"/>
          <c:order val="1"/>
          <c:tx>
            <c:strRef>
              <c:f>'[ktk.ktk1.fact_ktk_ktk1.latest (92).xlsx]Kouluterveyskyselyn aikasarjat '!$C$3</c:f>
              <c:strCache>
                <c:ptCount val="1"/>
                <c:pt idx="0">
                  <c:v>Pojat</c:v>
                </c:pt>
              </c:strCache>
            </c:strRef>
          </c:tx>
          <c:spPr>
            <a:solidFill>
              <a:schemeClr val="accent2"/>
            </a:solidFill>
            <a:ln>
              <a:noFill/>
            </a:ln>
            <a:effectLst/>
            <a:sp3d/>
          </c:spPr>
          <c:invertIfNegative val="0"/>
          <c:cat>
            <c:strRef>
              <c:f>'[ktk.ktk1.fact_ktk_ktk1.latest (92).xlsx]Kouluterveyskyselyn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(92).xlsx]Kouluterveyskyselyn aikasarjat '!$C$4:$C$9</c:f>
              <c:numCache>
                <c:formatCode>#\ ##0.0</c:formatCode>
                <c:ptCount val="6"/>
                <c:pt idx="0">
                  <c:v>84.9</c:v>
                </c:pt>
                <c:pt idx="1">
                  <c:v>82.8</c:v>
                </c:pt>
                <c:pt idx="2">
                  <c:v>89.6</c:v>
                </c:pt>
                <c:pt idx="3">
                  <c:v>70.2</c:v>
                </c:pt>
                <c:pt idx="4">
                  <c:v>90.2</c:v>
                </c:pt>
                <c:pt idx="5">
                  <c:v>87.8</c:v>
                </c:pt>
              </c:numCache>
            </c:numRef>
          </c:val>
          <c:extLst xmlns:c16r2="http://schemas.microsoft.com/office/drawing/2015/06/chart">
            <c:ext xmlns:c16="http://schemas.microsoft.com/office/drawing/2014/chart" uri="{C3380CC4-5D6E-409C-BE32-E72D297353CC}">
              <c16:uniqueId val="{00000001-0660-4847-B0D5-53F70D1C9F08}"/>
            </c:ext>
          </c:extLst>
        </c:ser>
        <c:ser>
          <c:idx val="2"/>
          <c:order val="2"/>
          <c:tx>
            <c:strRef>
              <c:f>'[ktk.ktk1.fact_ktk_ktk1.latest (92).xlsx]Kouluterveyskyselyn aikasarjat '!$D$3</c:f>
              <c:strCache>
                <c:ptCount val="1"/>
                <c:pt idx="0">
                  <c:v>Tytöt</c:v>
                </c:pt>
              </c:strCache>
            </c:strRef>
          </c:tx>
          <c:spPr>
            <a:solidFill>
              <a:schemeClr val="accent6"/>
            </a:solidFill>
            <a:ln>
              <a:noFill/>
            </a:ln>
            <a:effectLst/>
            <a:sp3d/>
          </c:spPr>
          <c:invertIfNegative val="0"/>
          <c:cat>
            <c:strRef>
              <c:f>'[ktk.ktk1.fact_ktk_ktk1.latest (92).xlsx]Kouluterveyskyselyn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(92).xlsx]Kouluterveyskyselyn aikasarjat '!$D$4:$D$9</c:f>
              <c:numCache>
                <c:formatCode>#\ ##0.0</c:formatCode>
                <c:ptCount val="6"/>
                <c:pt idx="0">
                  <c:v>70</c:v>
                </c:pt>
                <c:pt idx="1">
                  <c:v>68.599999999999994</c:v>
                </c:pt>
                <c:pt idx="2">
                  <c:v>71.400000000000006</c:v>
                </c:pt>
                <c:pt idx="3">
                  <c:v>65.5</c:v>
                </c:pt>
                <c:pt idx="4">
                  <c:v>71.2</c:v>
                </c:pt>
                <c:pt idx="5">
                  <c:v>71.599999999999994</c:v>
                </c:pt>
              </c:numCache>
            </c:numRef>
          </c:val>
          <c:extLst xmlns:c16r2="http://schemas.microsoft.com/office/drawing/2015/06/chart">
            <c:ext xmlns:c16="http://schemas.microsoft.com/office/drawing/2014/chart" uri="{C3380CC4-5D6E-409C-BE32-E72D297353CC}">
              <c16:uniqueId val="{00000002-0660-4847-B0D5-53F70D1C9F08}"/>
            </c:ext>
          </c:extLst>
        </c:ser>
        <c:dLbls>
          <c:showLegendKey val="0"/>
          <c:showVal val="0"/>
          <c:showCatName val="0"/>
          <c:showSerName val="0"/>
          <c:showPercent val="0"/>
          <c:showBubbleSize val="0"/>
        </c:dLbls>
        <c:gapWidth val="150"/>
        <c:shape val="box"/>
        <c:axId val="139823360"/>
        <c:axId val="139849728"/>
        <c:axId val="0"/>
      </c:bar3DChart>
      <c:catAx>
        <c:axId val="139823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849728"/>
        <c:crosses val="autoZero"/>
        <c:auto val="1"/>
        <c:lblAlgn val="ctr"/>
        <c:lblOffset val="100"/>
        <c:noMultiLvlLbl val="0"/>
      </c:catAx>
      <c:valAx>
        <c:axId val="1398497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823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Tuntee itsensä usein yksinäiseksi,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(16).xlsx]Kouluterveyskyselyn tulokset 20'!$B$2</c:f>
              <c:strCache>
                <c:ptCount val="1"/>
                <c:pt idx="0">
                  <c:v>Pojat</c:v>
                </c:pt>
              </c:strCache>
            </c:strRef>
          </c:tx>
          <c:spPr>
            <a:solidFill>
              <a:schemeClr val="accent1"/>
            </a:solidFill>
            <a:ln>
              <a:noFill/>
            </a:ln>
            <a:effectLst/>
            <a:sp3d/>
          </c:spPr>
          <c:invertIfNegative val="0"/>
          <c:cat>
            <c:strRef>
              <c:f>'[ktk.ktk4.fact_ktk_ktk4.latest (16).xlsx]Kouluterveyskyselyn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(16).xlsx]Kouluterveyskyselyn tulokset 20'!$B$3:$B$8</c:f>
              <c:numCache>
                <c:formatCode>#\ ##0.0</c:formatCode>
                <c:ptCount val="6"/>
                <c:pt idx="0">
                  <c:v>2.5</c:v>
                </c:pt>
                <c:pt idx="1">
                  <c:v>2.5</c:v>
                </c:pt>
                <c:pt idx="2">
                  <c:v>3.7</c:v>
                </c:pt>
                <c:pt idx="3" formatCode="General">
                  <c:v>0</c:v>
                </c:pt>
                <c:pt idx="4">
                  <c:v>1.3</c:v>
                </c:pt>
                <c:pt idx="5" formatCode="General">
                  <c:v>0</c:v>
                </c:pt>
              </c:numCache>
            </c:numRef>
          </c:val>
          <c:extLst xmlns:c16r2="http://schemas.microsoft.com/office/drawing/2015/06/chart">
            <c:ext xmlns:c16="http://schemas.microsoft.com/office/drawing/2014/chart" uri="{C3380CC4-5D6E-409C-BE32-E72D297353CC}">
              <c16:uniqueId val="{00000000-5D68-4324-B88B-92A91D77A64F}"/>
            </c:ext>
          </c:extLst>
        </c:ser>
        <c:ser>
          <c:idx val="1"/>
          <c:order val="1"/>
          <c:tx>
            <c:strRef>
              <c:f>'[ktk.ktk4.fact_ktk_ktk4.latest (16).xlsx]Kouluterveyskyselyn tulokset 20'!$C$2</c:f>
              <c:strCache>
                <c:ptCount val="1"/>
                <c:pt idx="0">
                  <c:v>Tytöt</c:v>
                </c:pt>
              </c:strCache>
            </c:strRef>
          </c:tx>
          <c:spPr>
            <a:solidFill>
              <a:schemeClr val="accent2"/>
            </a:solidFill>
            <a:ln>
              <a:noFill/>
            </a:ln>
            <a:effectLst/>
            <a:sp3d/>
          </c:spPr>
          <c:invertIfNegative val="0"/>
          <c:cat>
            <c:strRef>
              <c:f>'[ktk.ktk4.fact_ktk_ktk4.latest (16).xlsx]Kouluterveyskyselyn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(16).xlsx]Kouluterveyskyselyn tulokset 20'!$C$3:$C$8</c:f>
              <c:numCache>
                <c:formatCode>#\ ##0.0</c:formatCode>
                <c:ptCount val="6"/>
                <c:pt idx="0">
                  <c:v>4.2</c:v>
                </c:pt>
                <c:pt idx="1">
                  <c:v>3.8</c:v>
                </c:pt>
                <c:pt idx="2">
                  <c:v>2.7</c:v>
                </c:pt>
                <c:pt idx="3" formatCode="General">
                  <c:v>0</c:v>
                </c:pt>
                <c:pt idx="4">
                  <c:v>9.1</c:v>
                </c:pt>
                <c:pt idx="5" formatCode="General">
                  <c:v>0</c:v>
                </c:pt>
              </c:numCache>
            </c:numRef>
          </c:val>
          <c:extLst xmlns:c16r2="http://schemas.microsoft.com/office/drawing/2015/06/chart">
            <c:ext xmlns:c16="http://schemas.microsoft.com/office/drawing/2014/chart" uri="{C3380CC4-5D6E-409C-BE32-E72D297353CC}">
              <c16:uniqueId val="{00000001-5D68-4324-B88B-92A91D77A64F}"/>
            </c:ext>
          </c:extLst>
        </c:ser>
        <c:ser>
          <c:idx val="2"/>
          <c:order val="2"/>
          <c:tx>
            <c:strRef>
              <c:f>'[ktk.ktk4.fact_ktk_ktk4.latest (16).xlsx]Kouluterveyskyselyn tulokset 20'!$D$2</c:f>
              <c:strCache>
                <c:ptCount val="1"/>
                <c:pt idx="0">
                  <c:v>Sukupuoli: yhteensä</c:v>
                </c:pt>
              </c:strCache>
            </c:strRef>
          </c:tx>
          <c:spPr>
            <a:solidFill>
              <a:schemeClr val="accent3"/>
            </a:solidFill>
            <a:ln>
              <a:noFill/>
            </a:ln>
            <a:effectLst/>
            <a:sp3d/>
          </c:spPr>
          <c:invertIfNegative val="0"/>
          <c:cat>
            <c:strRef>
              <c:f>'[ktk.ktk4.fact_ktk_ktk4.latest (16).xlsx]Kouluterveyskyselyn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(16).xlsx]Kouluterveyskyselyn tulokset 20'!$D$3:$D$8</c:f>
              <c:numCache>
                <c:formatCode>#\ ##0.0</c:formatCode>
                <c:ptCount val="6"/>
                <c:pt idx="0">
                  <c:v>3.4</c:v>
                </c:pt>
                <c:pt idx="1">
                  <c:v>3.2</c:v>
                </c:pt>
                <c:pt idx="2">
                  <c:v>3.2</c:v>
                </c:pt>
                <c:pt idx="3">
                  <c:v>2</c:v>
                </c:pt>
                <c:pt idx="4">
                  <c:v>5</c:v>
                </c:pt>
                <c:pt idx="5">
                  <c:v>3.4</c:v>
                </c:pt>
              </c:numCache>
            </c:numRef>
          </c:val>
          <c:extLst xmlns:c16r2="http://schemas.microsoft.com/office/drawing/2015/06/chart">
            <c:ext xmlns:c16="http://schemas.microsoft.com/office/drawing/2014/chart" uri="{C3380CC4-5D6E-409C-BE32-E72D297353CC}">
              <c16:uniqueId val="{00000002-5D68-4324-B88B-92A91D77A64F}"/>
            </c:ext>
          </c:extLst>
        </c:ser>
        <c:dLbls>
          <c:showLegendKey val="0"/>
          <c:showVal val="0"/>
          <c:showCatName val="0"/>
          <c:showSerName val="0"/>
          <c:showPercent val="0"/>
          <c:showBubbleSize val="0"/>
        </c:dLbls>
        <c:gapWidth val="150"/>
        <c:shape val="box"/>
        <c:axId val="130981248"/>
        <c:axId val="130983040"/>
        <c:axId val="0"/>
      </c:bar3DChart>
      <c:catAx>
        <c:axId val="130981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983040"/>
        <c:crosses val="autoZero"/>
        <c:auto val="1"/>
        <c:lblAlgn val="ctr"/>
        <c:lblOffset val="100"/>
        <c:noMultiLvlLbl val="0"/>
      </c:catAx>
      <c:valAx>
        <c:axId val="1309830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9812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Opettajat eivät kohtele oppilaita oikeudenmukaisesti, %, 219,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(2).xlsx]Kouluterveyskyselyn aikasarjat '!$B$3</c:f>
              <c:strCache>
                <c:ptCount val="1"/>
                <c:pt idx="0">
                  <c:v>Sukupuoli: yhteensä</c:v>
                </c:pt>
              </c:strCache>
            </c:strRef>
          </c:tx>
          <c:spPr>
            <a:solidFill>
              <a:schemeClr val="accent1"/>
            </a:solidFill>
            <a:ln>
              <a:noFill/>
            </a:ln>
            <a:effectLst/>
            <a:sp3d/>
          </c:spPr>
          <c:invertIfNegative val="0"/>
          <c:cat>
            <c:strRef>
              <c:f>'[ktk.ktk1.fact_ktk_ktk1.latest (2).xlsx]Kouluterveyskyselyn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(2).xlsx]Kouluterveyskyselyn aikasarjat '!$B$4:$B$9</c:f>
              <c:numCache>
                <c:formatCode>#\ ##0.0</c:formatCode>
                <c:ptCount val="6"/>
                <c:pt idx="0">
                  <c:v>28.3</c:v>
                </c:pt>
                <c:pt idx="1">
                  <c:v>31</c:v>
                </c:pt>
                <c:pt idx="2">
                  <c:v>26.1</c:v>
                </c:pt>
                <c:pt idx="3">
                  <c:v>31.7</c:v>
                </c:pt>
                <c:pt idx="4">
                  <c:v>18.399999999999999</c:v>
                </c:pt>
                <c:pt idx="5">
                  <c:v>16.5</c:v>
                </c:pt>
              </c:numCache>
            </c:numRef>
          </c:val>
          <c:extLst xmlns:c16r2="http://schemas.microsoft.com/office/drawing/2015/06/chart">
            <c:ext xmlns:c16="http://schemas.microsoft.com/office/drawing/2014/chart" uri="{C3380CC4-5D6E-409C-BE32-E72D297353CC}">
              <c16:uniqueId val="{00000000-7349-431E-9743-0409AB9C8E65}"/>
            </c:ext>
          </c:extLst>
        </c:ser>
        <c:ser>
          <c:idx val="1"/>
          <c:order val="1"/>
          <c:tx>
            <c:strRef>
              <c:f>'[ktk.ktk1.fact_ktk_ktk1.latest (2).xlsx]Kouluterveyskyselyn aikasarjat '!$C$3</c:f>
              <c:strCache>
                <c:ptCount val="1"/>
                <c:pt idx="0">
                  <c:v>Pojat</c:v>
                </c:pt>
              </c:strCache>
            </c:strRef>
          </c:tx>
          <c:spPr>
            <a:solidFill>
              <a:schemeClr val="accent2"/>
            </a:solidFill>
            <a:ln>
              <a:noFill/>
            </a:ln>
            <a:effectLst/>
            <a:sp3d/>
          </c:spPr>
          <c:invertIfNegative val="0"/>
          <c:cat>
            <c:strRef>
              <c:f>'[ktk.ktk1.fact_ktk_ktk1.latest (2).xlsx]Kouluterveyskyselyn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(2).xlsx]Kouluterveyskyselyn aikasarjat '!$C$4:$C$9</c:f>
              <c:numCache>
                <c:formatCode>#\ ##0.0</c:formatCode>
                <c:ptCount val="6"/>
                <c:pt idx="0">
                  <c:v>29.7</c:v>
                </c:pt>
                <c:pt idx="1">
                  <c:v>33.1</c:v>
                </c:pt>
                <c:pt idx="2">
                  <c:v>29.2</c:v>
                </c:pt>
                <c:pt idx="3">
                  <c:v>40.4</c:v>
                </c:pt>
                <c:pt idx="4">
                  <c:v>13.5</c:v>
                </c:pt>
                <c:pt idx="5" formatCode="General">
                  <c:v>0</c:v>
                </c:pt>
              </c:numCache>
            </c:numRef>
          </c:val>
          <c:extLst xmlns:c16r2="http://schemas.microsoft.com/office/drawing/2015/06/chart">
            <c:ext xmlns:c16="http://schemas.microsoft.com/office/drawing/2014/chart" uri="{C3380CC4-5D6E-409C-BE32-E72D297353CC}">
              <c16:uniqueId val="{00000001-7349-431E-9743-0409AB9C8E65}"/>
            </c:ext>
          </c:extLst>
        </c:ser>
        <c:ser>
          <c:idx val="2"/>
          <c:order val="2"/>
          <c:tx>
            <c:strRef>
              <c:f>'[ktk.ktk1.fact_ktk_ktk1.latest (2).xlsx]Kouluterveyskyselyn aikasarjat '!$D$3</c:f>
              <c:strCache>
                <c:ptCount val="1"/>
                <c:pt idx="0">
                  <c:v>Tytöt</c:v>
                </c:pt>
              </c:strCache>
            </c:strRef>
          </c:tx>
          <c:spPr>
            <a:solidFill>
              <a:schemeClr val="accent6"/>
            </a:solidFill>
            <a:ln>
              <a:noFill/>
            </a:ln>
            <a:effectLst/>
            <a:sp3d/>
          </c:spPr>
          <c:invertIfNegative val="0"/>
          <c:cat>
            <c:strRef>
              <c:f>'[ktk.ktk1.fact_ktk_ktk1.latest (2).xlsx]Kouluterveyskyselyn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(2).xlsx]Kouluterveyskyselyn aikasarjat '!$D$4:$D$9</c:f>
              <c:numCache>
                <c:formatCode>#\ ##0.0</c:formatCode>
                <c:ptCount val="6"/>
                <c:pt idx="0">
                  <c:v>27</c:v>
                </c:pt>
                <c:pt idx="1">
                  <c:v>28.8</c:v>
                </c:pt>
                <c:pt idx="2">
                  <c:v>22.6</c:v>
                </c:pt>
                <c:pt idx="3">
                  <c:v>24.6</c:v>
                </c:pt>
                <c:pt idx="4">
                  <c:v>22.6</c:v>
                </c:pt>
                <c:pt idx="5">
                  <c:v>20.9</c:v>
                </c:pt>
              </c:numCache>
            </c:numRef>
          </c:val>
          <c:extLst xmlns:c16r2="http://schemas.microsoft.com/office/drawing/2015/06/chart">
            <c:ext xmlns:c16="http://schemas.microsoft.com/office/drawing/2014/chart" uri="{C3380CC4-5D6E-409C-BE32-E72D297353CC}">
              <c16:uniqueId val="{00000002-7349-431E-9743-0409AB9C8E65}"/>
            </c:ext>
          </c:extLst>
        </c:ser>
        <c:dLbls>
          <c:showLegendKey val="0"/>
          <c:showVal val="0"/>
          <c:showCatName val="0"/>
          <c:showSerName val="0"/>
          <c:showPercent val="0"/>
          <c:showBubbleSize val="0"/>
        </c:dLbls>
        <c:gapWidth val="150"/>
        <c:shape val="box"/>
        <c:axId val="139166464"/>
        <c:axId val="139168000"/>
        <c:axId val="0"/>
      </c:bar3DChart>
      <c:catAx>
        <c:axId val="139166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168000"/>
        <c:crosses val="autoZero"/>
        <c:auto val="1"/>
        <c:lblAlgn val="ctr"/>
        <c:lblOffset val="100"/>
        <c:noMultiLvlLbl val="0"/>
      </c:catAx>
      <c:valAx>
        <c:axId val="1391680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166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Opettajat eivät ole kiinnostuneita oppilaan kuulumisista, %, 2019, 8 &amp; 9lk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(3).xlsx]Kouluterveyskyselyn aikasarjat '!$B$3</c:f>
              <c:strCache>
                <c:ptCount val="1"/>
                <c:pt idx="0">
                  <c:v>Sukupuoli: yhteensä</c:v>
                </c:pt>
              </c:strCache>
            </c:strRef>
          </c:tx>
          <c:spPr>
            <a:solidFill>
              <a:schemeClr val="accent1"/>
            </a:solidFill>
            <a:ln>
              <a:noFill/>
            </a:ln>
            <a:effectLst/>
            <a:sp3d/>
          </c:spPr>
          <c:invertIfNegative val="0"/>
          <c:cat>
            <c:strRef>
              <c:f>'[ktk.ktk1.fact_ktk_ktk1.latest (3).xlsx]Kouluterveyskyselyn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(3).xlsx]Kouluterveyskyselyn aikasarjat '!$B$4:$B$9</c:f>
              <c:numCache>
                <c:formatCode>#\ ##0.0</c:formatCode>
                <c:ptCount val="6"/>
                <c:pt idx="0">
                  <c:v>41.7</c:v>
                </c:pt>
                <c:pt idx="1">
                  <c:v>44.7</c:v>
                </c:pt>
                <c:pt idx="2">
                  <c:v>32.4</c:v>
                </c:pt>
                <c:pt idx="3">
                  <c:v>41.9</c:v>
                </c:pt>
                <c:pt idx="4">
                  <c:v>37.700000000000003</c:v>
                </c:pt>
                <c:pt idx="5">
                  <c:v>31.2</c:v>
                </c:pt>
              </c:numCache>
            </c:numRef>
          </c:val>
          <c:extLst xmlns:c16r2="http://schemas.microsoft.com/office/drawing/2015/06/chart">
            <c:ext xmlns:c16="http://schemas.microsoft.com/office/drawing/2014/chart" uri="{C3380CC4-5D6E-409C-BE32-E72D297353CC}">
              <c16:uniqueId val="{00000000-D4DF-46F4-AAEA-B724D4EBEADB}"/>
            </c:ext>
          </c:extLst>
        </c:ser>
        <c:ser>
          <c:idx val="1"/>
          <c:order val="1"/>
          <c:tx>
            <c:strRef>
              <c:f>'[ktk.ktk1.fact_ktk_ktk1.latest (3).xlsx]Kouluterveyskyselyn aikasarjat '!$C$3</c:f>
              <c:strCache>
                <c:ptCount val="1"/>
                <c:pt idx="0">
                  <c:v>Pojat</c:v>
                </c:pt>
              </c:strCache>
            </c:strRef>
          </c:tx>
          <c:spPr>
            <a:solidFill>
              <a:schemeClr val="accent2"/>
            </a:solidFill>
            <a:ln>
              <a:noFill/>
            </a:ln>
            <a:effectLst/>
            <a:sp3d/>
          </c:spPr>
          <c:invertIfNegative val="0"/>
          <c:cat>
            <c:strRef>
              <c:f>'[ktk.ktk1.fact_ktk_ktk1.latest (3).xlsx]Kouluterveyskyselyn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(3).xlsx]Kouluterveyskyselyn aikasarjat '!$C$4:$C$9</c:f>
              <c:numCache>
                <c:formatCode>#\ ##0.0</c:formatCode>
                <c:ptCount val="6"/>
                <c:pt idx="0">
                  <c:v>39.6</c:v>
                </c:pt>
                <c:pt idx="1">
                  <c:v>43.3</c:v>
                </c:pt>
                <c:pt idx="2">
                  <c:v>29.6</c:v>
                </c:pt>
                <c:pt idx="3">
                  <c:v>48.9</c:v>
                </c:pt>
                <c:pt idx="4">
                  <c:v>28.8</c:v>
                </c:pt>
                <c:pt idx="5">
                  <c:v>31</c:v>
                </c:pt>
              </c:numCache>
            </c:numRef>
          </c:val>
          <c:extLst xmlns:c16r2="http://schemas.microsoft.com/office/drawing/2015/06/chart">
            <c:ext xmlns:c16="http://schemas.microsoft.com/office/drawing/2014/chart" uri="{C3380CC4-5D6E-409C-BE32-E72D297353CC}">
              <c16:uniqueId val="{00000001-D4DF-46F4-AAEA-B724D4EBEADB}"/>
            </c:ext>
          </c:extLst>
        </c:ser>
        <c:ser>
          <c:idx val="2"/>
          <c:order val="2"/>
          <c:tx>
            <c:strRef>
              <c:f>'[ktk.ktk1.fact_ktk_ktk1.latest (3).xlsx]Kouluterveyskyselyn aikasarjat '!$D$3</c:f>
              <c:strCache>
                <c:ptCount val="1"/>
                <c:pt idx="0">
                  <c:v>Tytöt</c:v>
                </c:pt>
              </c:strCache>
            </c:strRef>
          </c:tx>
          <c:spPr>
            <a:solidFill>
              <a:schemeClr val="accent6"/>
            </a:solidFill>
            <a:ln>
              <a:noFill/>
            </a:ln>
            <a:effectLst/>
            <a:sp3d/>
          </c:spPr>
          <c:invertIfNegative val="0"/>
          <c:cat>
            <c:strRef>
              <c:f>'[ktk.ktk1.fact_ktk_ktk1.latest (3).xlsx]Kouluterveyskyselyn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(3).xlsx]Kouluterveyskyselyn aikasarjat '!$D$4:$D$9</c:f>
              <c:numCache>
                <c:formatCode>#\ ##0.0</c:formatCode>
                <c:ptCount val="6"/>
                <c:pt idx="0">
                  <c:v>43.7</c:v>
                </c:pt>
                <c:pt idx="1">
                  <c:v>46.1</c:v>
                </c:pt>
                <c:pt idx="2">
                  <c:v>35.700000000000003</c:v>
                </c:pt>
                <c:pt idx="3">
                  <c:v>36.200000000000003</c:v>
                </c:pt>
                <c:pt idx="4">
                  <c:v>45.2</c:v>
                </c:pt>
                <c:pt idx="5">
                  <c:v>31.3</c:v>
                </c:pt>
              </c:numCache>
            </c:numRef>
          </c:val>
          <c:extLst xmlns:c16r2="http://schemas.microsoft.com/office/drawing/2015/06/chart">
            <c:ext xmlns:c16="http://schemas.microsoft.com/office/drawing/2014/chart" uri="{C3380CC4-5D6E-409C-BE32-E72D297353CC}">
              <c16:uniqueId val="{00000002-D4DF-46F4-AAEA-B724D4EBEADB}"/>
            </c:ext>
          </c:extLst>
        </c:ser>
        <c:dLbls>
          <c:showLegendKey val="0"/>
          <c:showVal val="0"/>
          <c:showCatName val="0"/>
          <c:showSerName val="0"/>
          <c:showPercent val="0"/>
          <c:showBubbleSize val="0"/>
        </c:dLbls>
        <c:gapWidth val="150"/>
        <c:shape val="box"/>
        <c:axId val="175578112"/>
        <c:axId val="139207424"/>
        <c:axId val="0"/>
      </c:bar3DChart>
      <c:catAx>
        <c:axId val="175578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207424"/>
        <c:crosses val="autoZero"/>
        <c:auto val="1"/>
        <c:lblAlgn val="ctr"/>
        <c:lblOffset val="100"/>
        <c:noMultiLvlLbl val="0"/>
      </c:catAx>
      <c:valAx>
        <c:axId val="13920742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5578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Opettajat eivät rohkaise mielipiteen ilmaisuun oppitunnilla,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(4).xlsx]Kouluterveyskyselyn aikasarjat '!$B$3</c:f>
              <c:strCache>
                <c:ptCount val="1"/>
                <c:pt idx="0">
                  <c:v>Sukupuoli: yhteensä</c:v>
                </c:pt>
              </c:strCache>
            </c:strRef>
          </c:tx>
          <c:spPr>
            <a:solidFill>
              <a:schemeClr val="accent1"/>
            </a:solidFill>
            <a:ln>
              <a:noFill/>
            </a:ln>
            <a:effectLst/>
            <a:sp3d/>
          </c:spPr>
          <c:invertIfNegative val="0"/>
          <c:cat>
            <c:strRef>
              <c:f>'[ktk.ktk1.fact_ktk_ktk1.latest (4).xlsx]Kouluterveyskyselyn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(4).xlsx]Kouluterveyskyselyn aikasarjat '!$B$4:$B$9</c:f>
              <c:numCache>
                <c:formatCode>#\ ##0.0</c:formatCode>
                <c:ptCount val="6"/>
                <c:pt idx="0">
                  <c:v>27.7</c:v>
                </c:pt>
                <c:pt idx="1">
                  <c:v>32.700000000000003</c:v>
                </c:pt>
                <c:pt idx="2">
                  <c:v>22.5</c:v>
                </c:pt>
                <c:pt idx="3">
                  <c:v>33</c:v>
                </c:pt>
                <c:pt idx="4">
                  <c:v>27.2</c:v>
                </c:pt>
                <c:pt idx="5">
                  <c:v>11.9</c:v>
                </c:pt>
              </c:numCache>
            </c:numRef>
          </c:val>
          <c:extLst xmlns:c16r2="http://schemas.microsoft.com/office/drawing/2015/06/chart">
            <c:ext xmlns:c16="http://schemas.microsoft.com/office/drawing/2014/chart" uri="{C3380CC4-5D6E-409C-BE32-E72D297353CC}">
              <c16:uniqueId val="{00000000-1FCB-43AF-AF96-C57635E003C0}"/>
            </c:ext>
          </c:extLst>
        </c:ser>
        <c:ser>
          <c:idx val="1"/>
          <c:order val="1"/>
          <c:tx>
            <c:strRef>
              <c:f>'[ktk.ktk1.fact_ktk_ktk1.latest (4).xlsx]Kouluterveyskyselyn aikasarjat '!$C$3</c:f>
              <c:strCache>
                <c:ptCount val="1"/>
                <c:pt idx="0">
                  <c:v>Pojat</c:v>
                </c:pt>
              </c:strCache>
            </c:strRef>
          </c:tx>
          <c:spPr>
            <a:solidFill>
              <a:schemeClr val="accent2"/>
            </a:solidFill>
            <a:ln>
              <a:noFill/>
            </a:ln>
            <a:effectLst/>
            <a:sp3d/>
          </c:spPr>
          <c:invertIfNegative val="0"/>
          <c:cat>
            <c:strRef>
              <c:f>'[ktk.ktk1.fact_ktk_ktk1.latest (4).xlsx]Kouluterveyskyselyn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(4).xlsx]Kouluterveyskyselyn aikasarjat '!$C$4:$C$9</c:f>
              <c:numCache>
                <c:formatCode>#\ ##0.0</c:formatCode>
                <c:ptCount val="6"/>
                <c:pt idx="0">
                  <c:v>27.3</c:v>
                </c:pt>
                <c:pt idx="1">
                  <c:v>32.9</c:v>
                </c:pt>
                <c:pt idx="2">
                  <c:v>22.4</c:v>
                </c:pt>
                <c:pt idx="3">
                  <c:v>38.299999999999997</c:v>
                </c:pt>
                <c:pt idx="4">
                  <c:v>15.4</c:v>
                </c:pt>
                <c:pt idx="5">
                  <c:v>11.9</c:v>
                </c:pt>
              </c:numCache>
            </c:numRef>
          </c:val>
          <c:extLst xmlns:c16r2="http://schemas.microsoft.com/office/drawing/2015/06/chart">
            <c:ext xmlns:c16="http://schemas.microsoft.com/office/drawing/2014/chart" uri="{C3380CC4-5D6E-409C-BE32-E72D297353CC}">
              <c16:uniqueId val="{00000001-1FCB-43AF-AF96-C57635E003C0}"/>
            </c:ext>
          </c:extLst>
        </c:ser>
        <c:ser>
          <c:idx val="2"/>
          <c:order val="2"/>
          <c:tx>
            <c:strRef>
              <c:f>'[ktk.ktk1.fact_ktk_ktk1.latest (4).xlsx]Kouluterveyskyselyn aikasarjat '!$D$3</c:f>
              <c:strCache>
                <c:ptCount val="1"/>
                <c:pt idx="0">
                  <c:v>Tytöt</c:v>
                </c:pt>
              </c:strCache>
            </c:strRef>
          </c:tx>
          <c:spPr>
            <a:solidFill>
              <a:schemeClr val="accent6"/>
            </a:solidFill>
            <a:ln>
              <a:noFill/>
            </a:ln>
            <a:effectLst/>
            <a:sp3d/>
          </c:spPr>
          <c:invertIfNegative val="0"/>
          <c:cat>
            <c:strRef>
              <c:f>'[ktk.ktk1.fact_ktk_ktk1.latest (4).xlsx]Kouluterveyskyselyn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(4).xlsx]Kouluterveyskyselyn aikasarjat '!$D$4:$D$9</c:f>
              <c:numCache>
                <c:formatCode>#\ ##0.0</c:formatCode>
                <c:ptCount val="6"/>
                <c:pt idx="0">
                  <c:v>28</c:v>
                </c:pt>
                <c:pt idx="1">
                  <c:v>32.4</c:v>
                </c:pt>
                <c:pt idx="2">
                  <c:v>22.6</c:v>
                </c:pt>
                <c:pt idx="3">
                  <c:v>28.8</c:v>
                </c:pt>
                <c:pt idx="4">
                  <c:v>37.1</c:v>
                </c:pt>
                <c:pt idx="5">
                  <c:v>11.9</c:v>
                </c:pt>
              </c:numCache>
            </c:numRef>
          </c:val>
          <c:extLst xmlns:c16r2="http://schemas.microsoft.com/office/drawing/2015/06/chart">
            <c:ext xmlns:c16="http://schemas.microsoft.com/office/drawing/2014/chart" uri="{C3380CC4-5D6E-409C-BE32-E72D297353CC}">
              <c16:uniqueId val="{00000002-1FCB-43AF-AF96-C57635E003C0}"/>
            </c:ext>
          </c:extLst>
        </c:ser>
        <c:dLbls>
          <c:showLegendKey val="0"/>
          <c:showVal val="0"/>
          <c:showCatName val="0"/>
          <c:showSerName val="0"/>
          <c:showPercent val="0"/>
          <c:showBubbleSize val="0"/>
        </c:dLbls>
        <c:gapWidth val="150"/>
        <c:shape val="box"/>
        <c:axId val="139236864"/>
        <c:axId val="139238400"/>
        <c:axId val="0"/>
      </c:bar3DChart>
      <c:catAx>
        <c:axId val="139236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238400"/>
        <c:crosses val="autoZero"/>
        <c:auto val="1"/>
        <c:lblAlgn val="ctr"/>
        <c:lblOffset val="100"/>
        <c:noMultiLvlLbl val="0"/>
      </c:catAx>
      <c:valAx>
        <c:axId val="1392384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2368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Opettajalta saatu välittävä ja oikeudenmukainen kohtelu,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(5).xlsx]Kouluterveyskyselyn aikasarjat '!$B$3</c:f>
              <c:strCache>
                <c:ptCount val="1"/>
                <c:pt idx="0">
                  <c:v>Sukupuoli: yhteensä</c:v>
                </c:pt>
              </c:strCache>
            </c:strRef>
          </c:tx>
          <c:spPr>
            <a:solidFill>
              <a:schemeClr val="accent1"/>
            </a:solidFill>
            <a:ln>
              <a:noFill/>
            </a:ln>
            <a:effectLst/>
            <a:sp3d/>
          </c:spPr>
          <c:invertIfNegative val="0"/>
          <c:cat>
            <c:strRef>
              <c:f>'[ktk.ktk1.fact_ktk_ktk1.latest (5).xlsx]Kouluterveyskyselyn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(5).xlsx]Kouluterveyskyselyn aikasarjat '!$B$4:$B$9</c:f>
              <c:numCache>
                <c:formatCode>#\ ##0.0</c:formatCode>
                <c:ptCount val="6"/>
                <c:pt idx="0">
                  <c:v>45.2</c:v>
                </c:pt>
                <c:pt idx="1">
                  <c:v>41</c:v>
                </c:pt>
                <c:pt idx="2">
                  <c:v>53.9</c:v>
                </c:pt>
                <c:pt idx="3">
                  <c:v>41.3</c:v>
                </c:pt>
                <c:pt idx="4">
                  <c:v>51.8</c:v>
                </c:pt>
                <c:pt idx="5">
                  <c:v>63</c:v>
                </c:pt>
              </c:numCache>
            </c:numRef>
          </c:val>
          <c:extLst xmlns:c16r2="http://schemas.microsoft.com/office/drawing/2015/06/chart">
            <c:ext xmlns:c16="http://schemas.microsoft.com/office/drawing/2014/chart" uri="{C3380CC4-5D6E-409C-BE32-E72D297353CC}">
              <c16:uniqueId val="{00000000-872E-4ACD-9E2E-4B3D64953B43}"/>
            </c:ext>
          </c:extLst>
        </c:ser>
        <c:ser>
          <c:idx val="1"/>
          <c:order val="1"/>
          <c:tx>
            <c:strRef>
              <c:f>'[ktk.ktk1.fact_ktk_ktk1.latest (5).xlsx]Kouluterveyskyselyn aikasarjat '!$C$3</c:f>
              <c:strCache>
                <c:ptCount val="1"/>
                <c:pt idx="0">
                  <c:v>Pojat</c:v>
                </c:pt>
              </c:strCache>
            </c:strRef>
          </c:tx>
          <c:spPr>
            <a:solidFill>
              <a:schemeClr val="accent2"/>
            </a:solidFill>
            <a:ln>
              <a:noFill/>
            </a:ln>
            <a:effectLst/>
            <a:sp3d/>
          </c:spPr>
          <c:invertIfNegative val="0"/>
          <c:cat>
            <c:strRef>
              <c:f>'[ktk.ktk1.fact_ktk_ktk1.latest (5).xlsx]Kouluterveyskyselyn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(5).xlsx]Kouluterveyskyselyn aikasarjat '!$C$4:$C$9</c:f>
              <c:numCache>
                <c:formatCode>#\ ##0.0</c:formatCode>
                <c:ptCount val="6"/>
                <c:pt idx="0">
                  <c:v>47.1</c:v>
                </c:pt>
                <c:pt idx="1">
                  <c:v>42.5</c:v>
                </c:pt>
                <c:pt idx="2">
                  <c:v>52.1</c:v>
                </c:pt>
                <c:pt idx="3">
                  <c:v>36.200000000000003</c:v>
                </c:pt>
                <c:pt idx="4">
                  <c:v>59.6</c:v>
                </c:pt>
                <c:pt idx="5">
                  <c:v>63.4</c:v>
                </c:pt>
              </c:numCache>
            </c:numRef>
          </c:val>
          <c:extLst xmlns:c16r2="http://schemas.microsoft.com/office/drawing/2015/06/chart">
            <c:ext xmlns:c16="http://schemas.microsoft.com/office/drawing/2014/chart" uri="{C3380CC4-5D6E-409C-BE32-E72D297353CC}">
              <c16:uniqueId val="{00000001-872E-4ACD-9E2E-4B3D64953B43}"/>
            </c:ext>
          </c:extLst>
        </c:ser>
        <c:ser>
          <c:idx val="2"/>
          <c:order val="2"/>
          <c:tx>
            <c:strRef>
              <c:f>'[ktk.ktk1.fact_ktk_ktk1.latest (5).xlsx]Kouluterveyskyselyn aikasarjat '!$D$3</c:f>
              <c:strCache>
                <c:ptCount val="1"/>
                <c:pt idx="0">
                  <c:v>Tytöt</c:v>
                </c:pt>
              </c:strCache>
            </c:strRef>
          </c:tx>
          <c:spPr>
            <a:solidFill>
              <a:schemeClr val="accent6"/>
            </a:solidFill>
            <a:ln>
              <a:noFill/>
            </a:ln>
            <a:effectLst/>
            <a:sp3d/>
          </c:spPr>
          <c:invertIfNegative val="0"/>
          <c:cat>
            <c:strRef>
              <c:f>'[ktk.ktk1.fact_ktk_ktk1.latest (5).xlsx]Kouluterveyskyselyn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(5).xlsx]Kouluterveyskyselyn aikasarjat '!$D$4:$D$9</c:f>
              <c:numCache>
                <c:formatCode>#\ ##0.0</c:formatCode>
                <c:ptCount val="6"/>
                <c:pt idx="0">
                  <c:v>43.4</c:v>
                </c:pt>
                <c:pt idx="1">
                  <c:v>39.6</c:v>
                </c:pt>
                <c:pt idx="2">
                  <c:v>56</c:v>
                </c:pt>
                <c:pt idx="3">
                  <c:v>45.6</c:v>
                </c:pt>
                <c:pt idx="4">
                  <c:v>45.2</c:v>
                </c:pt>
                <c:pt idx="5">
                  <c:v>62.7</c:v>
                </c:pt>
              </c:numCache>
            </c:numRef>
          </c:val>
          <c:extLst xmlns:c16r2="http://schemas.microsoft.com/office/drawing/2015/06/chart">
            <c:ext xmlns:c16="http://schemas.microsoft.com/office/drawing/2014/chart" uri="{C3380CC4-5D6E-409C-BE32-E72D297353CC}">
              <c16:uniqueId val="{00000002-872E-4ACD-9E2E-4B3D64953B43}"/>
            </c:ext>
          </c:extLst>
        </c:ser>
        <c:dLbls>
          <c:showLegendKey val="0"/>
          <c:showVal val="0"/>
          <c:showCatName val="0"/>
          <c:showSerName val="0"/>
          <c:showPercent val="0"/>
          <c:showBubbleSize val="0"/>
        </c:dLbls>
        <c:gapWidth val="150"/>
        <c:shape val="box"/>
        <c:axId val="139366400"/>
        <c:axId val="139367936"/>
        <c:axId val="0"/>
      </c:bar3DChart>
      <c:catAx>
        <c:axId val="139366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367936"/>
        <c:crosses val="autoZero"/>
        <c:auto val="1"/>
        <c:lblAlgn val="ctr"/>
        <c:lblOffset val="100"/>
        <c:noMultiLvlLbl val="0"/>
      </c:catAx>
      <c:valAx>
        <c:axId val="1393679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3664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Välitunnit pelottavat,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(6).xlsx]Kouluterveyskyselyn aikasarjat '!$B$3</c:f>
              <c:strCache>
                <c:ptCount val="1"/>
                <c:pt idx="0">
                  <c:v>Sukupuoli: yhteensä</c:v>
                </c:pt>
              </c:strCache>
            </c:strRef>
          </c:tx>
          <c:spPr>
            <a:solidFill>
              <a:schemeClr val="accent1"/>
            </a:solidFill>
            <a:ln>
              <a:noFill/>
            </a:ln>
            <a:effectLst/>
            <a:sp3d/>
          </c:spPr>
          <c:invertIfNegative val="0"/>
          <c:cat>
            <c:strRef>
              <c:f>'[ktk.ktk1.fact_ktk_ktk1.latest (6).xlsx]Kouluterveyskyselyn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(6).xlsx]Kouluterveyskyselyn aikasarjat '!$B$4:$B$9</c:f>
              <c:numCache>
                <c:formatCode>#\ ##0.0</c:formatCode>
                <c:ptCount val="6"/>
                <c:pt idx="0">
                  <c:v>4.4000000000000004</c:v>
                </c:pt>
                <c:pt idx="1">
                  <c:v>5.7</c:v>
                </c:pt>
                <c:pt idx="2">
                  <c:v>2.2000000000000002</c:v>
                </c:pt>
                <c:pt idx="3">
                  <c:v>9.4</c:v>
                </c:pt>
                <c:pt idx="4">
                  <c:v>0.9</c:v>
                </c:pt>
                <c:pt idx="5">
                  <c:v>1.9</c:v>
                </c:pt>
              </c:numCache>
            </c:numRef>
          </c:val>
          <c:extLst xmlns:c16r2="http://schemas.microsoft.com/office/drawing/2015/06/chart">
            <c:ext xmlns:c16="http://schemas.microsoft.com/office/drawing/2014/chart" uri="{C3380CC4-5D6E-409C-BE32-E72D297353CC}">
              <c16:uniqueId val="{00000000-607B-4C88-BE36-3A0AC4D8395C}"/>
            </c:ext>
          </c:extLst>
        </c:ser>
        <c:ser>
          <c:idx val="1"/>
          <c:order val="1"/>
          <c:tx>
            <c:strRef>
              <c:f>'[ktk.ktk1.fact_ktk_ktk1.latest (6).xlsx]Kouluterveyskyselyn aikasarjat '!$C$3</c:f>
              <c:strCache>
                <c:ptCount val="1"/>
                <c:pt idx="0">
                  <c:v>Pojat</c:v>
                </c:pt>
              </c:strCache>
            </c:strRef>
          </c:tx>
          <c:spPr>
            <a:solidFill>
              <a:schemeClr val="accent2"/>
            </a:solidFill>
            <a:ln>
              <a:noFill/>
            </a:ln>
            <a:effectLst/>
            <a:sp3d/>
          </c:spPr>
          <c:invertIfNegative val="0"/>
          <c:cat>
            <c:strRef>
              <c:f>'[ktk.ktk1.fact_ktk_ktk1.latest (6).xlsx]Kouluterveyskyselyn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(6).xlsx]Kouluterveyskyselyn aikasarjat '!$C$4:$C$9</c:f>
              <c:numCache>
                <c:formatCode>#\ ##0.0</c:formatCode>
                <c:ptCount val="6"/>
                <c:pt idx="0">
                  <c:v>5.3</c:v>
                </c:pt>
                <c:pt idx="1">
                  <c:v>6.1</c:v>
                </c:pt>
                <c:pt idx="2">
                  <c:v>2</c:v>
                </c:pt>
                <c:pt idx="3">
                  <c:v>14.6</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607B-4C88-BE36-3A0AC4D8395C}"/>
            </c:ext>
          </c:extLst>
        </c:ser>
        <c:ser>
          <c:idx val="2"/>
          <c:order val="2"/>
          <c:tx>
            <c:strRef>
              <c:f>'[ktk.ktk1.fact_ktk_ktk1.latest (6).xlsx]Kouluterveyskyselyn aikasarjat '!$D$3</c:f>
              <c:strCache>
                <c:ptCount val="1"/>
                <c:pt idx="0">
                  <c:v>Tytöt</c:v>
                </c:pt>
              </c:strCache>
            </c:strRef>
          </c:tx>
          <c:spPr>
            <a:solidFill>
              <a:schemeClr val="accent6"/>
            </a:solidFill>
            <a:ln>
              <a:noFill/>
            </a:ln>
            <a:effectLst/>
            <a:sp3d/>
          </c:spPr>
          <c:invertIfNegative val="0"/>
          <c:cat>
            <c:strRef>
              <c:f>'[ktk.ktk1.fact_ktk_ktk1.latest (6).xlsx]Kouluterveyskyselyn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(6).xlsx]Kouluterveyskyselyn aikasarjat '!$D$4:$D$9</c:f>
              <c:numCache>
                <c:formatCode>#\ ##0.0</c:formatCode>
                <c:ptCount val="6"/>
                <c:pt idx="0">
                  <c:v>3.5</c:v>
                </c:pt>
                <c:pt idx="1">
                  <c:v>5.3</c:v>
                </c:pt>
                <c:pt idx="2">
                  <c:v>2.4</c:v>
                </c:pt>
                <c:pt idx="3" formatCode="General">
                  <c:v>0</c:v>
                </c:pt>
                <c:pt idx="4">
                  <c:v>1.6</c:v>
                </c:pt>
                <c:pt idx="5">
                  <c:v>1.5</c:v>
                </c:pt>
              </c:numCache>
            </c:numRef>
          </c:val>
          <c:extLst xmlns:c16r2="http://schemas.microsoft.com/office/drawing/2015/06/chart">
            <c:ext xmlns:c16="http://schemas.microsoft.com/office/drawing/2014/chart" uri="{C3380CC4-5D6E-409C-BE32-E72D297353CC}">
              <c16:uniqueId val="{00000002-607B-4C88-BE36-3A0AC4D8395C}"/>
            </c:ext>
          </c:extLst>
        </c:ser>
        <c:dLbls>
          <c:showLegendKey val="0"/>
          <c:showVal val="0"/>
          <c:showCatName val="0"/>
          <c:showSerName val="0"/>
          <c:showPercent val="0"/>
          <c:showBubbleSize val="0"/>
        </c:dLbls>
        <c:gapWidth val="150"/>
        <c:shape val="box"/>
        <c:axId val="140134656"/>
        <c:axId val="140136448"/>
        <c:axId val="0"/>
      </c:bar3DChart>
      <c:catAx>
        <c:axId val="14013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40136448"/>
        <c:crosses val="autoZero"/>
        <c:auto val="1"/>
        <c:lblAlgn val="ctr"/>
        <c:lblOffset val="100"/>
        <c:noMultiLvlLbl val="0"/>
      </c:catAx>
      <c:valAx>
        <c:axId val="14013644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01346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 yksinäinen välitunnilla,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(7).xlsx]Kouluterveyskyselyn aikasarjat '!$B$3</c:f>
              <c:strCache>
                <c:ptCount val="1"/>
                <c:pt idx="0">
                  <c:v>Sukupuoli: yhteensä</c:v>
                </c:pt>
              </c:strCache>
            </c:strRef>
          </c:tx>
          <c:spPr>
            <a:solidFill>
              <a:schemeClr val="accent1"/>
            </a:solidFill>
            <a:ln>
              <a:noFill/>
            </a:ln>
            <a:effectLst/>
            <a:sp3d/>
          </c:spPr>
          <c:invertIfNegative val="0"/>
          <c:cat>
            <c:strRef>
              <c:f>'[ktk.ktk1.fact_ktk_ktk1.latest (7).xlsx]Kouluterveyskyselyn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(7).xlsx]Kouluterveyskyselyn aikasarjat '!$B$4:$B$9</c:f>
              <c:numCache>
                <c:formatCode>#\ ##0.0</c:formatCode>
                <c:ptCount val="6"/>
                <c:pt idx="0">
                  <c:v>6</c:v>
                </c:pt>
                <c:pt idx="1">
                  <c:v>5.3</c:v>
                </c:pt>
                <c:pt idx="2">
                  <c:v>2.8</c:v>
                </c:pt>
                <c:pt idx="3">
                  <c:v>6.7</c:v>
                </c:pt>
                <c:pt idx="4">
                  <c:v>4.4000000000000004</c:v>
                </c:pt>
                <c:pt idx="5">
                  <c:v>3.7</c:v>
                </c:pt>
              </c:numCache>
            </c:numRef>
          </c:val>
          <c:extLst xmlns:c16r2="http://schemas.microsoft.com/office/drawing/2015/06/chart">
            <c:ext xmlns:c16="http://schemas.microsoft.com/office/drawing/2014/chart" uri="{C3380CC4-5D6E-409C-BE32-E72D297353CC}">
              <c16:uniqueId val="{00000000-CD2E-4791-B00A-276EBDF83736}"/>
            </c:ext>
          </c:extLst>
        </c:ser>
        <c:ser>
          <c:idx val="1"/>
          <c:order val="1"/>
          <c:tx>
            <c:strRef>
              <c:f>'[ktk.ktk1.fact_ktk_ktk1.latest (7).xlsx]Kouluterveyskyselyn aikasarjat '!$C$3</c:f>
              <c:strCache>
                <c:ptCount val="1"/>
                <c:pt idx="0">
                  <c:v>Pojat</c:v>
                </c:pt>
              </c:strCache>
            </c:strRef>
          </c:tx>
          <c:spPr>
            <a:solidFill>
              <a:schemeClr val="accent2"/>
            </a:solidFill>
            <a:ln>
              <a:noFill/>
            </a:ln>
            <a:effectLst/>
            <a:sp3d/>
          </c:spPr>
          <c:invertIfNegative val="0"/>
          <c:cat>
            <c:strRef>
              <c:f>'[ktk.ktk1.fact_ktk_ktk1.latest (7).xlsx]Kouluterveyskyselyn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(7).xlsx]Kouluterveyskyselyn aikasarjat '!$C$4:$C$9</c:f>
              <c:numCache>
                <c:formatCode>#\ ##0.0</c:formatCode>
                <c:ptCount val="6"/>
                <c:pt idx="0">
                  <c:v>5.8</c:v>
                </c:pt>
                <c:pt idx="1">
                  <c:v>5.7</c:v>
                </c:pt>
                <c:pt idx="2">
                  <c:v>2</c:v>
                </c:pt>
                <c:pt idx="3">
                  <c:v>10.6</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CD2E-4791-B00A-276EBDF83736}"/>
            </c:ext>
          </c:extLst>
        </c:ser>
        <c:ser>
          <c:idx val="2"/>
          <c:order val="2"/>
          <c:tx>
            <c:strRef>
              <c:f>'[ktk.ktk1.fact_ktk_ktk1.latest (7).xlsx]Kouluterveyskyselyn aikasarjat '!$D$3</c:f>
              <c:strCache>
                <c:ptCount val="1"/>
                <c:pt idx="0">
                  <c:v>Tytöt</c:v>
                </c:pt>
              </c:strCache>
            </c:strRef>
          </c:tx>
          <c:spPr>
            <a:solidFill>
              <a:schemeClr val="accent6"/>
            </a:solidFill>
            <a:ln>
              <a:noFill/>
            </a:ln>
            <a:effectLst/>
            <a:sp3d/>
          </c:spPr>
          <c:invertIfNegative val="0"/>
          <c:cat>
            <c:strRef>
              <c:f>'[ktk.ktk1.fact_ktk_ktk1.latest (7).xlsx]Kouluterveyskyselyn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(7).xlsx]Kouluterveyskyselyn aikasarjat '!$D$4:$D$9</c:f>
              <c:numCache>
                <c:formatCode>#\ ##0.0</c:formatCode>
                <c:ptCount val="6"/>
                <c:pt idx="0">
                  <c:v>6.1</c:v>
                </c:pt>
                <c:pt idx="1">
                  <c:v>4.9000000000000004</c:v>
                </c:pt>
                <c:pt idx="2">
                  <c:v>3.6</c:v>
                </c:pt>
                <c:pt idx="3" formatCode="General">
                  <c:v>0</c:v>
                </c:pt>
                <c:pt idx="4">
                  <c:v>4.8</c:v>
                </c:pt>
                <c:pt idx="5">
                  <c:v>3</c:v>
                </c:pt>
              </c:numCache>
            </c:numRef>
          </c:val>
          <c:extLst xmlns:c16r2="http://schemas.microsoft.com/office/drawing/2015/06/chart">
            <c:ext xmlns:c16="http://schemas.microsoft.com/office/drawing/2014/chart" uri="{C3380CC4-5D6E-409C-BE32-E72D297353CC}">
              <c16:uniqueId val="{00000002-CD2E-4791-B00A-276EBDF83736}"/>
            </c:ext>
          </c:extLst>
        </c:ser>
        <c:dLbls>
          <c:showLegendKey val="0"/>
          <c:showVal val="0"/>
          <c:showCatName val="0"/>
          <c:showSerName val="0"/>
          <c:showPercent val="0"/>
          <c:showBubbleSize val="0"/>
        </c:dLbls>
        <c:gapWidth val="150"/>
        <c:shape val="box"/>
        <c:axId val="139264768"/>
        <c:axId val="139266304"/>
        <c:axId val="0"/>
      </c:bar3DChart>
      <c:catAx>
        <c:axId val="139264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266304"/>
        <c:crosses val="autoZero"/>
        <c:auto val="1"/>
        <c:lblAlgn val="ctr"/>
        <c:lblOffset val="100"/>
        <c:noMultiLvlLbl val="0"/>
      </c:catAx>
      <c:valAx>
        <c:axId val="1392663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264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Toivoo järjestettyä ohjelmaa välitunnilla,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(8).xlsx]Kouluterveyskyselyn aikasarjat '!$B$3</c:f>
              <c:strCache>
                <c:ptCount val="1"/>
                <c:pt idx="0">
                  <c:v>Sukupuoli: yhteensä</c:v>
                </c:pt>
              </c:strCache>
            </c:strRef>
          </c:tx>
          <c:spPr>
            <a:solidFill>
              <a:schemeClr val="accent1"/>
            </a:solidFill>
            <a:ln>
              <a:noFill/>
            </a:ln>
            <a:effectLst/>
            <a:sp3d/>
          </c:spPr>
          <c:invertIfNegative val="0"/>
          <c:cat>
            <c:strRef>
              <c:f>'[ktk.ktk1.fact_ktk_ktk1.latest (8).xlsx]Kouluterveyskyselyn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(8).xlsx]Kouluterveyskyselyn aikasarjat '!$B$4:$B$9</c:f>
              <c:numCache>
                <c:formatCode>#\ ##0.0</c:formatCode>
                <c:ptCount val="6"/>
                <c:pt idx="0">
                  <c:v>12.6</c:v>
                </c:pt>
                <c:pt idx="1">
                  <c:v>12.8</c:v>
                </c:pt>
                <c:pt idx="2">
                  <c:v>10</c:v>
                </c:pt>
                <c:pt idx="3">
                  <c:v>14.2</c:v>
                </c:pt>
                <c:pt idx="4">
                  <c:v>5.3</c:v>
                </c:pt>
                <c:pt idx="5">
                  <c:v>20.399999999999999</c:v>
                </c:pt>
              </c:numCache>
            </c:numRef>
          </c:val>
          <c:extLst xmlns:c16r2="http://schemas.microsoft.com/office/drawing/2015/06/chart">
            <c:ext xmlns:c16="http://schemas.microsoft.com/office/drawing/2014/chart" uri="{C3380CC4-5D6E-409C-BE32-E72D297353CC}">
              <c16:uniqueId val="{00000000-A536-4708-91C4-90DF9A9EEA43}"/>
            </c:ext>
          </c:extLst>
        </c:ser>
        <c:ser>
          <c:idx val="1"/>
          <c:order val="1"/>
          <c:tx>
            <c:strRef>
              <c:f>'[ktk.ktk1.fact_ktk_ktk1.latest (8).xlsx]Kouluterveyskyselyn aikasarjat '!$C$3</c:f>
              <c:strCache>
                <c:ptCount val="1"/>
                <c:pt idx="0">
                  <c:v>Pojat</c:v>
                </c:pt>
              </c:strCache>
            </c:strRef>
          </c:tx>
          <c:spPr>
            <a:solidFill>
              <a:schemeClr val="accent2"/>
            </a:solidFill>
            <a:ln>
              <a:noFill/>
            </a:ln>
            <a:effectLst/>
            <a:sp3d/>
          </c:spPr>
          <c:invertIfNegative val="0"/>
          <c:cat>
            <c:strRef>
              <c:f>'[ktk.ktk1.fact_ktk_ktk1.latest (8).xlsx]Kouluterveyskyselyn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(8).xlsx]Kouluterveyskyselyn aikasarjat '!$C$4:$C$9</c:f>
              <c:numCache>
                <c:formatCode>#\ ##0.0</c:formatCode>
                <c:ptCount val="6"/>
                <c:pt idx="0">
                  <c:v>13.7</c:v>
                </c:pt>
                <c:pt idx="1">
                  <c:v>13.2</c:v>
                </c:pt>
                <c:pt idx="2">
                  <c:v>8.1999999999999993</c:v>
                </c:pt>
                <c:pt idx="3">
                  <c:v>18.8</c:v>
                </c:pt>
                <c:pt idx="4" formatCode="General">
                  <c:v>0</c:v>
                </c:pt>
                <c:pt idx="5">
                  <c:v>16.7</c:v>
                </c:pt>
              </c:numCache>
            </c:numRef>
          </c:val>
          <c:extLst xmlns:c16r2="http://schemas.microsoft.com/office/drawing/2015/06/chart">
            <c:ext xmlns:c16="http://schemas.microsoft.com/office/drawing/2014/chart" uri="{C3380CC4-5D6E-409C-BE32-E72D297353CC}">
              <c16:uniqueId val="{00000001-A536-4708-91C4-90DF9A9EEA43}"/>
            </c:ext>
          </c:extLst>
        </c:ser>
        <c:ser>
          <c:idx val="2"/>
          <c:order val="2"/>
          <c:tx>
            <c:strRef>
              <c:f>'[ktk.ktk1.fact_ktk_ktk1.latest (8).xlsx]Kouluterveyskyselyn aikasarjat '!$D$3</c:f>
              <c:strCache>
                <c:ptCount val="1"/>
                <c:pt idx="0">
                  <c:v>Tytöt</c:v>
                </c:pt>
              </c:strCache>
            </c:strRef>
          </c:tx>
          <c:spPr>
            <a:solidFill>
              <a:schemeClr val="accent6"/>
            </a:solidFill>
            <a:ln>
              <a:noFill/>
            </a:ln>
            <a:effectLst/>
            <a:sp3d/>
          </c:spPr>
          <c:invertIfNegative val="0"/>
          <c:cat>
            <c:strRef>
              <c:f>'[ktk.ktk1.fact_ktk_ktk1.latest (8).xlsx]Kouluterveyskyselyn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(8).xlsx]Kouluterveyskyselyn aikasarjat '!$D$4:$D$9</c:f>
              <c:numCache>
                <c:formatCode>#\ ##0.0</c:formatCode>
                <c:ptCount val="6"/>
                <c:pt idx="0">
                  <c:v>11.5</c:v>
                </c:pt>
                <c:pt idx="1">
                  <c:v>12.5</c:v>
                </c:pt>
                <c:pt idx="2">
                  <c:v>12</c:v>
                </c:pt>
                <c:pt idx="3">
                  <c:v>10.3</c:v>
                </c:pt>
                <c:pt idx="4">
                  <c:v>3.3</c:v>
                </c:pt>
                <c:pt idx="5">
                  <c:v>22.7</c:v>
                </c:pt>
              </c:numCache>
            </c:numRef>
          </c:val>
          <c:extLst xmlns:c16r2="http://schemas.microsoft.com/office/drawing/2015/06/chart">
            <c:ext xmlns:c16="http://schemas.microsoft.com/office/drawing/2014/chart" uri="{C3380CC4-5D6E-409C-BE32-E72D297353CC}">
              <c16:uniqueId val="{00000002-A536-4708-91C4-90DF9A9EEA43}"/>
            </c:ext>
          </c:extLst>
        </c:ser>
        <c:dLbls>
          <c:showLegendKey val="0"/>
          <c:showVal val="0"/>
          <c:showCatName val="0"/>
          <c:showSerName val="0"/>
          <c:showPercent val="0"/>
          <c:showBubbleSize val="0"/>
        </c:dLbls>
        <c:gapWidth val="150"/>
        <c:shape val="box"/>
        <c:axId val="139328512"/>
        <c:axId val="139330304"/>
        <c:axId val="0"/>
      </c:bar3DChart>
      <c:catAx>
        <c:axId val="139328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330304"/>
        <c:crosses val="autoZero"/>
        <c:auto val="1"/>
        <c:lblAlgn val="ctr"/>
        <c:lblOffset val="100"/>
        <c:noMultiLvlLbl val="0"/>
      </c:catAx>
      <c:valAx>
        <c:axId val="1393303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328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Perheen koettu taloudellinen tilanne kohtalainen tai sitä huonompi,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(9).xlsx]Kouluterveyskyselyn aikasarjat '!$B$3</c:f>
              <c:strCache>
                <c:ptCount val="1"/>
                <c:pt idx="0">
                  <c:v>Sukupuoli: yhteensä</c:v>
                </c:pt>
              </c:strCache>
            </c:strRef>
          </c:tx>
          <c:spPr>
            <a:solidFill>
              <a:schemeClr val="accent1"/>
            </a:solidFill>
            <a:ln>
              <a:noFill/>
            </a:ln>
            <a:effectLst/>
            <a:sp3d/>
          </c:spPr>
          <c:invertIfNegative val="0"/>
          <c:cat>
            <c:strRef>
              <c:f>'[ktk.ktk1.fact_ktk_ktk1.latest (9).xlsx]Kouluterveyskyselyn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(9).xlsx]Kouluterveyskyselyn aikasarjat '!$B$4:$B$9</c:f>
              <c:numCache>
                <c:formatCode>#\ ##0.0</c:formatCode>
                <c:ptCount val="6"/>
                <c:pt idx="0">
                  <c:v>25.4</c:v>
                </c:pt>
                <c:pt idx="1">
                  <c:v>27.2</c:v>
                </c:pt>
                <c:pt idx="2">
                  <c:v>15.3</c:v>
                </c:pt>
                <c:pt idx="3">
                  <c:v>27.1</c:v>
                </c:pt>
                <c:pt idx="4">
                  <c:v>24.1</c:v>
                </c:pt>
                <c:pt idx="5">
                  <c:v>26.9</c:v>
                </c:pt>
              </c:numCache>
            </c:numRef>
          </c:val>
          <c:extLst xmlns:c16r2="http://schemas.microsoft.com/office/drawing/2015/06/chart">
            <c:ext xmlns:c16="http://schemas.microsoft.com/office/drawing/2014/chart" uri="{C3380CC4-5D6E-409C-BE32-E72D297353CC}">
              <c16:uniqueId val="{00000000-A3AC-4C01-B1C9-354E233EE8EA}"/>
            </c:ext>
          </c:extLst>
        </c:ser>
        <c:ser>
          <c:idx val="1"/>
          <c:order val="1"/>
          <c:tx>
            <c:strRef>
              <c:f>'[ktk.ktk1.fact_ktk_ktk1.latest (9).xlsx]Kouluterveyskyselyn aikasarjat '!$C$3</c:f>
              <c:strCache>
                <c:ptCount val="1"/>
                <c:pt idx="0">
                  <c:v>Pojat</c:v>
                </c:pt>
              </c:strCache>
            </c:strRef>
          </c:tx>
          <c:spPr>
            <a:solidFill>
              <a:schemeClr val="accent2"/>
            </a:solidFill>
            <a:ln>
              <a:noFill/>
            </a:ln>
            <a:effectLst/>
            <a:sp3d/>
          </c:spPr>
          <c:invertIfNegative val="0"/>
          <c:cat>
            <c:strRef>
              <c:f>'[ktk.ktk1.fact_ktk_ktk1.latest (9).xlsx]Kouluterveyskyselyn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(9).xlsx]Kouluterveyskyselyn aikasarjat '!$C$4:$C$9</c:f>
              <c:numCache>
                <c:formatCode>#\ ##0.0</c:formatCode>
                <c:ptCount val="6"/>
                <c:pt idx="0">
                  <c:v>21.8</c:v>
                </c:pt>
                <c:pt idx="1">
                  <c:v>23.3</c:v>
                </c:pt>
                <c:pt idx="2">
                  <c:v>6.5</c:v>
                </c:pt>
                <c:pt idx="3">
                  <c:v>39.5</c:v>
                </c:pt>
                <c:pt idx="4">
                  <c:v>14.9</c:v>
                </c:pt>
                <c:pt idx="5">
                  <c:v>20</c:v>
                </c:pt>
              </c:numCache>
            </c:numRef>
          </c:val>
          <c:extLst xmlns:c16r2="http://schemas.microsoft.com/office/drawing/2015/06/chart">
            <c:ext xmlns:c16="http://schemas.microsoft.com/office/drawing/2014/chart" uri="{C3380CC4-5D6E-409C-BE32-E72D297353CC}">
              <c16:uniqueId val="{00000001-A3AC-4C01-B1C9-354E233EE8EA}"/>
            </c:ext>
          </c:extLst>
        </c:ser>
        <c:ser>
          <c:idx val="2"/>
          <c:order val="2"/>
          <c:tx>
            <c:strRef>
              <c:f>'[ktk.ktk1.fact_ktk_ktk1.latest (9).xlsx]Kouluterveyskyselyn aikasarjat '!$D$3</c:f>
              <c:strCache>
                <c:ptCount val="1"/>
                <c:pt idx="0">
                  <c:v>Tytöt</c:v>
                </c:pt>
              </c:strCache>
            </c:strRef>
          </c:tx>
          <c:spPr>
            <a:solidFill>
              <a:schemeClr val="accent6"/>
            </a:solidFill>
            <a:ln>
              <a:noFill/>
            </a:ln>
            <a:effectLst/>
            <a:sp3d/>
          </c:spPr>
          <c:invertIfNegative val="0"/>
          <c:cat>
            <c:strRef>
              <c:f>'[ktk.ktk1.fact_ktk_ktk1.latest (9).xlsx]Kouluterveyskyselyn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(9).xlsx]Kouluterveyskyselyn aikasarjat '!$D$4:$D$9</c:f>
              <c:numCache>
                <c:formatCode>#\ ##0.0</c:formatCode>
                <c:ptCount val="6"/>
                <c:pt idx="0">
                  <c:v>28.7</c:v>
                </c:pt>
                <c:pt idx="1">
                  <c:v>31</c:v>
                </c:pt>
                <c:pt idx="2">
                  <c:v>25</c:v>
                </c:pt>
                <c:pt idx="3">
                  <c:v>19</c:v>
                </c:pt>
                <c:pt idx="4">
                  <c:v>31.1</c:v>
                </c:pt>
                <c:pt idx="5">
                  <c:v>31.3</c:v>
                </c:pt>
              </c:numCache>
            </c:numRef>
          </c:val>
          <c:extLst xmlns:c16r2="http://schemas.microsoft.com/office/drawing/2015/06/chart">
            <c:ext xmlns:c16="http://schemas.microsoft.com/office/drawing/2014/chart" uri="{C3380CC4-5D6E-409C-BE32-E72D297353CC}">
              <c16:uniqueId val="{00000002-A3AC-4C01-B1C9-354E233EE8EA}"/>
            </c:ext>
          </c:extLst>
        </c:ser>
        <c:dLbls>
          <c:showLegendKey val="0"/>
          <c:showVal val="0"/>
          <c:showCatName val="0"/>
          <c:showSerName val="0"/>
          <c:showPercent val="0"/>
          <c:showBubbleSize val="0"/>
        </c:dLbls>
        <c:gapWidth val="150"/>
        <c:shape val="box"/>
        <c:axId val="140302592"/>
        <c:axId val="140308480"/>
        <c:axId val="0"/>
      </c:bar3DChart>
      <c:catAx>
        <c:axId val="140302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40308480"/>
        <c:crosses val="autoZero"/>
        <c:auto val="1"/>
        <c:lblAlgn val="ctr"/>
        <c:lblOffset val="100"/>
        <c:noMultiLvlLbl val="0"/>
      </c:catAx>
      <c:valAx>
        <c:axId val="1403084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0302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Keskusteluvaikeuksia vanhempien kanssa, %, 2019, 8 &amp; 9lk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(11).xlsx]Kouluterveyskyselyn aikasarjat '!$B$3</c:f>
              <c:strCache>
                <c:ptCount val="1"/>
                <c:pt idx="0">
                  <c:v>Sukupuoli: yhteensä</c:v>
                </c:pt>
              </c:strCache>
            </c:strRef>
          </c:tx>
          <c:spPr>
            <a:solidFill>
              <a:schemeClr val="accent1"/>
            </a:solidFill>
            <a:ln>
              <a:noFill/>
            </a:ln>
            <a:effectLst/>
            <a:sp3d/>
          </c:spPr>
          <c:invertIfNegative val="0"/>
          <c:cat>
            <c:strRef>
              <c:f>'[ktk.ktk1.fact_ktk_ktk1.latest (11).xlsx]Kouluterveyskyselyn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(11).xlsx]Kouluterveyskyselyn aikasarjat '!$B$4:$B$9</c:f>
              <c:numCache>
                <c:formatCode>#\ ##0.0</c:formatCode>
                <c:ptCount val="6"/>
                <c:pt idx="0">
                  <c:v>6.6</c:v>
                </c:pt>
                <c:pt idx="1">
                  <c:v>7.1</c:v>
                </c:pt>
                <c:pt idx="2">
                  <c:v>7.3</c:v>
                </c:pt>
                <c:pt idx="3">
                  <c:v>8.1999999999999993</c:v>
                </c:pt>
                <c:pt idx="4">
                  <c:v>5.5</c:v>
                </c:pt>
                <c:pt idx="5">
                  <c:v>7.5</c:v>
                </c:pt>
              </c:numCache>
            </c:numRef>
          </c:val>
          <c:extLst xmlns:c16r2="http://schemas.microsoft.com/office/drawing/2015/06/chart">
            <c:ext xmlns:c16="http://schemas.microsoft.com/office/drawing/2014/chart" uri="{C3380CC4-5D6E-409C-BE32-E72D297353CC}">
              <c16:uniqueId val="{00000000-702C-4B34-BE21-74CCCF980B64}"/>
            </c:ext>
          </c:extLst>
        </c:ser>
        <c:ser>
          <c:idx val="1"/>
          <c:order val="1"/>
          <c:tx>
            <c:strRef>
              <c:f>'[ktk.ktk1.fact_ktk_ktk1.latest (11).xlsx]Kouluterveyskyselyn aikasarjat '!$C$3</c:f>
              <c:strCache>
                <c:ptCount val="1"/>
                <c:pt idx="0">
                  <c:v>Pojat</c:v>
                </c:pt>
              </c:strCache>
            </c:strRef>
          </c:tx>
          <c:spPr>
            <a:solidFill>
              <a:schemeClr val="accent2"/>
            </a:solidFill>
            <a:ln>
              <a:noFill/>
            </a:ln>
            <a:effectLst/>
            <a:sp3d/>
          </c:spPr>
          <c:invertIfNegative val="0"/>
          <c:cat>
            <c:strRef>
              <c:f>'[ktk.ktk1.fact_ktk_ktk1.latest (11).xlsx]Kouluterveyskyselyn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(11).xlsx]Kouluterveyskyselyn aikasarjat '!$C$4:$C$9</c:f>
              <c:numCache>
                <c:formatCode>#\ ##0.0</c:formatCode>
                <c:ptCount val="6"/>
                <c:pt idx="0">
                  <c:v>5.0999999999999996</c:v>
                </c:pt>
                <c:pt idx="1">
                  <c:v>5</c:v>
                </c:pt>
                <c:pt idx="2">
                  <c:v>6.5</c:v>
                </c:pt>
                <c:pt idx="3" formatCode="General">
                  <c:v>0</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702C-4B34-BE21-74CCCF980B64}"/>
            </c:ext>
          </c:extLst>
        </c:ser>
        <c:ser>
          <c:idx val="2"/>
          <c:order val="2"/>
          <c:tx>
            <c:strRef>
              <c:f>'[ktk.ktk1.fact_ktk_ktk1.latest (11).xlsx]Kouluterveyskyselyn aikasarjat '!$D$3</c:f>
              <c:strCache>
                <c:ptCount val="1"/>
                <c:pt idx="0">
                  <c:v>Tytöt</c:v>
                </c:pt>
              </c:strCache>
            </c:strRef>
          </c:tx>
          <c:spPr>
            <a:solidFill>
              <a:schemeClr val="accent6"/>
            </a:solidFill>
            <a:ln>
              <a:noFill/>
            </a:ln>
            <a:effectLst/>
            <a:sp3d/>
          </c:spPr>
          <c:invertIfNegative val="0"/>
          <c:cat>
            <c:strRef>
              <c:f>'[ktk.ktk1.fact_ktk_ktk1.latest (11).xlsx]Kouluterveyskyselyn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(11).xlsx]Kouluterveyskyselyn aikasarjat '!$D$4:$D$9</c:f>
              <c:numCache>
                <c:formatCode>#\ ##0.0</c:formatCode>
                <c:ptCount val="6"/>
                <c:pt idx="0">
                  <c:v>7.9</c:v>
                </c:pt>
                <c:pt idx="1">
                  <c:v>9.1999999999999993</c:v>
                </c:pt>
                <c:pt idx="2">
                  <c:v>8.3000000000000007</c:v>
                </c:pt>
                <c:pt idx="3">
                  <c:v>10.3</c:v>
                </c:pt>
                <c:pt idx="4">
                  <c:v>8.1999999999999993</c:v>
                </c:pt>
                <c:pt idx="5">
                  <c:v>9.1</c:v>
                </c:pt>
              </c:numCache>
            </c:numRef>
          </c:val>
          <c:extLst xmlns:c16r2="http://schemas.microsoft.com/office/drawing/2015/06/chart">
            <c:ext xmlns:c16="http://schemas.microsoft.com/office/drawing/2014/chart" uri="{C3380CC4-5D6E-409C-BE32-E72D297353CC}">
              <c16:uniqueId val="{00000002-702C-4B34-BE21-74CCCF980B64}"/>
            </c:ext>
          </c:extLst>
        </c:ser>
        <c:dLbls>
          <c:showLegendKey val="0"/>
          <c:showVal val="0"/>
          <c:showCatName val="0"/>
          <c:showSerName val="0"/>
          <c:showPercent val="0"/>
          <c:showBubbleSize val="0"/>
        </c:dLbls>
        <c:gapWidth val="150"/>
        <c:shape val="box"/>
        <c:axId val="140215040"/>
        <c:axId val="140216576"/>
        <c:axId val="0"/>
      </c:bar3DChart>
      <c:catAx>
        <c:axId val="140215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40216576"/>
        <c:crosses val="autoZero"/>
        <c:auto val="1"/>
        <c:lblAlgn val="ctr"/>
        <c:lblOffset val="100"/>
        <c:noMultiLvlLbl val="0"/>
      </c:catAx>
      <c:valAx>
        <c:axId val="14021657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0215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Hyvä keskusteluyhteys vanhempien kanssa,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(12).xlsx]Kouluterveyskyselyn aikasarjat '!$B$3</c:f>
              <c:strCache>
                <c:ptCount val="1"/>
                <c:pt idx="0">
                  <c:v>Sukupuoli: yhteensä</c:v>
                </c:pt>
              </c:strCache>
            </c:strRef>
          </c:tx>
          <c:spPr>
            <a:solidFill>
              <a:schemeClr val="accent1"/>
            </a:solidFill>
            <a:ln>
              <a:noFill/>
            </a:ln>
            <a:effectLst/>
            <a:sp3d/>
          </c:spPr>
          <c:invertIfNegative val="0"/>
          <c:cat>
            <c:strRef>
              <c:f>'[ktk.ktk1.fact_ktk_ktk1.latest (12).xlsx]Kouluterveyskyselyn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(12).xlsx]Kouluterveyskyselyn aikasarjat '!$B$4:$B$9</c:f>
              <c:numCache>
                <c:formatCode>#\ ##0.0</c:formatCode>
                <c:ptCount val="6"/>
                <c:pt idx="0">
                  <c:v>46.6</c:v>
                </c:pt>
                <c:pt idx="1">
                  <c:v>46.2</c:v>
                </c:pt>
                <c:pt idx="2">
                  <c:v>57.1</c:v>
                </c:pt>
                <c:pt idx="3">
                  <c:v>52.6</c:v>
                </c:pt>
                <c:pt idx="4">
                  <c:v>54.5</c:v>
                </c:pt>
                <c:pt idx="5">
                  <c:v>48.6</c:v>
                </c:pt>
              </c:numCache>
            </c:numRef>
          </c:val>
          <c:extLst xmlns:c16r2="http://schemas.microsoft.com/office/drawing/2015/06/chart">
            <c:ext xmlns:c16="http://schemas.microsoft.com/office/drawing/2014/chart" uri="{C3380CC4-5D6E-409C-BE32-E72D297353CC}">
              <c16:uniqueId val="{00000000-83F6-4DD6-91CF-6357B97483CC}"/>
            </c:ext>
          </c:extLst>
        </c:ser>
        <c:ser>
          <c:idx val="1"/>
          <c:order val="1"/>
          <c:tx>
            <c:strRef>
              <c:f>'[ktk.ktk1.fact_ktk_ktk1.latest (12).xlsx]Kouluterveyskyselyn aikasarjat '!$C$3</c:f>
              <c:strCache>
                <c:ptCount val="1"/>
                <c:pt idx="0">
                  <c:v>Pojat</c:v>
                </c:pt>
              </c:strCache>
            </c:strRef>
          </c:tx>
          <c:spPr>
            <a:solidFill>
              <a:schemeClr val="accent2"/>
            </a:solidFill>
            <a:ln>
              <a:noFill/>
            </a:ln>
            <a:effectLst/>
            <a:sp3d/>
          </c:spPr>
          <c:invertIfNegative val="0"/>
          <c:cat>
            <c:strRef>
              <c:f>'[ktk.ktk1.fact_ktk_ktk1.latest (12).xlsx]Kouluterveyskyselyn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(12).xlsx]Kouluterveyskyselyn aikasarjat '!$C$4:$C$9</c:f>
              <c:numCache>
                <c:formatCode>#\ ##0.0</c:formatCode>
                <c:ptCount val="6"/>
                <c:pt idx="0">
                  <c:v>54.9</c:v>
                </c:pt>
                <c:pt idx="1">
                  <c:v>54.3</c:v>
                </c:pt>
                <c:pt idx="2">
                  <c:v>65.599999999999994</c:v>
                </c:pt>
                <c:pt idx="3">
                  <c:v>53.8</c:v>
                </c:pt>
                <c:pt idx="4">
                  <c:v>63.3</c:v>
                </c:pt>
                <c:pt idx="5">
                  <c:v>65.900000000000006</c:v>
                </c:pt>
              </c:numCache>
            </c:numRef>
          </c:val>
          <c:extLst xmlns:c16r2="http://schemas.microsoft.com/office/drawing/2015/06/chart">
            <c:ext xmlns:c16="http://schemas.microsoft.com/office/drawing/2014/chart" uri="{C3380CC4-5D6E-409C-BE32-E72D297353CC}">
              <c16:uniqueId val="{00000001-83F6-4DD6-91CF-6357B97483CC}"/>
            </c:ext>
          </c:extLst>
        </c:ser>
        <c:ser>
          <c:idx val="2"/>
          <c:order val="2"/>
          <c:tx>
            <c:strRef>
              <c:f>'[ktk.ktk1.fact_ktk_ktk1.latest (12).xlsx]Kouluterveyskyselyn aikasarjat '!$D$3</c:f>
              <c:strCache>
                <c:ptCount val="1"/>
                <c:pt idx="0">
                  <c:v>Tytöt</c:v>
                </c:pt>
              </c:strCache>
            </c:strRef>
          </c:tx>
          <c:spPr>
            <a:solidFill>
              <a:schemeClr val="accent6"/>
            </a:solidFill>
            <a:ln>
              <a:noFill/>
            </a:ln>
            <a:effectLst/>
            <a:sp3d/>
          </c:spPr>
          <c:invertIfNegative val="0"/>
          <c:cat>
            <c:strRef>
              <c:f>'[ktk.ktk1.fact_ktk_ktk1.latest (12).xlsx]Kouluterveyskyselyn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(12).xlsx]Kouluterveyskyselyn aikasarjat '!$D$4:$D$9</c:f>
              <c:numCache>
                <c:formatCode>#\ ##0.0</c:formatCode>
                <c:ptCount val="6"/>
                <c:pt idx="0">
                  <c:v>39</c:v>
                </c:pt>
                <c:pt idx="1">
                  <c:v>38.5</c:v>
                </c:pt>
                <c:pt idx="2">
                  <c:v>47.6</c:v>
                </c:pt>
                <c:pt idx="3">
                  <c:v>51.7</c:v>
                </c:pt>
                <c:pt idx="4">
                  <c:v>47.5</c:v>
                </c:pt>
                <c:pt idx="5">
                  <c:v>37.9</c:v>
                </c:pt>
              </c:numCache>
            </c:numRef>
          </c:val>
          <c:extLst xmlns:c16r2="http://schemas.microsoft.com/office/drawing/2015/06/chart">
            <c:ext xmlns:c16="http://schemas.microsoft.com/office/drawing/2014/chart" uri="{C3380CC4-5D6E-409C-BE32-E72D297353CC}">
              <c16:uniqueId val="{00000002-83F6-4DD6-91CF-6357B97483CC}"/>
            </c:ext>
          </c:extLst>
        </c:ser>
        <c:dLbls>
          <c:showLegendKey val="0"/>
          <c:showVal val="0"/>
          <c:showCatName val="0"/>
          <c:showSerName val="0"/>
          <c:showPercent val="0"/>
          <c:showBubbleSize val="0"/>
        </c:dLbls>
        <c:gapWidth val="150"/>
        <c:shape val="box"/>
        <c:axId val="140315648"/>
        <c:axId val="140329728"/>
        <c:axId val="0"/>
      </c:bar3DChart>
      <c:catAx>
        <c:axId val="1403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40329728"/>
        <c:crosses val="autoZero"/>
        <c:auto val="1"/>
        <c:lblAlgn val="ctr"/>
        <c:lblOffset val="100"/>
        <c:noMultiLvlLbl val="0"/>
      </c:catAx>
      <c:valAx>
        <c:axId val="1403297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03156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Kokee terveydentilansa keskinkertaiseksi tai huonoksi,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(17).xlsx]Kouluterveyskyselyn tulokset 20'!$B$2</c:f>
              <c:strCache>
                <c:ptCount val="1"/>
                <c:pt idx="0">
                  <c:v>Sukupuoli: yhteensä</c:v>
                </c:pt>
              </c:strCache>
            </c:strRef>
          </c:tx>
          <c:spPr>
            <a:solidFill>
              <a:schemeClr val="accent1"/>
            </a:solidFill>
            <a:ln>
              <a:noFill/>
            </a:ln>
            <a:effectLst/>
            <a:sp3d/>
          </c:spPr>
          <c:invertIfNegative val="0"/>
          <c:cat>
            <c:strRef>
              <c:f>'[ktk.ktk4.fact_ktk_ktk4.latest (17).xlsx]Kouluterveyskyselyn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(17).xlsx]Kouluterveyskyselyn tulokset 20'!$B$3:$B$8</c:f>
              <c:numCache>
                <c:formatCode>#\ ##0.0</c:formatCode>
                <c:ptCount val="6"/>
                <c:pt idx="0">
                  <c:v>9</c:v>
                </c:pt>
                <c:pt idx="1">
                  <c:v>8.3000000000000007</c:v>
                </c:pt>
                <c:pt idx="2">
                  <c:v>6.1</c:v>
                </c:pt>
                <c:pt idx="3">
                  <c:v>14.1</c:v>
                </c:pt>
                <c:pt idx="4">
                  <c:v>7.5</c:v>
                </c:pt>
                <c:pt idx="5">
                  <c:v>10.7</c:v>
                </c:pt>
              </c:numCache>
            </c:numRef>
          </c:val>
          <c:extLst xmlns:c16r2="http://schemas.microsoft.com/office/drawing/2015/06/chart">
            <c:ext xmlns:c16="http://schemas.microsoft.com/office/drawing/2014/chart" uri="{C3380CC4-5D6E-409C-BE32-E72D297353CC}">
              <c16:uniqueId val="{00000000-EC78-41B0-9536-A520AC1F64FC}"/>
            </c:ext>
          </c:extLst>
        </c:ser>
        <c:dLbls>
          <c:showLegendKey val="0"/>
          <c:showVal val="0"/>
          <c:showCatName val="0"/>
          <c:showSerName val="0"/>
          <c:showPercent val="0"/>
          <c:showBubbleSize val="0"/>
        </c:dLbls>
        <c:gapWidth val="150"/>
        <c:shape val="box"/>
        <c:axId val="131027328"/>
        <c:axId val="131028864"/>
        <c:axId val="0"/>
      </c:bar3DChart>
      <c:catAx>
        <c:axId val="131027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31028864"/>
        <c:crosses val="autoZero"/>
        <c:auto val="1"/>
        <c:lblAlgn val="ctr"/>
        <c:lblOffset val="100"/>
        <c:noMultiLvlLbl val="0"/>
      </c:catAx>
      <c:valAx>
        <c:axId val="1310288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0273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Asuu pääasiassa tai kokonaan yhden vanhemman kanssa,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(13).xlsx]Kouluterveyskyselyn aikasarjat '!$B$3</c:f>
              <c:strCache>
                <c:ptCount val="1"/>
                <c:pt idx="0">
                  <c:v>Sukupuoli: yhteensä</c:v>
                </c:pt>
              </c:strCache>
            </c:strRef>
          </c:tx>
          <c:spPr>
            <a:solidFill>
              <a:schemeClr val="accent1"/>
            </a:solidFill>
            <a:ln>
              <a:noFill/>
            </a:ln>
            <a:effectLst/>
            <a:sp3d/>
          </c:spPr>
          <c:invertIfNegative val="0"/>
          <c:cat>
            <c:strRef>
              <c:f>'[ktk.ktk1.fact_ktk_ktk1.latest (13).xlsx]Kouluterveyskyselyn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(13).xlsx]Kouluterveyskyselyn aikasarjat '!$B$4:$B$9</c:f>
              <c:numCache>
                <c:formatCode>#\ ##0.0</c:formatCode>
                <c:ptCount val="6"/>
                <c:pt idx="0">
                  <c:v>20.399999999999999</c:v>
                </c:pt>
                <c:pt idx="1">
                  <c:v>22.5</c:v>
                </c:pt>
                <c:pt idx="2">
                  <c:v>24.1</c:v>
                </c:pt>
                <c:pt idx="3">
                  <c:v>29.9</c:v>
                </c:pt>
                <c:pt idx="4">
                  <c:v>20</c:v>
                </c:pt>
                <c:pt idx="5">
                  <c:v>16</c:v>
                </c:pt>
              </c:numCache>
            </c:numRef>
          </c:val>
          <c:extLst xmlns:c16r2="http://schemas.microsoft.com/office/drawing/2015/06/chart">
            <c:ext xmlns:c16="http://schemas.microsoft.com/office/drawing/2014/chart" uri="{C3380CC4-5D6E-409C-BE32-E72D297353CC}">
              <c16:uniqueId val="{00000000-F801-4ABE-B903-B6F0144C78CC}"/>
            </c:ext>
          </c:extLst>
        </c:ser>
        <c:ser>
          <c:idx val="1"/>
          <c:order val="1"/>
          <c:tx>
            <c:strRef>
              <c:f>'[ktk.ktk1.fact_ktk_ktk1.latest (13).xlsx]Kouluterveyskyselyn aikasarjat '!$C$3</c:f>
              <c:strCache>
                <c:ptCount val="1"/>
                <c:pt idx="0">
                  <c:v>Pojat</c:v>
                </c:pt>
              </c:strCache>
            </c:strRef>
          </c:tx>
          <c:spPr>
            <a:solidFill>
              <a:schemeClr val="accent2"/>
            </a:solidFill>
            <a:ln>
              <a:noFill/>
            </a:ln>
            <a:effectLst/>
            <a:sp3d/>
          </c:spPr>
          <c:invertIfNegative val="0"/>
          <c:cat>
            <c:strRef>
              <c:f>'[ktk.ktk1.fact_ktk_ktk1.latest (13).xlsx]Kouluterveyskyselyn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(13).xlsx]Kouluterveyskyselyn aikasarjat '!$C$4:$C$9</c:f>
              <c:numCache>
                <c:formatCode>#\ ##0.0</c:formatCode>
                <c:ptCount val="6"/>
                <c:pt idx="0">
                  <c:v>18.2</c:v>
                </c:pt>
                <c:pt idx="1">
                  <c:v>22.1</c:v>
                </c:pt>
                <c:pt idx="2">
                  <c:v>22</c:v>
                </c:pt>
                <c:pt idx="3">
                  <c:v>23.1</c:v>
                </c:pt>
                <c:pt idx="4">
                  <c:v>19.100000000000001</c:v>
                </c:pt>
                <c:pt idx="5">
                  <c:v>14.6</c:v>
                </c:pt>
              </c:numCache>
            </c:numRef>
          </c:val>
          <c:extLst xmlns:c16r2="http://schemas.microsoft.com/office/drawing/2015/06/chart">
            <c:ext xmlns:c16="http://schemas.microsoft.com/office/drawing/2014/chart" uri="{C3380CC4-5D6E-409C-BE32-E72D297353CC}">
              <c16:uniqueId val="{00000001-F801-4ABE-B903-B6F0144C78CC}"/>
            </c:ext>
          </c:extLst>
        </c:ser>
        <c:ser>
          <c:idx val="2"/>
          <c:order val="2"/>
          <c:tx>
            <c:strRef>
              <c:f>'[ktk.ktk1.fact_ktk_ktk1.latest (13).xlsx]Kouluterveyskyselyn aikasarjat '!$D$3</c:f>
              <c:strCache>
                <c:ptCount val="1"/>
                <c:pt idx="0">
                  <c:v>Tytöt</c:v>
                </c:pt>
              </c:strCache>
            </c:strRef>
          </c:tx>
          <c:spPr>
            <a:solidFill>
              <a:schemeClr val="accent6"/>
            </a:solidFill>
            <a:ln>
              <a:noFill/>
            </a:ln>
            <a:effectLst/>
            <a:sp3d/>
          </c:spPr>
          <c:invertIfNegative val="0"/>
          <c:cat>
            <c:strRef>
              <c:f>'[ktk.ktk1.fact_ktk_ktk1.latest (13).xlsx]Kouluterveyskyselyn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(13).xlsx]Kouluterveyskyselyn aikasarjat '!$D$4:$D$9</c:f>
              <c:numCache>
                <c:formatCode>#\ ##0.0</c:formatCode>
                <c:ptCount val="6"/>
                <c:pt idx="0">
                  <c:v>22.3</c:v>
                </c:pt>
                <c:pt idx="1">
                  <c:v>22.9</c:v>
                </c:pt>
                <c:pt idx="2">
                  <c:v>26.5</c:v>
                </c:pt>
                <c:pt idx="3">
                  <c:v>34.5</c:v>
                </c:pt>
                <c:pt idx="4">
                  <c:v>20.7</c:v>
                </c:pt>
                <c:pt idx="5">
                  <c:v>16.899999999999999</c:v>
                </c:pt>
              </c:numCache>
            </c:numRef>
          </c:val>
          <c:extLst xmlns:c16r2="http://schemas.microsoft.com/office/drawing/2015/06/chart">
            <c:ext xmlns:c16="http://schemas.microsoft.com/office/drawing/2014/chart" uri="{C3380CC4-5D6E-409C-BE32-E72D297353CC}">
              <c16:uniqueId val="{00000002-F801-4ABE-B903-B6F0144C78CC}"/>
            </c:ext>
          </c:extLst>
        </c:ser>
        <c:dLbls>
          <c:showLegendKey val="0"/>
          <c:showVal val="0"/>
          <c:showCatName val="0"/>
          <c:showSerName val="0"/>
          <c:showPercent val="0"/>
          <c:showBubbleSize val="0"/>
        </c:dLbls>
        <c:gapWidth val="150"/>
        <c:shape val="box"/>
        <c:axId val="139920896"/>
        <c:axId val="139922432"/>
        <c:axId val="0"/>
      </c:bar3DChart>
      <c:catAx>
        <c:axId val="1399208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39922432"/>
        <c:crosses val="autoZero"/>
        <c:auto val="1"/>
        <c:lblAlgn val="ctr"/>
        <c:lblOffset val="100"/>
        <c:noMultiLvlLbl val="0"/>
      </c:catAx>
      <c:valAx>
        <c:axId val="1399224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9208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Koulukiusattuna vähintään kerran viikossa,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(14).xlsx]Kouluterveyskyselyn aikasarjat '!$B$3</c:f>
              <c:strCache>
                <c:ptCount val="1"/>
                <c:pt idx="0">
                  <c:v>Sukupuoli: yhteensä</c:v>
                </c:pt>
              </c:strCache>
            </c:strRef>
          </c:tx>
          <c:spPr>
            <a:solidFill>
              <a:schemeClr val="accent1"/>
            </a:solidFill>
            <a:ln>
              <a:noFill/>
            </a:ln>
            <a:effectLst/>
            <a:sp3d/>
          </c:spPr>
          <c:invertIfNegative val="0"/>
          <c:cat>
            <c:strRef>
              <c:f>'[ktk.ktk1.fact_ktk_ktk1.latest (14).xlsx]Kouluterveyskyselyn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(14).xlsx]Kouluterveyskyselyn aikasarjat '!$B$4:$B$9</c:f>
              <c:numCache>
                <c:formatCode>#\ ##0.0</c:formatCode>
                <c:ptCount val="6"/>
                <c:pt idx="0">
                  <c:v>5.5</c:v>
                </c:pt>
                <c:pt idx="1">
                  <c:v>7.1</c:v>
                </c:pt>
                <c:pt idx="2">
                  <c:v>5.5</c:v>
                </c:pt>
                <c:pt idx="3">
                  <c:v>6.6</c:v>
                </c:pt>
                <c:pt idx="4">
                  <c:v>3.5</c:v>
                </c:pt>
                <c:pt idx="5">
                  <c:v>1.9</c:v>
                </c:pt>
              </c:numCache>
            </c:numRef>
          </c:val>
          <c:extLst xmlns:c16r2="http://schemas.microsoft.com/office/drawing/2015/06/chart">
            <c:ext xmlns:c16="http://schemas.microsoft.com/office/drawing/2014/chart" uri="{C3380CC4-5D6E-409C-BE32-E72D297353CC}">
              <c16:uniqueId val="{00000000-6DF1-48FF-8004-C549D07C4BB8}"/>
            </c:ext>
          </c:extLst>
        </c:ser>
        <c:ser>
          <c:idx val="1"/>
          <c:order val="1"/>
          <c:tx>
            <c:strRef>
              <c:f>'[ktk.ktk1.fact_ktk_ktk1.latest (14).xlsx]Kouluterveyskyselyn aikasarjat '!$C$3</c:f>
              <c:strCache>
                <c:ptCount val="1"/>
                <c:pt idx="0">
                  <c:v>Pojat</c:v>
                </c:pt>
              </c:strCache>
            </c:strRef>
          </c:tx>
          <c:spPr>
            <a:solidFill>
              <a:schemeClr val="accent2"/>
            </a:solidFill>
            <a:ln>
              <a:noFill/>
            </a:ln>
            <a:effectLst/>
            <a:sp3d/>
          </c:spPr>
          <c:invertIfNegative val="0"/>
          <c:cat>
            <c:strRef>
              <c:f>'[ktk.ktk1.fact_ktk_ktk1.latest (14).xlsx]Kouluterveyskyselyn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(14).xlsx]Kouluterveyskyselyn aikasarjat '!$C$4:$C$9</c:f>
              <c:numCache>
                <c:formatCode>#\ ##0.0</c:formatCode>
                <c:ptCount val="6"/>
                <c:pt idx="0">
                  <c:v>6.4</c:v>
                </c:pt>
                <c:pt idx="1">
                  <c:v>8</c:v>
                </c:pt>
                <c:pt idx="2">
                  <c:v>5.0999999999999996</c:v>
                </c:pt>
                <c:pt idx="3">
                  <c:v>10.6</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6DF1-48FF-8004-C549D07C4BB8}"/>
            </c:ext>
          </c:extLst>
        </c:ser>
        <c:ser>
          <c:idx val="2"/>
          <c:order val="2"/>
          <c:tx>
            <c:strRef>
              <c:f>'[ktk.ktk1.fact_ktk_ktk1.latest (14).xlsx]Kouluterveyskyselyn aikasarjat '!$D$3</c:f>
              <c:strCache>
                <c:ptCount val="1"/>
                <c:pt idx="0">
                  <c:v>Tytöt</c:v>
                </c:pt>
              </c:strCache>
            </c:strRef>
          </c:tx>
          <c:spPr>
            <a:solidFill>
              <a:schemeClr val="accent6"/>
            </a:solidFill>
            <a:ln>
              <a:noFill/>
            </a:ln>
            <a:effectLst/>
            <a:sp3d/>
          </c:spPr>
          <c:invertIfNegative val="0"/>
          <c:cat>
            <c:strRef>
              <c:f>'[ktk.ktk1.fact_ktk_ktk1.latest (14).xlsx]Kouluterveyskyselyn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(14).xlsx]Kouluterveyskyselyn aikasarjat '!$D$4:$D$9</c:f>
              <c:numCache>
                <c:formatCode>#\ ##0.0</c:formatCode>
                <c:ptCount val="6"/>
                <c:pt idx="0">
                  <c:v>4.5</c:v>
                </c:pt>
                <c:pt idx="1">
                  <c:v>6.1</c:v>
                </c:pt>
                <c:pt idx="2">
                  <c:v>6</c:v>
                </c:pt>
                <c:pt idx="3" formatCode="General">
                  <c:v>0</c:v>
                </c:pt>
                <c:pt idx="4">
                  <c:v>3.2</c:v>
                </c:pt>
                <c:pt idx="5">
                  <c:v>1.5</c:v>
                </c:pt>
              </c:numCache>
            </c:numRef>
          </c:val>
          <c:extLst xmlns:c16r2="http://schemas.microsoft.com/office/drawing/2015/06/chart">
            <c:ext xmlns:c16="http://schemas.microsoft.com/office/drawing/2014/chart" uri="{C3380CC4-5D6E-409C-BE32-E72D297353CC}">
              <c16:uniqueId val="{00000002-6DF1-48FF-8004-C549D07C4BB8}"/>
            </c:ext>
          </c:extLst>
        </c:ser>
        <c:dLbls>
          <c:showLegendKey val="0"/>
          <c:showVal val="0"/>
          <c:showCatName val="0"/>
          <c:showSerName val="0"/>
          <c:showPercent val="0"/>
          <c:showBubbleSize val="0"/>
        </c:dLbls>
        <c:gapWidth val="150"/>
        <c:shape val="box"/>
        <c:axId val="139961088"/>
        <c:axId val="139962624"/>
        <c:axId val="0"/>
      </c:bar3DChart>
      <c:catAx>
        <c:axId val="139961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9962624"/>
        <c:crosses val="autoZero"/>
        <c:auto val="1"/>
        <c:lblAlgn val="ctr"/>
        <c:lblOffset val="100"/>
        <c:noMultiLvlLbl val="0"/>
      </c:catAx>
      <c:valAx>
        <c:axId val="13996262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9961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Ei ole kiusattu koulussa lainkaan lukukauden aikana,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(15).xlsx]Kouluterveyskyselyn aikasarjat '!$B$3</c:f>
              <c:strCache>
                <c:ptCount val="1"/>
                <c:pt idx="0">
                  <c:v>Sukupuoli: yhteensä</c:v>
                </c:pt>
              </c:strCache>
            </c:strRef>
          </c:tx>
          <c:spPr>
            <a:solidFill>
              <a:schemeClr val="accent1"/>
            </a:solidFill>
            <a:ln>
              <a:noFill/>
            </a:ln>
            <a:effectLst/>
            <a:sp3d/>
          </c:spPr>
          <c:invertIfNegative val="0"/>
          <c:cat>
            <c:strRef>
              <c:f>'[ktk.ktk1.fact_ktk_ktk1.latest (15).xlsx]Kouluterveyskyselyn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(15).xlsx]Kouluterveyskyselyn aikasarjat '!$B$4:$B$9</c:f>
              <c:numCache>
                <c:formatCode>#\ ##0.0</c:formatCode>
                <c:ptCount val="6"/>
                <c:pt idx="0">
                  <c:v>75.3</c:v>
                </c:pt>
                <c:pt idx="1">
                  <c:v>72.5</c:v>
                </c:pt>
                <c:pt idx="2">
                  <c:v>79.7</c:v>
                </c:pt>
                <c:pt idx="3">
                  <c:v>67</c:v>
                </c:pt>
                <c:pt idx="4">
                  <c:v>78.099999999999994</c:v>
                </c:pt>
                <c:pt idx="5">
                  <c:v>79.599999999999994</c:v>
                </c:pt>
              </c:numCache>
            </c:numRef>
          </c:val>
          <c:extLst xmlns:c16r2="http://schemas.microsoft.com/office/drawing/2015/06/chart">
            <c:ext xmlns:c16="http://schemas.microsoft.com/office/drawing/2014/chart" uri="{C3380CC4-5D6E-409C-BE32-E72D297353CC}">
              <c16:uniqueId val="{00000000-5B69-4D41-9C76-E560BAB9A1A4}"/>
            </c:ext>
          </c:extLst>
        </c:ser>
        <c:ser>
          <c:idx val="1"/>
          <c:order val="1"/>
          <c:tx>
            <c:strRef>
              <c:f>'[ktk.ktk1.fact_ktk_ktk1.latest (15).xlsx]Kouluterveyskyselyn aikasarjat '!$C$3</c:f>
              <c:strCache>
                <c:ptCount val="1"/>
                <c:pt idx="0">
                  <c:v>Pojat</c:v>
                </c:pt>
              </c:strCache>
            </c:strRef>
          </c:tx>
          <c:spPr>
            <a:solidFill>
              <a:schemeClr val="accent2"/>
            </a:solidFill>
            <a:ln>
              <a:noFill/>
            </a:ln>
            <a:effectLst/>
            <a:sp3d/>
          </c:spPr>
          <c:invertIfNegative val="0"/>
          <c:cat>
            <c:strRef>
              <c:f>'[ktk.ktk1.fact_ktk_ktk1.latest (15).xlsx]Kouluterveyskyselyn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(15).xlsx]Kouluterveyskyselyn aikasarjat '!$C$4:$C$9</c:f>
              <c:numCache>
                <c:formatCode>#\ ##0.0</c:formatCode>
                <c:ptCount val="6"/>
                <c:pt idx="0">
                  <c:v>74.900000000000006</c:v>
                </c:pt>
                <c:pt idx="1">
                  <c:v>71.5</c:v>
                </c:pt>
                <c:pt idx="2">
                  <c:v>79.599999999999994</c:v>
                </c:pt>
                <c:pt idx="3">
                  <c:v>63.8</c:v>
                </c:pt>
                <c:pt idx="4">
                  <c:v>82.7</c:v>
                </c:pt>
                <c:pt idx="5">
                  <c:v>81.400000000000006</c:v>
                </c:pt>
              </c:numCache>
            </c:numRef>
          </c:val>
          <c:extLst xmlns:c16r2="http://schemas.microsoft.com/office/drawing/2015/06/chart">
            <c:ext xmlns:c16="http://schemas.microsoft.com/office/drawing/2014/chart" uri="{C3380CC4-5D6E-409C-BE32-E72D297353CC}">
              <c16:uniqueId val="{00000001-5B69-4D41-9C76-E560BAB9A1A4}"/>
            </c:ext>
          </c:extLst>
        </c:ser>
        <c:ser>
          <c:idx val="2"/>
          <c:order val="2"/>
          <c:tx>
            <c:strRef>
              <c:f>'[ktk.ktk1.fact_ktk_ktk1.latest (15).xlsx]Kouluterveyskyselyn aikasarjat '!$D$3</c:f>
              <c:strCache>
                <c:ptCount val="1"/>
                <c:pt idx="0">
                  <c:v>Tytöt</c:v>
                </c:pt>
              </c:strCache>
            </c:strRef>
          </c:tx>
          <c:spPr>
            <a:solidFill>
              <a:schemeClr val="accent6"/>
            </a:solidFill>
            <a:ln>
              <a:noFill/>
            </a:ln>
            <a:effectLst/>
            <a:sp3d/>
          </c:spPr>
          <c:invertIfNegative val="0"/>
          <c:cat>
            <c:strRef>
              <c:f>'[ktk.ktk1.fact_ktk_ktk1.latest (15).xlsx]Kouluterveyskyselyn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(15).xlsx]Kouluterveyskyselyn aikasarjat '!$D$4:$D$9</c:f>
              <c:numCache>
                <c:formatCode>#\ ##0.0</c:formatCode>
                <c:ptCount val="6"/>
                <c:pt idx="0">
                  <c:v>75.7</c:v>
                </c:pt>
                <c:pt idx="1">
                  <c:v>73.599999999999994</c:v>
                </c:pt>
                <c:pt idx="2">
                  <c:v>79.8</c:v>
                </c:pt>
                <c:pt idx="3">
                  <c:v>69.5</c:v>
                </c:pt>
                <c:pt idx="4">
                  <c:v>74.2</c:v>
                </c:pt>
                <c:pt idx="5">
                  <c:v>78.5</c:v>
                </c:pt>
              </c:numCache>
            </c:numRef>
          </c:val>
          <c:extLst xmlns:c16r2="http://schemas.microsoft.com/office/drawing/2015/06/chart">
            <c:ext xmlns:c16="http://schemas.microsoft.com/office/drawing/2014/chart" uri="{C3380CC4-5D6E-409C-BE32-E72D297353CC}">
              <c16:uniqueId val="{00000002-5B69-4D41-9C76-E560BAB9A1A4}"/>
            </c:ext>
          </c:extLst>
        </c:ser>
        <c:dLbls>
          <c:showLegendKey val="0"/>
          <c:showVal val="0"/>
          <c:showCatName val="0"/>
          <c:showSerName val="0"/>
          <c:showPercent val="0"/>
          <c:showBubbleSize val="0"/>
        </c:dLbls>
        <c:gapWidth val="150"/>
        <c:shape val="box"/>
        <c:axId val="144231424"/>
        <c:axId val="144233216"/>
        <c:axId val="0"/>
      </c:bar3DChart>
      <c:catAx>
        <c:axId val="144231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44233216"/>
        <c:crosses val="autoZero"/>
        <c:auto val="1"/>
        <c:lblAlgn val="ctr"/>
        <c:lblOffset val="100"/>
        <c:noMultiLvlLbl val="0"/>
      </c:catAx>
      <c:valAx>
        <c:axId val="14423321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4231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Ei ole osallistunut muiden oppilaiden kiusaamiseen,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(16).xlsx]Kouluterveyskyselyn aikasarjat '!$B$3</c:f>
              <c:strCache>
                <c:ptCount val="1"/>
                <c:pt idx="0">
                  <c:v>Sukupuoli: yhteensä</c:v>
                </c:pt>
              </c:strCache>
            </c:strRef>
          </c:tx>
          <c:spPr>
            <a:solidFill>
              <a:schemeClr val="accent1"/>
            </a:solidFill>
            <a:ln>
              <a:noFill/>
            </a:ln>
            <a:effectLst/>
            <a:sp3d/>
          </c:spPr>
          <c:invertIfNegative val="0"/>
          <c:cat>
            <c:strRef>
              <c:f>'[ktk.ktk1.fact_ktk_ktk1.latest (16).xlsx]Kouluterveyskyselyn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(16).xlsx]Kouluterveyskyselyn aikasarjat '!$B$4:$B$9</c:f>
              <c:numCache>
                <c:formatCode>#\ ##0.0</c:formatCode>
                <c:ptCount val="6"/>
                <c:pt idx="0">
                  <c:v>82.5</c:v>
                </c:pt>
                <c:pt idx="1">
                  <c:v>79.400000000000006</c:v>
                </c:pt>
                <c:pt idx="2">
                  <c:v>81.900000000000006</c:v>
                </c:pt>
                <c:pt idx="3">
                  <c:v>77.099999999999994</c:v>
                </c:pt>
                <c:pt idx="4">
                  <c:v>78.099999999999994</c:v>
                </c:pt>
                <c:pt idx="5">
                  <c:v>83.5</c:v>
                </c:pt>
              </c:numCache>
            </c:numRef>
          </c:val>
          <c:extLst xmlns:c16r2="http://schemas.microsoft.com/office/drawing/2015/06/chart">
            <c:ext xmlns:c16="http://schemas.microsoft.com/office/drawing/2014/chart" uri="{C3380CC4-5D6E-409C-BE32-E72D297353CC}">
              <c16:uniqueId val="{00000000-CCD1-4190-A8F2-6AFFF7C096E0}"/>
            </c:ext>
          </c:extLst>
        </c:ser>
        <c:ser>
          <c:idx val="1"/>
          <c:order val="1"/>
          <c:tx>
            <c:strRef>
              <c:f>'[ktk.ktk1.fact_ktk_ktk1.latest (16).xlsx]Kouluterveyskyselyn aikasarjat '!$C$3</c:f>
              <c:strCache>
                <c:ptCount val="1"/>
                <c:pt idx="0">
                  <c:v>Pojat</c:v>
                </c:pt>
              </c:strCache>
            </c:strRef>
          </c:tx>
          <c:spPr>
            <a:solidFill>
              <a:schemeClr val="accent2"/>
            </a:solidFill>
            <a:ln>
              <a:noFill/>
            </a:ln>
            <a:effectLst/>
            <a:sp3d/>
          </c:spPr>
          <c:invertIfNegative val="0"/>
          <c:cat>
            <c:strRef>
              <c:f>'[ktk.ktk1.fact_ktk_ktk1.latest (16).xlsx]Kouluterveyskyselyn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(16).xlsx]Kouluterveyskyselyn aikasarjat '!$C$4:$C$9</c:f>
              <c:numCache>
                <c:formatCode>#\ ##0.0</c:formatCode>
                <c:ptCount val="6"/>
                <c:pt idx="0">
                  <c:v>75.900000000000006</c:v>
                </c:pt>
                <c:pt idx="1">
                  <c:v>71.599999999999994</c:v>
                </c:pt>
                <c:pt idx="2">
                  <c:v>76.5</c:v>
                </c:pt>
                <c:pt idx="3">
                  <c:v>68.8</c:v>
                </c:pt>
                <c:pt idx="4">
                  <c:v>65.400000000000006</c:v>
                </c:pt>
                <c:pt idx="5">
                  <c:v>79.099999999999994</c:v>
                </c:pt>
              </c:numCache>
            </c:numRef>
          </c:val>
          <c:extLst xmlns:c16r2="http://schemas.microsoft.com/office/drawing/2015/06/chart">
            <c:ext xmlns:c16="http://schemas.microsoft.com/office/drawing/2014/chart" uri="{C3380CC4-5D6E-409C-BE32-E72D297353CC}">
              <c16:uniqueId val="{00000001-CCD1-4190-A8F2-6AFFF7C096E0}"/>
            </c:ext>
          </c:extLst>
        </c:ser>
        <c:ser>
          <c:idx val="2"/>
          <c:order val="2"/>
          <c:tx>
            <c:strRef>
              <c:f>'[ktk.ktk1.fact_ktk_ktk1.latest (16).xlsx]Kouluterveyskyselyn aikasarjat '!$D$3</c:f>
              <c:strCache>
                <c:ptCount val="1"/>
                <c:pt idx="0">
                  <c:v>Tytöt</c:v>
                </c:pt>
              </c:strCache>
            </c:strRef>
          </c:tx>
          <c:spPr>
            <a:solidFill>
              <a:schemeClr val="accent6"/>
            </a:solidFill>
            <a:ln>
              <a:noFill/>
            </a:ln>
            <a:effectLst/>
            <a:sp3d/>
          </c:spPr>
          <c:invertIfNegative val="0"/>
          <c:cat>
            <c:strRef>
              <c:f>'[ktk.ktk1.fact_ktk_ktk1.latest (16).xlsx]Kouluterveyskyselyn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(16).xlsx]Kouluterveyskyselyn aikasarjat '!$D$4:$D$9</c:f>
              <c:numCache>
                <c:formatCode>#\ ##0.0</c:formatCode>
                <c:ptCount val="6"/>
                <c:pt idx="0">
                  <c:v>89.1</c:v>
                </c:pt>
                <c:pt idx="1">
                  <c:v>87.3</c:v>
                </c:pt>
                <c:pt idx="2">
                  <c:v>88.1</c:v>
                </c:pt>
                <c:pt idx="3">
                  <c:v>84.2</c:v>
                </c:pt>
                <c:pt idx="4">
                  <c:v>88.7</c:v>
                </c:pt>
                <c:pt idx="5">
                  <c:v>86.4</c:v>
                </c:pt>
              </c:numCache>
            </c:numRef>
          </c:val>
          <c:extLst xmlns:c16r2="http://schemas.microsoft.com/office/drawing/2015/06/chart">
            <c:ext xmlns:c16="http://schemas.microsoft.com/office/drawing/2014/chart" uri="{C3380CC4-5D6E-409C-BE32-E72D297353CC}">
              <c16:uniqueId val="{00000002-CCD1-4190-A8F2-6AFFF7C096E0}"/>
            </c:ext>
          </c:extLst>
        </c:ser>
        <c:dLbls>
          <c:showLegendKey val="0"/>
          <c:showVal val="0"/>
          <c:showCatName val="0"/>
          <c:showSerName val="0"/>
          <c:showPercent val="0"/>
          <c:showBubbleSize val="0"/>
        </c:dLbls>
        <c:gapWidth val="150"/>
        <c:shape val="box"/>
        <c:axId val="140076544"/>
        <c:axId val="140078080"/>
        <c:axId val="0"/>
      </c:bar3DChart>
      <c:catAx>
        <c:axId val="140076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40078080"/>
        <c:crosses val="autoZero"/>
        <c:auto val="1"/>
        <c:lblAlgn val="ctr"/>
        <c:lblOffset val="100"/>
        <c:noMultiLvlLbl val="0"/>
      </c:catAx>
      <c:valAx>
        <c:axId val="1400780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00765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Kokenut fyysistä uhkaa vuoden aikana,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(17).xlsx]Kouluterveyskyselyn aikasarjat '!$B$3</c:f>
              <c:strCache>
                <c:ptCount val="1"/>
                <c:pt idx="0">
                  <c:v>Sukupuoli: yhteensä</c:v>
                </c:pt>
              </c:strCache>
            </c:strRef>
          </c:tx>
          <c:spPr>
            <a:solidFill>
              <a:schemeClr val="accent1"/>
            </a:solidFill>
            <a:ln>
              <a:noFill/>
            </a:ln>
            <a:effectLst/>
            <a:sp3d/>
          </c:spPr>
          <c:invertIfNegative val="0"/>
          <c:cat>
            <c:strRef>
              <c:f>'[ktk.ktk1.fact_ktk_ktk1.latest (17).xlsx]Kouluterveyskyselyn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(17).xlsx]Kouluterveyskyselyn aikasarjat '!$B$4:$B$9</c:f>
              <c:numCache>
                <c:formatCode>#\ ##0.0</c:formatCode>
                <c:ptCount val="6"/>
                <c:pt idx="0">
                  <c:v>17</c:v>
                </c:pt>
                <c:pt idx="1">
                  <c:v>17.899999999999999</c:v>
                </c:pt>
                <c:pt idx="2">
                  <c:v>13.1</c:v>
                </c:pt>
                <c:pt idx="3">
                  <c:v>16.8</c:v>
                </c:pt>
                <c:pt idx="4">
                  <c:v>9.1999999999999993</c:v>
                </c:pt>
                <c:pt idx="5">
                  <c:v>15</c:v>
                </c:pt>
              </c:numCache>
            </c:numRef>
          </c:val>
          <c:extLst xmlns:c16r2="http://schemas.microsoft.com/office/drawing/2015/06/chart">
            <c:ext xmlns:c16="http://schemas.microsoft.com/office/drawing/2014/chart" uri="{C3380CC4-5D6E-409C-BE32-E72D297353CC}">
              <c16:uniqueId val="{00000000-3EC2-4C1F-837F-B942C42B10EC}"/>
            </c:ext>
          </c:extLst>
        </c:ser>
        <c:ser>
          <c:idx val="1"/>
          <c:order val="1"/>
          <c:tx>
            <c:strRef>
              <c:f>'[ktk.ktk1.fact_ktk_ktk1.latest (17).xlsx]Kouluterveyskyselyn aikasarjat '!$C$3</c:f>
              <c:strCache>
                <c:ptCount val="1"/>
                <c:pt idx="0">
                  <c:v>Pojat</c:v>
                </c:pt>
              </c:strCache>
            </c:strRef>
          </c:tx>
          <c:spPr>
            <a:solidFill>
              <a:schemeClr val="accent2"/>
            </a:solidFill>
            <a:ln>
              <a:noFill/>
            </a:ln>
            <a:effectLst/>
            <a:sp3d/>
          </c:spPr>
          <c:invertIfNegative val="0"/>
          <c:cat>
            <c:strRef>
              <c:f>'[ktk.ktk1.fact_ktk_ktk1.latest (17).xlsx]Kouluterveyskyselyn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(17).xlsx]Kouluterveyskyselyn aikasarjat '!$C$4:$C$9</c:f>
              <c:numCache>
                <c:formatCode>#\ ##0.0</c:formatCode>
                <c:ptCount val="6"/>
                <c:pt idx="0">
                  <c:v>20.100000000000001</c:v>
                </c:pt>
                <c:pt idx="1">
                  <c:v>21</c:v>
                </c:pt>
                <c:pt idx="2">
                  <c:v>10.9</c:v>
                </c:pt>
                <c:pt idx="3">
                  <c:v>23.3</c:v>
                </c:pt>
                <c:pt idx="4">
                  <c:v>10.199999999999999</c:v>
                </c:pt>
                <c:pt idx="5">
                  <c:v>12.2</c:v>
                </c:pt>
              </c:numCache>
            </c:numRef>
          </c:val>
          <c:extLst xmlns:c16r2="http://schemas.microsoft.com/office/drawing/2015/06/chart">
            <c:ext xmlns:c16="http://schemas.microsoft.com/office/drawing/2014/chart" uri="{C3380CC4-5D6E-409C-BE32-E72D297353CC}">
              <c16:uniqueId val="{00000001-3EC2-4C1F-837F-B942C42B10EC}"/>
            </c:ext>
          </c:extLst>
        </c:ser>
        <c:ser>
          <c:idx val="2"/>
          <c:order val="2"/>
          <c:tx>
            <c:strRef>
              <c:f>'[ktk.ktk1.fact_ktk_ktk1.latest (17).xlsx]Kouluterveyskyselyn aikasarjat '!$D$3</c:f>
              <c:strCache>
                <c:ptCount val="1"/>
                <c:pt idx="0">
                  <c:v>Tytöt</c:v>
                </c:pt>
              </c:strCache>
            </c:strRef>
          </c:tx>
          <c:spPr>
            <a:solidFill>
              <a:schemeClr val="accent6"/>
            </a:solidFill>
            <a:ln>
              <a:noFill/>
            </a:ln>
            <a:effectLst/>
            <a:sp3d/>
          </c:spPr>
          <c:invertIfNegative val="0"/>
          <c:cat>
            <c:strRef>
              <c:f>'[ktk.ktk1.fact_ktk_ktk1.latest (17).xlsx]Kouluterveyskyselyn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(17).xlsx]Kouluterveyskyselyn aikasarjat '!$D$4:$D$9</c:f>
              <c:numCache>
                <c:formatCode>#\ ##0.0</c:formatCode>
                <c:ptCount val="6"/>
                <c:pt idx="0">
                  <c:v>14.1</c:v>
                </c:pt>
                <c:pt idx="1">
                  <c:v>14.9</c:v>
                </c:pt>
                <c:pt idx="2">
                  <c:v>15.5</c:v>
                </c:pt>
                <c:pt idx="3">
                  <c:v>12.1</c:v>
                </c:pt>
                <c:pt idx="4">
                  <c:v>8.3000000000000007</c:v>
                </c:pt>
                <c:pt idx="5">
                  <c:v>16.7</c:v>
                </c:pt>
              </c:numCache>
            </c:numRef>
          </c:val>
          <c:extLst xmlns:c16r2="http://schemas.microsoft.com/office/drawing/2015/06/chart">
            <c:ext xmlns:c16="http://schemas.microsoft.com/office/drawing/2014/chart" uri="{C3380CC4-5D6E-409C-BE32-E72D297353CC}">
              <c16:uniqueId val="{00000002-3EC2-4C1F-837F-B942C42B10EC}"/>
            </c:ext>
          </c:extLst>
        </c:ser>
        <c:dLbls>
          <c:showLegendKey val="0"/>
          <c:showVal val="0"/>
          <c:showCatName val="0"/>
          <c:showSerName val="0"/>
          <c:showPercent val="0"/>
          <c:showBubbleSize val="0"/>
        </c:dLbls>
        <c:gapWidth val="150"/>
        <c:shape val="box"/>
        <c:axId val="198070272"/>
        <c:axId val="198071808"/>
        <c:axId val="0"/>
      </c:bar3DChart>
      <c:catAx>
        <c:axId val="1980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071808"/>
        <c:crosses val="autoZero"/>
        <c:auto val="1"/>
        <c:lblAlgn val="ctr"/>
        <c:lblOffset val="100"/>
        <c:noMultiLvlLbl val="0"/>
      </c:catAx>
      <c:valAx>
        <c:axId val="19807180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070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Kokenut</a:t>
            </a:r>
            <a:r>
              <a:rPr lang="en-US" sz="1600" dirty="0"/>
              <a:t> </a:t>
            </a:r>
            <a:r>
              <a:rPr lang="en-US" sz="1600" dirty="0" err="1"/>
              <a:t>seksuaaliväkivaltaa</a:t>
            </a:r>
            <a:r>
              <a:rPr lang="en-US" sz="1600" dirty="0"/>
              <a:t> </a:t>
            </a:r>
            <a:r>
              <a:rPr lang="en-US" sz="1600" dirty="0" err="1"/>
              <a:t>vuoden</a:t>
            </a:r>
            <a:r>
              <a:rPr lang="en-US" sz="1600" dirty="0"/>
              <a:t> </a:t>
            </a:r>
            <a:r>
              <a:rPr lang="en-US" sz="1600" dirty="0" err="1"/>
              <a:t>aikana</a:t>
            </a:r>
            <a:r>
              <a:rPr lang="en-US" sz="1600" dirty="0"/>
              <a:t>,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(18).xlsx]Kouluterveyskyselyn aikasarjat '!$B$3</c:f>
              <c:strCache>
                <c:ptCount val="1"/>
                <c:pt idx="0">
                  <c:v>Sukupuoli: yhteensä</c:v>
                </c:pt>
              </c:strCache>
            </c:strRef>
          </c:tx>
          <c:spPr>
            <a:solidFill>
              <a:schemeClr val="accent1"/>
            </a:solidFill>
            <a:ln>
              <a:noFill/>
            </a:ln>
            <a:effectLst/>
            <a:sp3d/>
          </c:spPr>
          <c:invertIfNegative val="0"/>
          <c:cat>
            <c:strRef>
              <c:f>'[ktk.ktk1.fact_ktk_ktk1.latest (18).xlsx]Kouluterveyskyselyn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(18).xlsx]Kouluterveyskyselyn aikasarjat '!$B$4:$B$9</c:f>
              <c:numCache>
                <c:formatCode>#\ ##0.0</c:formatCode>
                <c:ptCount val="6"/>
                <c:pt idx="0">
                  <c:v>7.1</c:v>
                </c:pt>
                <c:pt idx="1">
                  <c:v>8.6999999999999993</c:v>
                </c:pt>
                <c:pt idx="2">
                  <c:v>3.5</c:v>
                </c:pt>
                <c:pt idx="3">
                  <c:v>8.1</c:v>
                </c:pt>
                <c:pt idx="4">
                  <c:v>3.8</c:v>
                </c:pt>
                <c:pt idx="5">
                  <c:v>9.8000000000000007</c:v>
                </c:pt>
              </c:numCache>
            </c:numRef>
          </c:val>
          <c:extLst xmlns:c16r2="http://schemas.microsoft.com/office/drawing/2015/06/chart">
            <c:ext xmlns:c16="http://schemas.microsoft.com/office/drawing/2014/chart" uri="{C3380CC4-5D6E-409C-BE32-E72D297353CC}">
              <c16:uniqueId val="{00000000-6F18-4DB6-A4AA-C5257F934A82}"/>
            </c:ext>
          </c:extLst>
        </c:ser>
        <c:ser>
          <c:idx val="1"/>
          <c:order val="1"/>
          <c:tx>
            <c:strRef>
              <c:f>'[ktk.ktk1.fact_ktk_ktk1.latest (18).xlsx]Kouluterveyskyselyn aikasarjat '!$C$3</c:f>
              <c:strCache>
                <c:ptCount val="1"/>
                <c:pt idx="0">
                  <c:v>Pojat</c:v>
                </c:pt>
              </c:strCache>
            </c:strRef>
          </c:tx>
          <c:spPr>
            <a:solidFill>
              <a:schemeClr val="accent2"/>
            </a:solidFill>
            <a:ln>
              <a:noFill/>
            </a:ln>
            <a:effectLst/>
            <a:sp3d/>
          </c:spPr>
          <c:invertIfNegative val="0"/>
          <c:cat>
            <c:strRef>
              <c:f>'[ktk.ktk1.fact_ktk_ktk1.latest (18).xlsx]Kouluterveyskyselyn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(18).xlsx]Kouluterveyskyselyn aikasarjat '!$C$4:$C$9</c:f>
              <c:numCache>
                <c:formatCode>#\ ##0.0</c:formatCode>
                <c:ptCount val="6"/>
                <c:pt idx="0">
                  <c:v>4.3</c:v>
                </c:pt>
                <c:pt idx="1">
                  <c:v>5.2</c:v>
                </c:pt>
                <c:pt idx="2">
                  <c:v>0</c:v>
                </c:pt>
                <c:pt idx="3" formatCode="General">
                  <c:v>0</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6F18-4DB6-A4AA-C5257F934A82}"/>
            </c:ext>
          </c:extLst>
        </c:ser>
        <c:ser>
          <c:idx val="2"/>
          <c:order val="2"/>
          <c:tx>
            <c:strRef>
              <c:f>'[ktk.ktk1.fact_ktk_ktk1.latest (18).xlsx]Kouluterveyskyselyn aikasarjat '!$D$3</c:f>
              <c:strCache>
                <c:ptCount val="1"/>
                <c:pt idx="0">
                  <c:v>Tytöt</c:v>
                </c:pt>
              </c:strCache>
            </c:strRef>
          </c:tx>
          <c:spPr>
            <a:solidFill>
              <a:schemeClr val="accent6"/>
            </a:solidFill>
            <a:ln>
              <a:noFill/>
            </a:ln>
            <a:effectLst/>
            <a:sp3d/>
          </c:spPr>
          <c:invertIfNegative val="0"/>
          <c:cat>
            <c:strRef>
              <c:f>'[ktk.ktk1.fact_ktk_ktk1.latest (18).xlsx]Kouluterveyskyselyn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(18).xlsx]Kouluterveyskyselyn aikasarjat '!$D$4:$D$9</c:f>
              <c:numCache>
                <c:formatCode>#\ ##0.0</c:formatCode>
                <c:ptCount val="6"/>
                <c:pt idx="0">
                  <c:v>9.6999999999999993</c:v>
                </c:pt>
                <c:pt idx="1">
                  <c:v>12.1</c:v>
                </c:pt>
                <c:pt idx="2">
                  <c:v>7.4</c:v>
                </c:pt>
                <c:pt idx="3">
                  <c:v>8.9</c:v>
                </c:pt>
                <c:pt idx="4" formatCode="General">
                  <c:v>0</c:v>
                </c:pt>
                <c:pt idx="5">
                  <c:v>15.4</c:v>
                </c:pt>
              </c:numCache>
            </c:numRef>
          </c:val>
          <c:extLst xmlns:c16r2="http://schemas.microsoft.com/office/drawing/2015/06/chart">
            <c:ext xmlns:c16="http://schemas.microsoft.com/office/drawing/2014/chart" uri="{C3380CC4-5D6E-409C-BE32-E72D297353CC}">
              <c16:uniqueId val="{00000002-6F18-4DB6-A4AA-C5257F934A82}"/>
            </c:ext>
          </c:extLst>
        </c:ser>
        <c:dLbls>
          <c:showLegendKey val="0"/>
          <c:showVal val="0"/>
          <c:showCatName val="0"/>
          <c:showSerName val="0"/>
          <c:showPercent val="0"/>
          <c:showBubbleSize val="0"/>
        </c:dLbls>
        <c:gapWidth val="150"/>
        <c:shape val="box"/>
        <c:axId val="198113536"/>
        <c:axId val="198000640"/>
        <c:axId val="0"/>
      </c:bar3DChart>
      <c:catAx>
        <c:axId val="198113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000640"/>
        <c:crosses val="autoZero"/>
        <c:auto val="1"/>
        <c:lblAlgn val="ctr"/>
        <c:lblOffset val="100"/>
        <c:noMultiLvlLbl val="0"/>
      </c:catAx>
      <c:valAx>
        <c:axId val="1980006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1135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Kokenut häiritsevää seksuaalista ehdottelua tai ahdistelua vuoden aikana,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(19).xlsx]Kouluterveyskyselyn aikasarjat '!$B$3</c:f>
              <c:strCache>
                <c:ptCount val="1"/>
                <c:pt idx="0">
                  <c:v>Sukupuoli: yhteensä</c:v>
                </c:pt>
              </c:strCache>
            </c:strRef>
          </c:tx>
          <c:spPr>
            <a:solidFill>
              <a:schemeClr val="accent1"/>
            </a:solidFill>
            <a:ln>
              <a:noFill/>
            </a:ln>
            <a:effectLst/>
            <a:sp3d/>
          </c:spPr>
          <c:invertIfNegative val="0"/>
          <c:cat>
            <c:strRef>
              <c:f>'[ktk.ktk1.fact_ktk_ktk1.latest (19).xlsx]Kouluterveyskyselyn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(19).xlsx]Kouluterveyskyselyn aikasarjat '!$B$4:$B$9</c:f>
              <c:numCache>
                <c:formatCode>#\ ##0.0</c:formatCode>
                <c:ptCount val="6"/>
                <c:pt idx="0">
                  <c:v>20.6</c:v>
                </c:pt>
                <c:pt idx="1">
                  <c:v>22.2</c:v>
                </c:pt>
                <c:pt idx="2">
                  <c:v>14</c:v>
                </c:pt>
                <c:pt idx="3">
                  <c:v>20.2</c:v>
                </c:pt>
                <c:pt idx="4">
                  <c:v>18.899999999999999</c:v>
                </c:pt>
                <c:pt idx="5">
                  <c:v>23.1</c:v>
                </c:pt>
              </c:numCache>
            </c:numRef>
          </c:val>
          <c:extLst xmlns:c16r2="http://schemas.microsoft.com/office/drawing/2015/06/chart">
            <c:ext xmlns:c16="http://schemas.microsoft.com/office/drawing/2014/chart" uri="{C3380CC4-5D6E-409C-BE32-E72D297353CC}">
              <c16:uniqueId val="{00000000-8F9A-4D85-9EE8-B19C1C786EA5}"/>
            </c:ext>
          </c:extLst>
        </c:ser>
        <c:ser>
          <c:idx val="1"/>
          <c:order val="1"/>
          <c:tx>
            <c:strRef>
              <c:f>'[ktk.ktk1.fact_ktk_ktk1.latest (19).xlsx]Kouluterveyskyselyn aikasarjat '!$C$3</c:f>
              <c:strCache>
                <c:ptCount val="1"/>
                <c:pt idx="0">
                  <c:v>Pojat</c:v>
                </c:pt>
              </c:strCache>
            </c:strRef>
          </c:tx>
          <c:spPr>
            <a:solidFill>
              <a:schemeClr val="accent2"/>
            </a:solidFill>
            <a:ln>
              <a:noFill/>
            </a:ln>
            <a:effectLst/>
            <a:sp3d/>
          </c:spPr>
          <c:invertIfNegative val="0"/>
          <c:cat>
            <c:strRef>
              <c:f>'[ktk.ktk1.fact_ktk_ktk1.latest (19).xlsx]Kouluterveyskyselyn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(19).xlsx]Kouluterveyskyselyn aikasarjat '!$C$4:$C$9</c:f>
              <c:numCache>
                <c:formatCode>#\ ##0.0</c:formatCode>
                <c:ptCount val="6"/>
                <c:pt idx="0">
                  <c:v>8.1999999999999993</c:v>
                </c:pt>
                <c:pt idx="1">
                  <c:v>9.4</c:v>
                </c:pt>
                <c:pt idx="2">
                  <c:v>3.2</c:v>
                </c:pt>
                <c:pt idx="3">
                  <c:v>13.3</c:v>
                </c:pt>
                <c:pt idx="4">
                  <c:v>12.2</c:v>
                </c:pt>
                <c:pt idx="5" formatCode="General">
                  <c:v>0</c:v>
                </c:pt>
              </c:numCache>
            </c:numRef>
          </c:val>
          <c:extLst xmlns:c16r2="http://schemas.microsoft.com/office/drawing/2015/06/chart">
            <c:ext xmlns:c16="http://schemas.microsoft.com/office/drawing/2014/chart" uri="{C3380CC4-5D6E-409C-BE32-E72D297353CC}">
              <c16:uniqueId val="{00000001-8F9A-4D85-9EE8-B19C1C786EA5}"/>
            </c:ext>
          </c:extLst>
        </c:ser>
        <c:ser>
          <c:idx val="2"/>
          <c:order val="2"/>
          <c:tx>
            <c:strRef>
              <c:f>'[ktk.ktk1.fact_ktk_ktk1.latest (19).xlsx]Kouluterveyskyselyn aikasarjat '!$D$3</c:f>
              <c:strCache>
                <c:ptCount val="1"/>
                <c:pt idx="0">
                  <c:v>Tytöt</c:v>
                </c:pt>
              </c:strCache>
            </c:strRef>
          </c:tx>
          <c:spPr>
            <a:solidFill>
              <a:schemeClr val="accent6"/>
            </a:solidFill>
            <a:ln>
              <a:noFill/>
            </a:ln>
            <a:effectLst/>
            <a:sp3d/>
          </c:spPr>
          <c:invertIfNegative val="0"/>
          <c:cat>
            <c:strRef>
              <c:f>'[ktk.ktk1.fact_ktk_ktk1.latest (19).xlsx]Kouluterveyskyselyn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(19).xlsx]Kouluterveyskyselyn aikasarjat '!$D$4:$D$9</c:f>
              <c:numCache>
                <c:formatCode>#\ ##0.0</c:formatCode>
                <c:ptCount val="6"/>
                <c:pt idx="0">
                  <c:v>32.299999999999997</c:v>
                </c:pt>
                <c:pt idx="1">
                  <c:v>34.700000000000003</c:v>
                </c:pt>
                <c:pt idx="2">
                  <c:v>26.2</c:v>
                </c:pt>
                <c:pt idx="3">
                  <c:v>25.4</c:v>
                </c:pt>
                <c:pt idx="4">
                  <c:v>24.2</c:v>
                </c:pt>
                <c:pt idx="5">
                  <c:v>32.799999999999997</c:v>
                </c:pt>
              </c:numCache>
            </c:numRef>
          </c:val>
          <c:extLst xmlns:c16r2="http://schemas.microsoft.com/office/drawing/2015/06/chart">
            <c:ext xmlns:c16="http://schemas.microsoft.com/office/drawing/2014/chart" uri="{C3380CC4-5D6E-409C-BE32-E72D297353CC}">
              <c16:uniqueId val="{00000002-8F9A-4D85-9EE8-B19C1C786EA5}"/>
            </c:ext>
          </c:extLst>
        </c:ser>
        <c:dLbls>
          <c:showLegendKey val="0"/>
          <c:showVal val="0"/>
          <c:showCatName val="0"/>
          <c:showSerName val="0"/>
          <c:showPercent val="0"/>
          <c:showBubbleSize val="0"/>
        </c:dLbls>
        <c:gapWidth val="150"/>
        <c:shape val="box"/>
        <c:axId val="198046464"/>
        <c:axId val="198048000"/>
        <c:axId val="0"/>
      </c:bar3DChart>
      <c:catAx>
        <c:axId val="198046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048000"/>
        <c:crosses val="autoZero"/>
        <c:auto val="1"/>
        <c:lblAlgn val="ctr"/>
        <c:lblOffset val="100"/>
        <c:noMultiLvlLbl val="0"/>
      </c:catAx>
      <c:valAx>
        <c:axId val="1980480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046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Kokenut seksuaalista häirintää koulussa vuoden aikana,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(20).xlsx]Kouluterveyskyselyn aikasarjat '!$B$3</c:f>
              <c:strCache>
                <c:ptCount val="1"/>
                <c:pt idx="0">
                  <c:v>Sukupuoli: yhteensä</c:v>
                </c:pt>
              </c:strCache>
            </c:strRef>
          </c:tx>
          <c:spPr>
            <a:solidFill>
              <a:schemeClr val="accent1"/>
            </a:solidFill>
            <a:ln>
              <a:noFill/>
            </a:ln>
            <a:effectLst/>
            <a:sp3d/>
          </c:spPr>
          <c:invertIfNegative val="0"/>
          <c:cat>
            <c:strRef>
              <c:f>'[ktk.ktk1.fact_ktk_ktk1.latest (20).xlsx]Kouluterveyskyselyn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(20).xlsx]Kouluterveyskyselyn aikasarjat '!$B$4:$B$9</c:f>
              <c:numCache>
                <c:formatCode>#\ ##0.0</c:formatCode>
                <c:ptCount val="6"/>
                <c:pt idx="0">
                  <c:v>4</c:v>
                </c:pt>
                <c:pt idx="1">
                  <c:v>4.4000000000000004</c:v>
                </c:pt>
                <c:pt idx="2">
                  <c:v>1.1000000000000001</c:v>
                </c:pt>
                <c:pt idx="3">
                  <c:v>4.8</c:v>
                </c:pt>
                <c:pt idx="4">
                  <c:v>3.6</c:v>
                </c:pt>
                <c:pt idx="5">
                  <c:v>1.9</c:v>
                </c:pt>
              </c:numCache>
            </c:numRef>
          </c:val>
          <c:extLst xmlns:c16r2="http://schemas.microsoft.com/office/drawing/2015/06/chart">
            <c:ext xmlns:c16="http://schemas.microsoft.com/office/drawing/2014/chart" uri="{C3380CC4-5D6E-409C-BE32-E72D297353CC}">
              <c16:uniqueId val="{00000000-91D2-4E27-91BE-E5A66A42CB91}"/>
            </c:ext>
          </c:extLst>
        </c:ser>
        <c:ser>
          <c:idx val="1"/>
          <c:order val="1"/>
          <c:tx>
            <c:strRef>
              <c:f>'[ktk.ktk1.fact_ktk_ktk1.latest (20).xlsx]Kouluterveyskyselyn aikasarjat '!$C$3</c:f>
              <c:strCache>
                <c:ptCount val="1"/>
                <c:pt idx="0">
                  <c:v>Pojat</c:v>
                </c:pt>
              </c:strCache>
            </c:strRef>
          </c:tx>
          <c:spPr>
            <a:solidFill>
              <a:schemeClr val="accent2"/>
            </a:solidFill>
            <a:ln>
              <a:noFill/>
            </a:ln>
            <a:effectLst/>
            <a:sp3d/>
          </c:spPr>
          <c:invertIfNegative val="0"/>
          <c:cat>
            <c:strRef>
              <c:f>'[ktk.ktk1.fact_ktk_ktk1.latest (20).xlsx]Kouluterveyskyselyn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(20).xlsx]Kouluterveyskyselyn aikasarjat '!$C$4:$C$9</c:f>
              <c:numCache>
                <c:formatCode>#\ ##0.0</c:formatCode>
                <c:ptCount val="6"/>
                <c:pt idx="0">
                  <c:v>3.5</c:v>
                </c:pt>
                <c:pt idx="1">
                  <c:v>4.4000000000000004</c:v>
                </c:pt>
                <c:pt idx="2">
                  <c:v>0</c:v>
                </c:pt>
                <c:pt idx="3">
                  <c:v>11.1</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91D2-4E27-91BE-E5A66A42CB91}"/>
            </c:ext>
          </c:extLst>
        </c:ser>
        <c:ser>
          <c:idx val="2"/>
          <c:order val="2"/>
          <c:tx>
            <c:strRef>
              <c:f>'[ktk.ktk1.fact_ktk_ktk1.latest (20).xlsx]Kouluterveyskyselyn aikasarjat '!$D$3</c:f>
              <c:strCache>
                <c:ptCount val="1"/>
                <c:pt idx="0">
                  <c:v>Tytöt</c:v>
                </c:pt>
              </c:strCache>
            </c:strRef>
          </c:tx>
          <c:spPr>
            <a:solidFill>
              <a:schemeClr val="accent6"/>
            </a:solidFill>
            <a:ln>
              <a:noFill/>
            </a:ln>
            <a:effectLst/>
            <a:sp3d/>
          </c:spPr>
          <c:invertIfNegative val="0"/>
          <c:cat>
            <c:strRef>
              <c:f>'[ktk.ktk1.fact_ktk_ktk1.latest (20).xlsx]Kouluterveyskyselyn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(20).xlsx]Kouluterveyskyselyn aikasarjat '!$D$4:$D$9</c:f>
              <c:numCache>
                <c:formatCode>#\ ##0.0</c:formatCode>
                <c:ptCount val="6"/>
                <c:pt idx="0">
                  <c:v>4.4000000000000004</c:v>
                </c:pt>
                <c:pt idx="1">
                  <c:v>4.4000000000000004</c:v>
                </c:pt>
                <c:pt idx="2">
                  <c:v>2.4</c:v>
                </c:pt>
                <c:pt idx="3" formatCode="General">
                  <c:v>0</c:v>
                </c:pt>
                <c:pt idx="4">
                  <c:v>3.3</c:v>
                </c:pt>
                <c:pt idx="5">
                  <c:v>1.5</c:v>
                </c:pt>
              </c:numCache>
            </c:numRef>
          </c:val>
          <c:extLst xmlns:c16r2="http://schemas.microsoft.com/office/drawing/2015/06/chart">
            <c:ext xmlns:c16="http://schemas.microsoft.com/office/drawing/2014/chart" uri="{C3380CC4-5D6E-409C-BE32-E72D297353CC}">
              <c16:uniqueId val="{00000002-91D2-4E27-91BE-E5A66A42CB91}"/>
            </c:ext>
          </c:extLst>
        </c:ser>
        <c:dLbls>
          <c:showLegendKey val="0"/>
          <c:showVal val="0"/>
          <c:showCatName val="0"/>
          <c:showSerName val="0"/>
          <c:showPercent val="0"/>
          <c:showBubbleSize val="0"/>
        </c:dLbls>
        <c:gapWidth val="150"/>
        <c:shape val="box"/>
        <c:axId val="198147072"/>
        <c:axId val="198152960"/>
        <c:axId val="0"/>
      </c:bar3DChart>
      <c:catAx>
        <c:axId val="198147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152960"/>
        <c:crosses val="autoZero"/>
        <c:auto val="1"/>
        <c:lblAlgn val="ctr"/>
        <c:lblOffset val="100"/>
        <c:noMultiLvlLbl val="0"/>
      </c:catAx>
      <c:valAx>
        <c:axId val="1981529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147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Kokenut seksuaalista häirintää puhelimessa tai internetissä vuoden aikana,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(21).xlsx]Kouluterveyskyselyn aikasarjat '!$B$3</c:f>
              <c:strCache>
                <c:ptCount val="1"/>
                <c:pt idx="0">
                  <c:v>Sukupuoli: yhteensä</c:v>
                </c:pt>
              </c:strCache>
            </c:strRef>
          </c:tx>
          <c:spPr>
            <a:solidFill>
              <a:schemeClr val="accent1"/>
            </a:solidFill>
            <a:ln>
              <a:noFill/>
            </a:ln>
            <a:effectLst/>
            <a:sp3d/>
          </c:spPr>
          <c:invertIfNegative val="0"/>
          <c:cat>
            <c:strRef>
              <c:f>'[ktk.ktk1.fact_ktk_ktk1.latest (21).xlsx]Kouluterveyskyselyn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(21).xlsx]Kouluterveyskyselyn aikasarjat '!$B$4:$B$9</c:f>
              <c:numCache>
                <c:formatCode>#\ ##0.0</c:formatCode>
                <c:ptCount val="6"/>
                <c:pt idx="0">
                  <c:v>16.899999999999999</c:v>
                </c:pt>
                <c:pt idx="1">
                  <c:v>18.399999999999999</c:v>
                </c:pt>
                <c:pt idx="2">
                  <c:v>12.3</c:v>
                </c:pt>
                <c:pt idx="3">
                  <c:v>15.4</c:v>
                </c:pt>
                <c:pt idx="4">
                  <c:v>14.4</c:v>
                </c:pt>
                <c:pt idx="5">
                  <c:v>19.399999999999999</c:v>
                </c:pt>
              </c:numCache>
            </c:numRef>
          </c:val>
          <c:extLst xmlns:c16r2="http://schemas.microsoft.com/office/drawing/2015/06/chart">
            <c:ext xmlns:c16="http://schemas.microsoft.com/office/drawing/2014/chart" uri="{C3380CC4-5D6E-409C-BE32-E72D297353CC}">
              <c16:uniqueId val="{00000000-C785-4A00-943F-695D88E1B135}"/>
            </c:ext>
          </c:extLst>
        </c:ser>
        <c:ser>
          <c:idx val="1"/>
          <c:order val="1"/>
          <c:tx>
            <c:strRef>
              <c:f>'[ktk.ktk1.fact_ktk_ktk1.latest (21).xlsx]Kouluterveyskyselyn aikasarjat '!$C$3</c:f>
              <c:strCache>
                <c:ptCount val="1"/>
                <c:pt idx="0">
                  <c:v>Pojat</c:v>
                </c:pt>
              </c:strCache>
            </c:strRef>
          </c:tx>
          <c:spPr>
            <a:solidFill>
              <a:schemeClr val="accent2"/>
            </a:solidFill>
            <a:ln>
              <a:noFill/>
            </a:ln>
            <a:effectLst/>
            <a:sp3d/>
          </c:spPr>
          <c:invertIfNegative val="0"/>
          <c:cat>
            <c:strRef>
              <c:f>'[ktk.ktk1.fact_ktk_ktk1.latest (21).xlsx]Kouluterveyskyselyn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(21).xlsx]Kouluterveyskyselyn aikasarjat '!$C$4:$C$9</c:f>
              <c:numCache>
                <c:formatCode>#\ ##0.0</c:formatCode>
                <c:ptCount val="6"/>
                <c:pt idx="0">
                  <c:v>6.5</c:v>
                </c:pt>
                <c:pt idx="1">
                  <c:v>7.4</c:v>
                </c:pt>
                <c:pt idx="2">
                  <c:v>3.2</c:v>
                </c:pt>
                <c:pt idx="3" formatCode="General">
                  <c:v>0</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C785-4A00-943F-695D88E1B135}"/>
            </c:ext>
          </c:extLst>
        </c:ser>
        <c:ser>
          <c:idx val="2"/>
          <c:order val="2"/>
          <c:tx>
            <c:strRef>
              <c:f>'[ktk.ktk1.fact_ktk_ktk1.latest (21).xlsx]Kouluterveyskyselyn aikasarjat '!$D$3</c:f>
              <c:strCache>
                <c:ptCount val="1"/>
                <c:pt idx="0">
                  <c:v>Tytöt</c:v>
                </c:pt>
              </c:strCache>
            </c:strRef>
          </c:tx>
          <c:spPr>
            <a:solidFill>
              <a:schemeClr val="accent6"/>
            </a:solidFill>
            <a:ln>
              <a:noFill/>
            </a:ln>
            <a:effectLst/>
            <a:sp3d/>
          </c:spPr>
          <c:invertIfNegative val="0"/>
          <c:cat>
            <c:strRef>
              <c:f>'[ktk.ktk1.fact_ktk_ktk1.latest (21).xlsx]Kouluterveyskyselyn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(21).xlsx]Kouluterveyskyselyn aikasarjat '!$D$4:$D$9</c:f>
              <c:numCache>
                <c:formatCode>#\ ##0.0</c:formatCode>
                <c:ptCount val="6"/>
                <c:pt idx="0">
                  <c:v>26.8</c:v>
                </c:pt>
                <c:pt idx="1">
                  <c:v>29.1</c:v>
                </c:pt>
                <c:pt idx="2">
                  <c:v>22.6</c:v>
                </c:pt>
                <c:pt idx="3">
                  <c:v>22</c:v>
                </c:pt>
                <c:pt idx="4">
                  <c:v>19.399999999999999</c:v>
                </c:pt>
                <c:pt idx="5">
                  <c:v>26.9</c:v>
                </c:pt>
              </c:numCache>
            </c:numRef>
          </c:val>
          <c:extLst xmlns:c16r2="http://schemas.microsoft.com/office/drawing/2015/06/chart">
            <c:ext xmlns:c16="http://schemas.microsoft.com/office/drawing/2014/chart" uri="{C3380CC4-5D6E-409C-BE32-E72D297353CC}">
              <c16:uniqueId val="{00000002-C785-4A00-943F-695D88E1B135}"/>
            </c:ext>
          </c:extLst>
        </c:ser>
        <c:dLbls>
          <c:showLegendKey val="0"/>
          <c:showVal val="0"/>
          <c:showCatName val="0"/>
          <c:showSerName val="0"/>
          <c:showPercent val="0"/>
          <c:showBubbleSize val="0"/>
        </c:dLbls>
        <c:gapWidth val="150"/>
        <c:shape val="box"/>
        <c:axId val="198202880"/>
        <c:axId val="198204416"/>
        <c:axId val="0"/>
      </c:bar3DChart>
      <c:catAx>
        <c:axId val="198202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98204416"/>
        <c:crosses val="autoZero"/>
        <c:auto val="1"/>
        <c:lblAlgn val="ctr"/>
        <c:lblOffset val="100"/>
        <c:noMultiLvlLbl val="0"/>
      </c:catAx>
      <c:valAx>
        <c:axId val="19820441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2028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Tapaturma koulussa tai koulumatkalla lukuvuoden aikana,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(22).xlsx]Kouluterveyskyselyn aikasarjat '!$B$3</c:f>
              <c:strCache>
                <c:ptCount val="1"/>
                <c:pt idx="0">
                  <c:v>Sukupuoli: yhteensä</c:v>
                </c:pt>
              </c:strCache>
            </c:strRef>
          </c:tx>
          <c:spPr>
            <a:solidFill>
              <a:schemeClr val="accent1"/>
            </a:solidFill>
            <a:ln>
              <a:noFill/>
            </a:ln>
            <a:effectLst/>
            <a:sp3d/>
          </c:spPr>
          <c:invertIfNegative val="0"/>
          <c:cat>
            <c:strRef>
              <c:f>'[ktk.ktk1.fact_ktk_ktk1.latest (22).xlsx]Kouluterveyskyselyn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(22).xlsx]Kouluterveyskyselyn aikasarjat '!$B$4:$B$9</c:f>
              <c:numCache>
                <c:formatCode>#\ ##0.0</c:formatCode>
                <c:ptCount val="6"/>
                <c:pt idx="0">
                  <c:v>20.8</c:v>
                </c:pt>
                <c:pt idx="1">
                  <c:v>22.4</c:v>
                </c:pt>
                <c:pt idx="2">
                  <c:v>21.7</c:v>
                </c:pt>
                <c:pt idx="3">
                  <c:v>25.2</c:v>
                </c:pt>
                <c:pt idx="4">
                  <c:v>16.2</c:v>
                </c:pt>
                <c:pt idx="5">
                  <c:v>21.1</c:v>
                </c:pt>
              </c:numCache>
            </c:numRef>
          </c:val>
          <c:extLst xmlns:c16r2="http://schemas.microsoft.com/office/drawing/2015/06/chart">
            <c:ext xmlns:c16="http://schemas.microsoft.com/office/drawing/2014/chart" uri="{C3380CC4-5D6E-409C-BE32-E72D297353CC}">
              <c16:uniqueId val="{00000000-42BD-4FC6-9BDF-68721844B304}"/>
            </c:ext>
          </c:extLst>
        </c:ser>
        <c:ser>
          <c:idx val="1"/>
          <c:order val="1"/>
          <c:tx>
            <c:strRef>
              <c:f>'[ktk.ktk1.fact_ktk_ktk1.latest (22).xlsx]Kouluterveyskyselyn aikasarjat '!$C$3</c:f>
              <c:strCache>
                <c:ptCount val="1"/>
                <c:pt idx="0">
                  <c:v>Pojat</c:v>
                </c:pt>
              </c:strCache>
            </c:strRef>
          </c:tx>
          <c:spPr>
            <a:solidFill>
              <a:schemeClr val="accent2"/>
            </a:solidFill>
            <a:ln>
              <a:noFill/>
            </a:ln>
            <a:effectLst/>
            <a:sp3d/>
          </c:spPr>
          <c:invertIfNegative val="0"/>
          <c:cat>
            <c:strRef>
              <c:f>'[ktk.ktk1.fact_ktk_ktk1.latest (22).xlsx]Kouluterveyskyselyn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(22).xlsx]Kouluterveyskyselyn aikasarjat '!$C$4:$C$9</c:f>
              <c:numCache>
                <c:formatCode>#\ ##0.0</c:formatCode>
                <c:ptCount val="6"/>
                <c:pt idx="0">
                  <c:v>20.399999999999999</c:v>
                </c:pt>
                <c:pt idx="1">
                  <c:v>22.9</c:v>
                </c:pt>
                <c:pt idx="2">
                  <c:v>25</c:v>
                </c:pt>
                <c:pt idx="3">
                  <c:v>22.7</c:v>
                </c:pt>
                <c:pt idx="4">
                  <c:v>18.399999999999999</c:v>
                </c:pt>
                <c:pt idx="5">
                  <c:v>26.2</c:v>
                </c:pt>
              </c:numCache>
            </c:numRef>
          </c:val>
          <c:extLst xmlns:c16r2="http://schemas.microsoft.com/office/drawing/2015/06/chart">
            <c:ext xmlns:c16="http://schemas.microsoft.com/office/drawing/2014/chart" uri="{C3380CC4-5D6E-409C-BE32-E72D297353CC}">
              <c16:uniqueId val="{00000001-42BD-4FC6-9BDF-68721844B304}"/>
            </c:ext>
          </c:extLst>
        </c:ser>
        <c:ser>
          <c:idx val="2"/>
          <c:order val="2"/>
          <c:tx>
            <c:strRef>
              <c:f>'[ktk.ktk1.fact_ktk_ktk1.latest (22).xlsx]Kouluterveyskyselyn aikasarjat '!$D$3</c:f>
              <c:strCache>
                <c:ptCount val="1"/>
                <c:pt idx="0">
                  <c:v>Tytöt</c:v>
                </c:pt>
              </c:strCache>
            </c:strRef>
          </c:tx>
          <c:spPr>
            <a:solidFill>
              <a:schemeClr val="accent6"/>
            </a:solidFill>
            <a:ln>
              <a:noFill/>
            </a:ln>
            <a:effectLst/>
            <a:sp3d/>
          </c:spPr>
          <c:invertIfNegative val="0"/>
          <c:cat>
            <c:strRef>
              <c:f>'[ktk.ktk1.fact_ktk_ktk1.latest (22).xlsx]Kouluterveyskyselyn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(22).xlsx]Kouluterveyskyselyn aikasarjat '!$D$4:$D$9</c:f>
              <c:numCache>
                <c:formatCode>#\ ##0.0</c:formatCode>
                <c:ptCount val="6"/>
                <c:pt idx="0">
                  <c:v>21.1</c:v>
                </c:pt>
                <c:pt idx="1">
                  <c:v>21.9</c:v>
                </c:pt>
                <c:pt idx="2">
                  <c:v>17.899999999999999</c:v>
                </c:pt>
                <c:pt idx="3">
                  <c:v>27.1</c:v>
                </c:pt>
                <c:pt idx="4">
                  <c:v>14.5</c:v>
                </c:pt>
                <c:pt idx="5">
                  <c:v>17.899999999999999</c:v>
                </c:pt>
              </c:numCache>
            </c:numRef>
          </c:val>
          <c:extLst xmlns:c16r2="http://schemas.microsoft.com/office/drawing/2015/06/chart">
            <c:ext xmlns:c16="http://schemas.microsoft.com/office/drawing/2014/chart" uri="{C3380CC4-5D6E-409C-BE32-E72D297353CC}">
              <c16:uniqueId val="{00000002-42BD-4FC6-9BDF-68721844B304}"/>
            </c:ext>
          </c:extLst>
        </c:ser>
        <c:dLbls>
          <c:showLegendKey val="0"/>
          <c:showVal val="0"/>
          <c:showCatName val="0"/>
          <c:showSerName val="0"/>
          <c:showPercent val="0"/>
          <c:showBubbleSize val="0"/>
        </c:dLbls>
        <c:gapWidth val="150"/>
        <c:shape val="box"/>
        <c:axId val="198254592"/>
        <c:axId val="198256128"/>
        <c:axId val="0"/>
      </c:bar3DChart>
      <c:catAx>
        <c:axId val="198254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256128"/>
        <c:crosses val="autoZero"/>
        <c:auto val="1"/>
        <c:lblAlgn val="ctr"/>
        <c:lblOffset val="100"/>
        <c:noMultiLvlLbl val="0"/>
      </c:catAx>
      <c:valAx>
        <c:axId val="1982561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254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Usein niska- tai hartiakipuja,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(18).xlsx]Kouluterveyskyselyn tulokset 20'!$B$2</c:f>
              <c:strCache>
                <c:ptCount val="1"/>
                <c:pt idx="0">
                  <c:v>Sukupuoli: yhteensä</c:v>
                </c:pt>
              </c:strCache>
            </c:strRef>
          </c:tx>
          <c:spPr>
            <a:solidFill>
              <a:schemeClr val="accent1"/>
            </a:solidFill>
            <a:ln>
              <a:noFill/>
            </a:ln>
            <a:effectLst/>
            <a:sp3d/>
          </c:spPr>
          <c:invertIfNegative val="0"/>
          <c:cat>
            <c:strRef>
              <c:f>'[ktk.ktk4.fact_ktk_ktk4.latest (18).xlsx]Kouluterveyskyselyn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(18).xlsx]Kouluterveyskyselyn tulokset 20'!$B$3:$B$8</c:f>
              <c:numCache>
                <c:formatCode>#\ ##0.0</c:formatCode>
                <c:ptCount val="6"/>
                <c:pt idx="0">
                  <c:v>8.1</c:v>
                </c:pt>
                <c:pt idx="1">
                  <c:v>7.8</c:v>
                </c:pt>
                <c:pt idx="2">
                  <c:v>5.4</c:v>
                </c:pt>
                <c:pt idx="3">
                  <c:v>9.8000000000000007</c:v>
                </c:pt>
                <c:pt idx="4">
                  <c:v>4.3</c:v>
                </c:pt>
                <c:pt idx="5">
                  <c:v>5.9</c:v>
                </c:pt>
              </c:numCache>
            </c:numRef>
          </c:val>
          <c:extLst xmlns:c16r2="http://schemas.microsoft.com/office/drawing/2015/06/chart">
            <c:ext xmlns:c16="http://schemas.microsoft.com/office/drawing/2014/chart" uri="{C3380CC4-5D6E-409C-BE32-E72D297353CC}">
              <c16:uniqueId val="{00000000-1632-4F20-B15A-C23079E4369D}"/>
            </c:ext>
          </c:extLst>
        </c:ser>
        <c:dLbls>
          <c:showLegendKey val="0"/>
          <c:showVal val="0"/>
          <c:showCatName val="0"/>
          <c:showSerName val="0"/>
          <c:showPercent val="0"/>
          <c:showBubbleSize val="0"/>
        </c:dLbls>
        <c:gapWidth val="150"/>
        <c:shape val="box"/>
        <c:axId val="131687168"/>
        <c:axId val="131688704"/>
        <c:axId val="0"/>
      </c:bar3DChart>
      <c:catAx>
        <c:axId val="131687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688704"/>
        <c:crosses val="autoZero"/>
        <c:auto val="1"/>
        <c:lblAlgn val="ctr"/>
        <c:lblOffset val="100"/>
        <c:noMultiLvlLbl val="0"/>
      </c:catAx>
      <c:valAx>
        <c:axId val="1316887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6871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Tapaturma liikuntatunnilla lukuvuoden aikana,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(23).xlsx]Kouluterveyskyselyn aikasarjat '!$B$3</c:f>
              <c:strCache>
                <c:ptCount val="1"/>
                <c:pt idx="0">
                  <c:v>Sukupuoli: yhteensä</c:v>
                </c:pt>
              </c:strCache>
            </c:strRef>
          </c:tx>
          <c:spPr>
            <a:solidFill>
              <a:schemeClr val="accent1"/>
            </a:solidFill>
            <a:ln>
              <a:noFill/>
            </a:ln>
            <a:effectLst/>
            <a:sp3d/>
          </c:spPr>
          <c:invertIfNegative val="0"/>
          <c:cat>
            <c:strRef>
              <c:f>'[ktk.ktk1.fact_ktk_ktk1.latest (23).xlsx]Kouluterveyskyselyn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(23).xlsx]Kouluterveyskyselyn aikasarjat '!$B$4:$B$9</c:f>
              <c:numCache>
                <c:formatCode>#\ ##0.0</c:formatCode>
                <c:ptCount val="6"/>
                <c:pt idx="0">
                  <c:v>14.6</c:v>
                </c:pt>
                <c:pt idx="1">
                  <c:v>16.100000000000001</c:v>
                </c:pt>
                <c:pt idx="2">
                  <c:v>17.8</c:v>
                </c:pt>
                <c:pt idx="3">
                  <c:v>20.399999999999999</c:v>
                </c:pt>
                <c:pt idx="4">
                  <c:v>10.8</c:v>
                </c:pt>
                <c:pt idx="5">
                  <c:v>16.7</c:v>
                </c:pt>
              </c:numCache>
            </c:numRef>
          </c:val>
          <c:extLst xmlns:c16r2="http://schemas.microsoft.com/office/drawing/2015/06/chart">
            <c:ext xmlns:c16="http://schemas.microsoft.com/office/drawing/2014/chart" uri="{C3380CC4-5D6E-409C-BE32-E72D297353CC}">
              <c16:uniqueId val="{00000000-0A12-4F82-B137-FDCBB7075F9C}"/>
            </c:ext>
          </c:extLst>
        </c:ser>
        <c:ser>
          <c:idx val="1"/>
          <c:order val="1"/>
          <c:tx>
            <c:strRef>
              <c:f>'[ktk.ktk1.fact_ktk_ktk1.latest (23).xlsx]Kouluterveyskyselyn aikasarjat '!$C$3</c:f>
              <c:strCache>
                <c:ptCount val="1"/>
                <c:pt idx="0">
                  <c:v>Pojat</c:v>
                </c:pt>
              </c:strCache>
            </c:strRef>
          </c:tx>
          <c:spPr>
            <a:solidFill>
              <a:schemeClr val="accent2"/>
            </a:solidFill>
            <a:ln>
              <a:noFill/>
            </a:ln>
            <a:effectLst/>
            <a:sp3d/>
          </c:spPr>
          <c:invertIfNegative val="0"/>
          <c:cat>
            <c:strRef>
              <c:f>'[ktk.ktk1.fact_ktk_ktk1.latest (23).xlsx]Kouluterveyskyselyn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(23).xlsx]Kouluterveyskyselyn aikasarjat '!$C$4:$C$9</c:f>
              <c:numCache>
                <c:formatCode>#\ ##0.0</c:formatCode>
                <c:ptCount val="6"/>
                <c:pt idx="0">
                  <c:v>13.8</c:v>
                </c:pt>
                <c:pt idx="1">
                  <c:v>15.4</c:v>
                </c:pt>
                <c:pt idx="2">
                  <c:v>19.8</c:v>
                </c:pt>
                <c:pt idx="3">
                  <c:v>18.2</c:v>
                </c:pt>
                <c:pt idx="4">
                  <c:v>10.199999999999999</c:v>
                </c:pt>
                <c:pt idx="5">
                  <c:v>17.100000000000001</c:v>
                </c:pt>
              </c:numCache>
            </c:numRef>
          </c:val>
          <c:extLst xmlns:c16r2="http://schemas.microsoft.com/office/drawing/2015/06/chart">
            <c:ext xmlns:c16="http://schemas.microsoft.com/office/drawing/2014/chart" uri="{C3380CC4-5D6E-409C-BE32-E72D297353CC}">
              <c16:uniqueId val="{00000001-0A12-4F82-B137-FDCBB7075F9C}"/>
            </c:ext>
          </c:extLst>
        </c:ser>
        <c:ser>
          <c:idx val="2"/>
          <c:order val="2"/>
          <c:tx>
            <c:strRef>
              <c:f>'[ktk.ktk1.fact_ktk_ktk1.latest (23).xlsx]Kouluterveyskyselyn aikasarjat '!$D$3</c:f>
              <c:strCache>
                <c:ptCount val="1"/>
                <c:pt idx="0">
                  <c:v>Tytöt</c:v>
                </c:pt>
              </c:strCache>
            </c:strRef>
          </c:tx>
          <c:spPr>
            <a:solidFill>
              <a:schemeClr val="accent6"/>
            </a:solidFill>
            <a:ln>
              <a:noFill/>
            </a:ln>
            <a:effectLst/>
            <a:sp3d/>
          </c:spPr>
          <c:invertIfNegative val="0"/>
          <c:cat>
            <c:strRef>
              <c:f>'[ktk.ktk1.fact_ktk_ktk1.latest (23).xlsx]Kouluterveyskyselyn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(23).xlsx]Kouluterveyskyselyn aikasarjat '!$D$4:$D$9</c:f>
              <c:numCache>
                <c:formatCode>#\ ##0.0</c:formatCode>
                <c:ptCount val="6"/>
                <c:pt idx="0">
                  <c:v>15.5</c:v>
                </c:pt>
                <c:pt idx="1">
                  <c:v>16.7</c:v>
                </c:pt>
                <c:pt idx="2">
                  <c:v>15.5</c:v>
                </c:pt>
                <c:pt idx="3">
                  <c:v>22</c:v>
                </c:pt>
                <c:pt idx="4">
                  <c:v>11.3</c:v>
                </c:pt>
                <c:pt idx="5">
                  <c:v>16.399999999999999</c:v>
                </c:pt>
              </c:numCache>
            </c:numRef>
          </c:val>
          <c:extLst xmlns:c16r2="http://schemas.microsoft.com/office/drawing/2015/06/chart">
            <c:ext xmlns:c16="http://schemas.microsoft.com/office/drawing/2014/chart" uri="{C3380CC4-5D6E-409C-BE32-E72D297353CC}">
              <c16:uniqueId val="{00000002-0A12-4F82-B137-FDCBB7075F9C}"/>
            </c:ext>
          </c:extLst>
        </c:ser>
        <c:dLbls>
          <c:showLegendKey val="0"/>
          <c:showVal val="0"/>
          <c:showCatName val="0"/>
          <c:showSerName val="0"/>
          <c:showPercent val="0"/>
          <c:showBubbleSize val="0"/>
        </c:dLbls>
        <c:gapWidth val="150"/>
        <c:shape val="box"/>
        <c:axId val="198297856"/>
        <c:axId val="198311936"/>
        <c:axId val="0"/>
      </c:bar3DChart>
      <c:catAx>
        <c:axId val="198297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311936"/>
        <c:crosses val="autoZero"/>
        <c:auto val="1"/>
        <c:lblAlgn val="ctr"/>
        <c:lblOffset val="100"/>
        <c:noMultiLvlLbl val="0"/>
      </c:catAx>
      <c:valAx>
        <c:axId val="1983119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297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Tapaturma koulumatkalla lukuvuoden aikana,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(25).xlsx]Kouluterveyskyselyn aikasarjat '!$B$3</c:f>
              <c:strCache>
                <c:ptCount val="1"/>
                <c:pt idx="0">
                  <c:v>Sukupuoli: yhteensä</c:v>
                </c:pt>
              </c:strCache>
            </c:strRef>
          </c:tx>
          <c:spPr>
            <a:solidFill>
              <a:schemeClr val="accent1"/>
            </a:solidFill>
            <a:ln>
              <a:noFill/>
            </a:ln>
            <a:effectLst/>
            <a:sp3d/>
          </c:spPr>
          <c:invertIfNegative val="0"/>
          <c:cat>
            <c:strRef>
              <c:f>'[ktk.ktk1.fact_ktk_ktk1.latest (25).xlsx]Kouluterveyskyselyn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(25).xlsx]Kouluterveyskyselyn aikasarjat '!$B$4:$B$9</c:f>
              <c:numCache>
                <c:formatCode>#\ ##0.0</c:formatCode>
                <c:ptCount val="6"/>
                <c:pt idx="0">
                  <c:v>6</c:v>
                </c:pt>
                <c:pt idx="1">
                  <c:v>6.9</c:v>
                </c:pt>
                <c:pt idx="2">
                  <c:v>4.5</c:v>
                </c:pt>
                <c:pt idx="3">
                  <c:v>10.9</c:v>
                </c:pt>
                <c:pt idx="4">
                  <c:v>3.6</c:v>
                </c:pt>
                <c:pt idx="5">
                  <c:v>5.6</c:v>
                </c:pt>
              </c:numCache>
            </c:numRef>
          </c:val>
          <c:extLst xmlns:c16r2="http://schemas.microsoft.com/office/drawing/2015/06/chart">
            <c:ext xmlns:c16="http://schemas.microsoft.com/office/drawing/2014/chart" uri="{C3380CC4-5D6E-409C-BE32-E72D297353CC}">
              <c16:uniqueId val="{00000000-8A3A-477C-B54B-CAF85B50F9A2}"/>
            </c:ext>
          </c:extLst>
        </c:ser>
        <c:ser>
          <c:idx val="1"/>
          <c:order val="1"/>
          <c:tx>
            <c:strRef>
              <c:f>'[ktk.ktk1.fact_ktk_ktk1.latest (25).xlsx]Kouluterveyskyselyn aikasarjat '!$C$3</c:f>
              <c:strCache>
                <c:ptCount val="1"/>
                <c:pt idx="0">
                  <c:v>Pojat</c:v>
                </c:pt>
              </c:strCache>
            </c:strRef>
          </c:tx>
          <c:spPr>
            <a:solidFill>
              <a:schemeClr val="accent2"/>
            </a:solidFill>
            <a:ln>
              <a:noFill/>
            </a:ln>
            <a:effectLst/>
            <a:sp3d/>
          </c:spPr>
          <c:invertIfNegative val="0"/>
          <c:cat>
            <c:strRef>
              <c:f>'[ktk.ktk1.fact_ktk_ktk1.latest (25).xlsx]Kouluterveyskyselyn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(25).xlsx]Kouluterveyskyselyn aikasarjat '!$C$4:$C$9</c:f>
              <c:numCache>
                <c:formatCode>#\ ##0.0</c:formatCode>
                <c:ptCount val="6"/>
                <c:pt idx="0">
                  <c:v>6.5</c:v>
                </c:pt>
                <c:pt idx="1">
                  <c:v>7.4</c:v>
                </c:pt>
                <c:pt idx="2">
                  <c:v>5.3</c:v>
                </c:pt>
                <c:pt idx="3" formatCode="General">
                  <c:v>0</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8A3A-477C-B54B-CAF85B50F9A2}"/>
            </c:ext>
          </c:extLst>
        </c:ser>
        <c:ser>
          <c:idx val="2"/>
          <c:order val="2"/>
          <c:tx>
            <c:strRef>
              <c:f>'[ktk.ktk1.fact_ktk_ktk1.latest (25).xlsx]Kouluterveyskyselyn aikasarjat '!$D$3</c:f>
              <c:strCache>
                <c:ptCount val="1"/>
                <c:pt idx="0">
                  <c:v>Tytöt</c:v>
                </c:pt>
              </c:strCache>
            </c:strRef>
          </c:tx>
          <c:spPr>
            <a:solidFill>
              <a:schemeClr val="accent6"/>
            </a:solidFill>
            <a:ln>
              <a:noFill/>
            </a:ln>
            <a:effectLst/>
            <a:sp3d/>
          </c:spPr>
          <c:invertIfNegative val="0"/>
          <c:cat>
            <c:strRef>
              <c:f>'[ktk.ktk1.fact_ktk_ktk1.latest (25).xlsx]Kouluterveyskyselyn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(25).xlsx]Kouluterveyskyselyn aikasarjat '!$D$4:$D$9</c:f>
              <c:numCache>
                <c:formatCode>#\ ##0.0</c:formatCode>
                <c:ptCount val="6"/>
                <c:pt idx="0">
                  <c:v>5.5</c:v>
                </c:pt>
                <c:pt idx="1">
                  <c:v>6.4</c:v>
                </c:pt>
                <c:pt idx="2">
                  <c:v>3.6</c:v>
                </c:pt>
                <c:pt idx="3">
                  <c:v>12.3</c:v>
                </c:pt>
                <c:pt idx="4">
                  <c:v>4.8</c:v>
                </c:pt>
                <c:pt idx="5">
                  <c:v>7.6</c:v>
                </c:pt>
              </c:numCache>
            </c:numRef>
          </c:val>
          <c:extLst xmlns:c16r2="http://schemas.microsoft.com/office/drawing/2015/06/chart">
            <c:ext xmlns:c16="http://schemas.microsoft.com/office/drawing/2014/chart" uri="{C3380CC4-5D6E-409C-BE32-E72D297353CC}">
              <c16:uniqueId val="{00000002-8A3A-477C-B54B-CAF85B50F9A2}"/>
            </c:ext>
          </c:extLst>
        </c:ser>
        <c:dLbls>
          <c:showLegendKey val="0"/>
          <c:showVal val="0"/>
          <c:showCatName val="0"/>
          <c:showSerName val="0"/>
          <c:showPercent val="0"/>
          <c:showBubbleSize val="0"/>
        </c:dLbls>
        <c:gapWidth val="150"/>
        <c:shape val="box"/>
        <c:axId val="198353664"/>
        <c:axId val="198355200"/>
        <c:axId val="0"/>
      </c:bar3DChart>
      <c:catAx>
        <c:axId val="1983536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98355200"/>
        <c:crosses val="autoZero"/>
        <c:auto val="1"/>
        <c:lblAlgn val="ctr"/>
        <c:lblOffset val="100"/>
        <c:noMultiLvlLbl val="0"/>
      </c:catAx>
      <c:valAx>
        <c:axId val="1983552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3536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Onnettomuus tai tapaturma vapaa-ajalla lukuvuoden aikana,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(26).xlsx]Kouluterveyskyselyn aikasarjat '!$B$3</c:f>
              <c:strCache>
                <c:ptCount val="1"/>
                <c:pt idx="0">
                  <c:v>Sukupuoli: yhteensä</c:v>
                </c:pt>
              </c:strCache>
            </c:strRef>
          </c:tx>
          <c:spPr>
            <a:solidFill>
              <a:schemeClr val="accent1"/>
            </a:solidFill>
            <a:ln>
              <a:noFill/>
            </a:ln>
            <a:effectLst/>
            <a:sp3d/>
          </c:spPr>
          <c:invertIfNegative val="0"/>
          <c:cat>
            <c:strRef>
              <c:f>'[ktk.ktk1.fact_ktk_ktk1.latest (26).xlsx]Kouluterveyskyselyn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(26).xlsx]Kouluterveyskyselyn aikasarjat '!$B$4:$B$9</c:f>
              <c:numCache>
                <c:formatCode>#\ ##0.0</c:formatCode>
                <c:ptCount val="6"/>
                <c:pt idx="0">
                  <c:v>30.7</c:v>
                </c:pt>
                <c:pt idx="1">
                  <c:v>32.200000000000003</c:v>
                </c:pt>
                <c:pt idx="2">
                  <c:v>31.6</c:v>
                </c:pt>
                <c:pt idx="3">
                  <c:v>28.4</c:v>
                </c:pt>
                <c:pt idx="4">
                  <c:v>16.399999999999999</c:v>
                </c:pt>
                <c:pt idx="5">
                  <c:v>29.2</c:v>
                </c:pt>
              </c:numCache>
            </c:numRef>
          </c:val>
          <c:extLst xmlns:c16r2="http://schemas.microsoft.com/office/drawing/2015/06/chart">
            <c:ext xmlns:c16="http://schemas.microsoft.com/office/drawing/2014/chart" uri="{C3380CC4-5D6E-409C-BE32-E72D297353CC}">
              <c16:uniqueId val="{00000000-02CB-4BAA-9808-46E1147EC3D6}"/>
            </c:ext>
          </c:extLst>
        </c:ser>
        <c:ser>
          <c:idx val="1"/>
          <c:order val="1"/>
          <c:tx>
            <c:strRef>
              <c:f>'[ktk.ktk1.fact_ktk_ktk1.latest (26).xlsx]Kouluterveyskyselyn aikasarjat '!$C$3</c:f>
              <c:strCache>
                <c:ptCount val="1"/>
                <c:pt idx="0">
                  <c:v>Pojat</c:v>
                </c:pt>
              </c:strCache>
            </c:strRef>
          </c:tx>
          <c:spPr>
            <a:solidFill>
              <a:schemeClr val="accent2"/>
            </a:solidFill>
            <a:ln>
              <a:noFill/>
            </a:ln>
            <a:effectLst/>
            <a:sp3d/>
          </c:spPr>
          <c:invertIfNegative val="0"/>
          <c:cat>
            <c:strRef>
              <c:f>'[ktk.ktk1.fact_ktk_ktk1.latest (26).xlsx]Kouluterveyskyselyn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(26).xlsx]Kouluterveyskyselyn aikasarjat '!$C$4:$C$9</c:f>
              <c:numCache>
                <c:formatCode>#\ ##0.0</c:formatCode>
                <c:ptCount val="6"/>
                <c:pt idx="0">
                  <c:v>30</c:v>
                </c:pt>
                <c:pt idx="1">
                  <c:v>31.6</c:v>
                </c:pt>
                <c:pt idx="2">
                  <c:v>26.6</c:v>
                </c:pt>
                <c:pt idx="3">
                  <c:v>23.3</c:v>
                </c:pt>
                <c:pt idx="4">
                  <c:v>14.3</c:v>
                </c:pt>
                <c:pt idx="5">
                  <c:v>19.5</c:v>
                </c:pt>
              </c:numCache>
            </c:numRef>
          </c:val>
          <c:extLst xmlns:c16r2="http://schemas.microsoft.com/office/drawing/2015/06/chart">
            <c:ext xmlns:c16="http://schemas.microsoft.com/office/drawing/2014/chart" uri="{C3380CC4-5D6E-409C-BE32-E72D297353CC}">
              <c16:uniqueId val="{00000001-02CB-4BAA-9808-46E1147EC3D6}"/>
            </c:ext>
          </c:extLst>
        </c:ser>
        <c:ser>
          <c:idx val="2"/>
          <c:order val="2"/>
          <c:tx>
            <c:strRef>
              <c:f>'[ktk.ktk1.fact_ktk_ktk1.latest (26).xlsx]Kouluterveyskyselyn aikasarjat '!$D$3</c:f>
              <c:strCache>
                <c:ptCount val="1"/>
                <c:pt idx="0">
                  <c:v>Tytöt</c:v>
                </c:pt>
              </c:strCache>
            </c:strRef>
          </c:tx>
          <c:spPr>
            <a:solidFill>
              <a:schemeClr val="accent6"/>
            </a:solidFill>
            <a:ln>
              <a:noFill/>
            </a:ln>
            <a:effectLst/>
            <a:sp3d/>
          </c:spPr>
          <c:invertIfNegative val="0"/>
          <c:cat>
            <c:strRef>
              <c:f>'[ktk.ktk1.fact_ktk_ktk1.latest (26).xlsx]Kouluterveyskyselyn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(26).xlsx]Kouluterveyskyselyn aikasarjat '!$D$4:$D$9</c:f>
              <c:numCache>
                <c:formatCode>#\ ##0.0</c:formatCode>
                <c:ptCount val="6"/>
                <c:pt idx="0">
                  <c:v>31.3</c:v>
                </c:pt>
                <c:pt idx="1">
                  <c:v>32.799999999999997</c:v>
                </c:pt>
                <c:pt idx="2">
                  <c:v>37.299999999999997</c:v>
                </c:pt>
                <c:pt idx="3">
                  <c:v>32.200000000000003</c:v>
                </c:pt>
                <c:pt idx="4">
                  <c:v>18</c:v>
                </c:pt>
                <c:pt idx="5">
                  <c:v>35.4</c:v>
                </c:pt>
              </c:numCache>
            </c:numRef>
          </c:val>
          <c:extLst xmlns:c16r2="http://schemas.microsoft.com/office/drawing/2015/06/chart">
            <c:ext xmlns:c16="http://schemas.microsoft.com/office/drawing/2014/chart" uri="{C3380CC4-5D6E-409C-BE32-E72D297353CC}">
              <c16:uniqueId val="{00000002-02CB-4BAA-9808-46E1147EC3D6}"/>
            </c:ext>
          </c:extLst>
        </c:ser>
        <c:dLbls>
          <c:showLegendKey val="0"/>
          <c:showVal val="0"/>
          <c:showCatName val="0"/>
          <c:showSerName val="0"/>
          <c:showPercent val="0"/>
          <c:showBubbleSize val="0"/>
        </c:dLbls>
        <c:gapWidth val="150"/>
        <c:shape val="box"/>
        <c:axId val="198396928"/>
        <c:axId val="198398720"/>
        <c:axId val="0"/>
      </c:bar3DChart>
      <c:catAx>
        <c:axId val="198396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398720"/>
        <c:crosses val="autoZero"/>
        <c:auto val="1"/>
        <c:lblAlgn val="ctr"/>
        <c:lblOffset val="100"/>
        <c:noMultiLvlLbl val="0"/>
      </c:catAx>
      <c:valAx>
        <c:axId val="19839872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3969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Oppilaitoksen fyysiset työolot häirinneet opiskelua,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(27).xlsx]Kouluterveyskyselyn aikasarjat '!$B$3</c:f>
              <c:strCache>
                <c:ptCount val="1"/>
                <c:pt idx="0">
                  <c:v>Sukupuoli: yhteensä</c:v>
                </c:pt>
              </c:strCache>
            </c:strRef>
          </c:tx>
          <c:spPr>
            <a:solidFill>
              <a:schemeClr val="accent1"/>
            </a:solidFill>
            <a:ln>
              <a:noFill/>
            </a:ln>
            <a:effectLst/>
            <a:sp3d/>
          </c:spPr>
          <c:invertIfNegative val="0"/>
          <c:cat>
            <c:strRef>
              <c:f>'[ktk.ktk1.fact_ktk_ktk1.latest (27).xlsx]Kouluterveyskyselyn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(27).xlsx]Kouluterveyskyselyn aikasarjat '!$B$4:$B$9</c:f>
              <c:numCache>
                <c:formatCode>#\ ##0.0</c:formatCode>
                <c:ptCount val="6"/>
                <c:pt idx="0">
                  <c:v>20.5</c:v>
                </c:pt>
                <c:pt idx="1">
                  <c:v>15.8</c:v>
                </c:pt>
                <c:pt idx="2">
                  <c:v>4.9000000000000004</c:v>
                </c:pt>
                <c:pt idx="3">
                  <c:v>18.7</c:v>
                </c:pt>
                <c:pt idx="4">
                  <c:v>15.8</c:v>
                </c:pt>
                <c:pt idx="5">
                  <c:v>10</c:v>
                </c:pt>
              </c:numCache>
            </c:numRef>
          </c:val>
          <c:extLst xmlns:c16r2="http://schemas.microsoft.com/office/drawing/2015/06/chart">
            <c:ext xmlns:c16="http://schemas.microsoft.com/office/drawing/2014/chart" uri="{C3380CC4-5D6E-409C-BE32-E72D297353CC}">
              <c16:uniqueId val="{00000000-185D-426B-9FCC-44B98EE511C0}"/>
            </c:ext>
          </c:extLst>
        </c:ser>
        <c:ser>
          <c:idx val="1"/>
          <c:order val="1"/>
          <c:tx>
            <c:strRef>
              <c:f>'[ktk.ktk1.fact_ktk_ktk1.latest (27).xlsx]Kouluterveyskyselyn aikasarjat '!$C$3</c:f>
              <c:strCache>
                <c:ptCount val="1"/>
                <c:pt idx="0">
                  <c:v>Pojat</c:v>
                </c:pt>
              </c:strCache>
            </c:strRef>
          </c:tx>
          <c:spPr>
            <a:solidFill>
              <a:schemeClr val="accent2"/>
            </a:solidFill>
            <a:ln>
              <a:noFill/>
            </a:ln>
            <a:effectLst/>
            <a:sp3d/>
          </c:spPr>
          <c:invertIfNegative val="0"/>
          <c:cat>
            <c:strRef>
              <c:f>'[ktk.ktk1.fact_ktk_ktk1.latest (27).xlsx]Kouluterveyskyselyn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(27).xlsx]Kouluterveyskyselyn aikasarjat '!$C$4:$C$9</c:f>
              <c:numCache>
                <c:formatCode>#\ ##0.0</c:formatCode>
                <c:ptCount val="6"/>
                <c:pt idx="0">
                  <c:v>17.5</c:v>
                </c:pt>
                <c:pt idx="1">
                  <c:v>14.5</c:v>
                </c:pt>
                <c:pt idx="2">
                  <c:v>3.1</c:v>
                </c:pt>
                <c:pt idx="3">
                  <c:v>27.1</c:v>
                </c:pt>
                <c:pt idx="4">
                  <c:v>9.6</c:v>
                </c:pt>
                <c:pt idx="5">
                  <c:v>11.6</c:v>
                </c:pt>
              </c:numCache>
            </c:numRef>
          </c:val>
          <c:extLst xmlns:c16r2="http://schemas.microsoft.com/office/drawing/2015/06/chart">
            <c:ext xmlns:c16="http://schemas.microsoft.com/office/drawing/2014/chart" uri="{C3380CC4-5D6E-409C-BE32-E72D297353CC}">
              <c16:uniqueId val="{00000001-185D-426B-9FCC-44B98EE511C0}"/>
            </c:ext>
          </c:extLst>
        </c:ser>
        <c:ser>
          <c:idx val="2"/>
          <c:order val="2"/>
          <c:tx>
            <c:strRef>
              <c:f>'[ktk.ktk1.fact_ktk_ktk1.latest (27).xlsx]Kouluterveyskyselyn aikasarjat '!$D$3</c:f>
              <c:strCache>
                <c:ptCount val="1"/>
                <c:pt idx="0">
                  <c:v>Tytöt</c:v>
                </c:pt>
              </c:strCache>
            </c:strRef>
          </c:tx>
          <c:spPr>
            <a:solidFill>
              <a:schemeClr val="accent6"/>
            </a:solidFill>
            <a:ln>
              <a:noFill/>
            </a:ln>
            <a:effectLst/>
            <a:sp3d/>
          </c:spPr>
          <c:invertIfNegative val="0"/>
          <c:cat>
            <c:strRef>
              <c:f>'[ktk.ktk1.fact_ktk_ktk1.latest (27).xlsx]Kouluterveyskyselyn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(27).xlsx]Kouluterveyskyselyn aikasarjat '!$D$4:$D$9</c:f>
              <c:numCache>
                <c:formatCode>#\ ##0.0</c:formatCode>
                <c:ptCount val="6"/>
                <c:pt idx="0">
                  <c:v>23.4</c:v>
                </c:pt>
                <c:pt idx="1">
                  <c:v>17.2</c:v>
                </c:pt>
                <c:pt idx="2">
                  <c:v>7.1</c:v>
                </c:pt>
                <c:pt idx="3">
                  <c:v>11.9</c:v>
                </c:pt>
                <c:pt idx="4">
                  <c:v>21</c:v>
                </c:pt>
                <c:pt idx="5">
                  <c:v>9</c:v>
                </c:pt>
              </c:numCache>
            </c:numRef>
          </c:val>
          <c:extLst xmlns:c16r2="http://schemas.microsoft.com/office/drawing/2015/06/chart">
            <c:ext xmlns:c16="http://schemas.microsoft.com/office/drawing/2014/chart" uri="{C3380CC4-5D6E-409C-BE32-E72D297353CC}">
              <c16:uniqueId val="{00000002-185D-426B-9FCC-44B98EE511C0}"/>
            </c:ext>
          </c:extLst>
        </c:ser>
        <c:dLbls>
          <c:showLegendKey val="0"/>
          <c:showVal val="0"/>
          <c:showCatName val="0"/>
          <c:showSerName val="0"/>
          <c:showPercent val="0"/>
          <c:showBubbleSize val="0"/>
        </c:dLbls>
        <c:gapWidth val="150"/>
        <c:shape val="box"/>
        <c:axId val="198531328"/>
        <c:axId val="198537216"/>
        <c:axId val="0"/>
      </c:bar3DChart>
      <c:catAx>
        <c:axId val="198531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537216"/>
        <c:crosses val="autoZero"/>
        <c:auto val="1"/>
        <c:lblAlgn val="ctr"/>
        <c:lblOffset val="100"/>
        <c:noMultiLvlLbl val="0"/>
      </c:catAx>
      <c:valAx>
        <c:axId val="19853721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5313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Liika kuumuus sisällä oppilaitoksessa häirinnyt paljon,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(28).xlsx]Kouluterveyskyselyn aikasarjat '!$B$3</c:f>
              <c:strCache>
                <c:ptCount val="1"/>
                <c:pt idx="0">
                  <c:v>Sukupuoli: yhteensä</c:v>
                </c:pt>
              </c:strCache>
            </c:strRef>
          </c:tx>
          <c:spPr>
            <a:solidFill>
              <a:schemeClr val="accent1"/>
            </a:solidFill>
            <a:ln>
              <a:noFill/>
            </a:ln>
            <a:effectLst/>
            <a:sp3d/>
          </c:spPr>
          <c:invertIfNegative val="0"/>
          <c:cat>
            <c:strRef>
              <c:f>'[ktk.ktk1.fact_ktk_ktk1.latest (28).xlsx]Kouluterveyskyselyn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(28).xlsx]Kouluterveyskyselyn aikasarjat '!$B$4:$B$9</c:f>
              <c:numCache>
                <c:formatCode>#\ ##0.0</c:formatCode>
                <c:ptCount val="6"/>
                <c:pt idx="0">
                  <c:v>7.2</c:v>
                </c:pt>
                <c:pt idx="1">
                  <c:v>8</c:v>
                </c:pt>
                <c:pt idx="2">
                  <c:v>3.3</c:v>
                </c:pt>
                <c:pt idx="3">
                  <c:v>9.3000000000000007</c:v>
                </c:pt>
                <c:pt idx="4">
                  <c:v>12.3</c:v>
                </c:pt>
                <c:pt idx="5">
                  <c:v>3.6</c:v>
                </c:pt>
              </c:numCache>
            </c:numRef>
          </c:val>
          <c:extLst xmlns:c16r2="http://schemas.microsoft.com/office/drawing/2015/06/chart">
            <c:ext xmlns:c16="http://schemas.microsoft.com/office/drawing/2014/chart" uri="{C3380CC4-5D6E-409C-BE32-E72D297353CC}">
              <c16:uniqueId val="{00000000-E1DE-411E-AD01-00161C5BA448}"/>
            </c:ext>
          </c:extLst>
        </c:ser>
        <c:dLbls>
          <c:showLegendKey val="0"/>
          <c:showVal val="0"/>
          <c:showCatName val="0"/>
          <c:showSerName val="0"/>
          <c:showPercent val="0"/>
          <c:showBubbleSize val="0"/>
        </c:dLbls>
        <c:gapWidth val="150"/>
        <c:shape val="box"/>
        <c:axId val="198568192"/>
        <c:axId val="198569984"/>
        <c:axId val="0"/>
      </c:bar3DChart>
      <c:catAx>
        <c:axId val="198568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569984"/>
        <c:crosses val="autoZero"/>
        <c:auto val="1"/>
        <c:lblAlgn val="ctr"/>
        <c:lblOffset val="100"/>
        <c:noMultiLvlLbl val="0"/>
      </c:catAx>
      <c:valAx>
        <c:axId val="1985699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568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Liika kylmyys sisällä oppilaitoksessa häirinnyt paljon,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876690899266764"/>
          <c:y val="0.22166662156572431"/>
          <c:w val="0.75108390444784745"/>
          <c:h val="0.53063288219505"/>
        </c:manualLayout>
      </c:layout>
      <c:bar3DChart>
        <c:barDir val="bar"/>
        <c:grouping val="clustered"/>
        <c:varyColors val="0"/>
        <c:ser>
          <c:idx val="0"/>
          <c:order val="0"/>
          <c:tx>
            <c:strRef>
              <c:f>'[ktk.ktk1.fact_ktk_ktk1.latest (29).xlsx]Kouluterveyskyselyn aikasarjat '!$B$3</c:f>
              <c:strCache>
                <c:ptCount val="1"/>
                <c:pt idx="0">
                  <c:v>Sukupuoli: yhteensä</c:v>
                </c:pt>
              </c:strCache>
            </c:strRef>
          </c:tx>
          <c:spPr>
            <a:solidFill>
              <a:schemeClr val="accent1"/>
            </a:solidFill>
            <a:ln>
              <a:noFill/>
            </a:ln>
            <a:effectLst/>
            <a:sp3d/>
          </c:spPr>
          <c:invertIfNegative val="0"/>
          <c:cat>
            <c:strRef>
              <c:f>'[ktk.ktk1.fact_ktk_ktk1.latest (29).xlsx]Kouluterveyskyselyn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(29).xlsx]Kouluterveyskyselyn aikasarjat '!$B$4:$B$9</c:f>
              <c:numCache>
                <c:formatCode>#\ ##0.0</c:formatCode>
                <c:ptCount val="6"/>
                <c:pt idx="0">
                  <c:v>22.6</c:v>
                </c:pt>
                <c:pt idx="1">
                  <c:v>18.399999999999999</c:v>
                </c:pt>
                <c:pt idx="2">
                  <c:v>11</c:v>
                </c:pt>
                <c:pt idx="3">
                  <c:v>10.3</c:v>
                </c:pt>
                <c:pt idx="4">
                  <c:v>18.399999999999999</c:v>
                </c:pt>
                <c:pt idx="5">
                  <c:v>17.3</c:v>
                </c:pt>
              </c:numCache>
            </c:numRef>
          </c:val>
          <c:extLst xmlns:c16r2="http://schemas.microsoft.com/office/drawing/2015/06/chart">
            <c:ext xmlns:c16="http://schemas.microsoft.com/office/drawing/2014/chart" uri="{C3380CC4-5D6E-409C-BE32-E72D297353CC}">
              <c16:uniqueId val="{00000000-076A-4A54-8EDE-0AD7ECD11548}"/>
            </c:ext>
          </c:extLst>
        </c:ser>
        <c:dLbls>
          <c:showLegendKey val="0"/>
          <c:showVal val="0"/>
          <c:showCatName val="0"/>
          <c:showSerName val="0"/>
          <c:showPercent val="0"/>
          <c:showBubbleSize val="0"/>
        </c:dLbls>
        <c:gapWidth val="150"/>
        <c:shape val="box"/>
        <c:axId val="198616960"/>
        <c:axId val="198618496"/>
        <c:axId val="0"/>
      </c:bar3DChart>
      <c:catAx>
        <c:axId val="1986169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618496"/>
        <c:crosses val="autoZero"/>
        <c:auto val="1"/>
        <c:lblAlgn val="ctr"/>
        <c:lblOffset val="100"/>
        <c:noMultiLvlLbl val="0"/>
      </c:catAx>
      <c:valAx>
        <c:axId val="19861849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6169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Tunkkainen ilma oppilaitoksessa häirinnyt paljon,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(30).xlsx]Kouluterveyskyselyn aikasarjat '!$B$3</c:f>
              <c:strCache>
                <c:ptCount val="1"/>
                <c:pt idx="0">
                  <c:v>Sukupuoli: yhteensä</c:v>
                </c:pt>
              </c:strCache>
            </c:strRef>
          </c:tx>
          <c:spPr>
            <a:solidFill>
              <a:schemeClr val="accent1"/>
            </a:solidFill>
            <a:ln>
              <a:noFill/>
            </a:ln>
            <a:effectLst/>
            <a:sp3d/>
          </c:spPr>
          <c:invertIfNegative val="0"/>
          <c:cat>
            <c:strRef>
              <c:f>'[ktk.ktk1.fact_ktk_ktk1.latest (30).xlsx]Kouluterveyskyselyn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(30).xlsx]Kouluterveyskyselyn aikasarjat '!$B$4:$B$9</c:f>
              <c:numCache>
                <c:formatCode>#\ ##0.0</c:formatCode>
                <c:ptCount val="6"/>
                <c:pt idx="0">
                  <c:v>25.2</c:v>
                </c:pt>
                <c:pt idx="1">
                  <c:v>19.399999999999999</c:v>
                </c:pt>
                <c:pt idx="2">
                  <c:v>8.8000000000000007</c:v>
                </c:pt>
                <c:pt idx="3">
                  <c:v>25.2</c:v>
                </c:pt>
                <c:pt idx="4">
                  <c:v>13.3</c:v>
                </c:pt>
                <c:pt idx="5">
                  <c:v>10</c:v>
                </c:pt>
              </c:numCache>
            </c:numRef>
          </c:val>
          <c:extLst xmlns:c16r2="http://schemas.microsoft.com/office/drawing/2015/06/chart">
            <c:ext xmlns:c16="http://schemas.microsoft.com/office/drawing/2014/chart" uri="{C3380CC4-5D6E-409C-BE32-E72D297353CC}">
              <c16:uniqueId val="{00000000-987D-4F77-83E3-9E8F0F0D6E43}"/>
            </c:ext>
          </c:extLst>
        </c:ser>
        <c:dLbls>
          <c:showLegendKey val="0"/>
          <c:showVal val="0"/>
          <c:showCatName val="0"/>
          <c:showSerName val="0"/>
          <c:showPercent val="0"/>
          <c:showBubbleSize val="0"/>
        </c:dLbls>
        <c:gapWidth val="150"/>
        <c:shape val="box"/>
        <c:axId val="198903680"/>
        <c:axId val="198905216"/>
        <c:axId val="0"/>
      </c:bar3DChart>
      <c:catAx>
        <c:axId val="1989036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905216"/>
        <c:crosses val="autoZero"/>
        <c:auto val="1"/>
        <c:lblAlgn val="ctr"/>
        <c:lblOffset val="100"/>
        <c:noMultiLvlLbl val="0"/>
      </c:catAx>
      <c:valAx>
        <c:axId val="19890521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903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Epämukavat työtuolit, työpöydät tai muut kalusteet oppilaitoksessa häirinneet paljon,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(31).xlsx]Kouluterveyskyselyn aikasarjat '!$B$3</c:f>
              <c:strCache>
                <c:ptCount val="1"/>
                <c:pt idx="0">
                  <c:v>Sukupuoli: yhteensä</c:v>
                </c:pt>
              </c:strCache>
            </c:strRef>
          </c:tx>
          <c:spPr>
            <a:solidFill>
              <a:schemeClr val="accent1"/>
            </a:solidFill>
            <a:ln>
              <a:noFill/>
            </a:ln>
            <a:effectLst/>
            <a:sp3d/>
          </c:spPr>
          <c:invertIfNegative val="0"/>
          <c:cat>
            <c:strRef>
              <c:f>'[ktk.ktk1.fact_ktk_ktk1.latest (31).xlsx]Kouluterveyskyselyn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(31).xlsx]Kouluterveyskyselyn aikasarjat '!$B$4:$B$9</c:f>
              <c:numCache>
                <c:formatCode>#\ ##0.0</c:formatCode>
                <c:ptCount val="6"/>
                <c:pt idx="0">
                  <c:v>21.5</c:v>
                </c:pt>
                <c:pt idx="1">
                  <c:v>20.399999999999999</c:v>
                </c:pt>
                <c:pt idx="2">
                  <c:v>12.6</c:v>
                </c:pt>
                <c:pt idx="3">
                  <c:v>24.3</c:v>
                </c:pt>
                <c:pt idx="4">
                  <c:v>24.1</c:v>
                </c:pt>
                <c:pt idx="5">
                  <c:v>19.100000000000001</c:v>
                </c:pt>
              </c:numCache>
            </c:numRef>
          </c:val>
          <c:extLst xmlns:c16r2="http://schemas.microsoft.com/office/drawing/2015/06/chart">
            <c:ext xmlns:c16="http://schemas.microsoft.com/office/drawing/2014/chart" uri="{C3380CC4-5D6E-409C-BE32-E72D297353CC}">
              <c16:uniqueId val="{00000000-EF26-41AD-9FAF-C636C079EE03}"/>
            </c:ext>
          </c:extLst>
        </c:ser>
        <c:dLbls>
          <c:showLegendKey val="0"/>
          <c:showVal val="0"/>
          <c:showCatName val="0"/>
          <c:showSerName val="0"/>
          <c:showPercent val="0"/>
          <c:showBubbleSize val="0"/>
        </c:dLbls>
        <c:gapWidth val="150"/>
        <c:shape val="box"/>
        <c:axId val="198952832"/>
        <c:axId val="198954368"/>
        <c:axId val="0"/>
      </c:bar3DChart>
      <c:catAx>
        <c:axId val="198952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954368"/>
        <c:crosses val="autoZero"/>
        <c:auto val="1"/>
        <c:lblAlgn val="ctr"/>
        <c:lblOffset val="100"/>
        <c:noMultiLvlLbl val="0"/>
      </c:catAx>
      <c:valAx>
        <c:axId val="19895436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952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Vanhemman liiallinen alkoholinkäyttö aiheuttanut haittaa,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(32).xlsx]Kouluterveyskyselyn aikasarjat '!$B$3</c:f>
              <c:strCache>
                <c:ptCount val="1"/>
                <c:pt idx="0">
                  <c:v>Sukupuoli: yhteensä</c:v>
                </c:pt>
              </c:strCache>
            </c:strRef>
          </c:tx>
          <c:spPr>
            <a:solidFill>
              <a:schemeClr val="accent1"/>
            </a:solidFill>
            <a:ln>
              <a:noFill/>
            </a:ln>
            <a:effectLst/>
            <a:sp3d/>
          </c:spPr>
          <c:invertIfNegative val="0"/>
          <c:cat>
            <c:strRef>
              <c:f>'[ktk.ktk1.fact_ktk_ktk1.latest (32).xlsx]Kouluterveyskyselyn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(32).xlsx]Kouluterveyskyselyn aikasarjat '!$B$4:$B$9</c:f>
              <c:numCache>
                <c:formatCode>#\ ##0.0</c:formatCode>
                <c:ptCount val="6"/>
                <c:pt idx="0">
                  <c:v>5.3</c:v>
                </c:pt>
                <c:pt idx="1">
                  <c:v>6.3</c:v>
                </c:pt>
                <c:pt idx="2">
                  <c:v>6.8</c:v>
                </c:pt>
                <c:pt idx="3">
                  <c:v>4</c:v>
                </c:pt>
                <c:pt idx="4">
                  <c:v>5.3</c:v>
                </c:pt>
                <c:pt idx="5">
                  <c:v>6.4</c:v>
                </c:pt>
              </c:numCache>
            </c:numRef>
          </c:val>
          <c:extLst xmlns:c16r2="http://schemas.microsoft.com/office/drawing/2015/06/chart">
            <c:ext xmlns:c16="http://schemas.microsoft.com/office/drawing/2014/chart" uri="{C3380CC4-5D6E-409C-BE32-E72D297353CC}">
              <c16:uniqueId val="{00000000-EB27-4A01-A486-1C9B604D08DB}"/>
            </c:ext>
          </c:extLst>
        </c:ser>
        <c:ser>
          <c:idx val="1"/>
          <c:order val="1"/>
          <c:tx>
            <c:strRef>
              <c:f>'[ktk.ktk1.fact_ktk_ktk1.latest (32).xlsx]Kouluterveyskyselyn aikasarjat '!$C$3</c:f>
              <c:strCache>
                <c:ptCount val="1"/>
                <c:pt idx="0">
                  <c:v>Pojat</c:v>
                </c:pt>
              </c:strCache>
            </c:strRef>
          </c:tx>
          <c:spPr>
            <a:solidFill>
              <a:schemeClr val="accent2"/>
            </a:solidFill>
            <a:ln>
              <a:noFill/>
            </a:ln>
            <a:effectLst/>
            <a:sp3d/>
          </c:spPr>
          <c:invertIfNegative val="0"/>
          <c:cat>
            <c:strRef>
              <c:f>'[ktk.ktk1.fact_ktk_ktk1.latest (32).xlsx]Kouluterveyskyselyn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(32).xlsx]Kouluterveyskyselyn aikasarjat '!$C$4:$C$9</c:f>
              <c:numCache>
                <c:formatCode>#\ ##0.0</c:formatCode>
                <c:ptCount val="6"/>
                <c:pt idx="0">
                  <c:v>3</c:v>
                </c:pt>
                <c:pt idx="1">
                  <c:v>3.5</c:v>
                </c:pt>
                <c:pt idx="2">
                  <c:v>2.1</c:v>
                </c:pt>
                <c:pt idx="3" formatCode="General">
                  <c:v>0</c:v>
                </c:pt>
                <c:pt idx="4" formatCode="General">
                  <c:v>0</c:v>
                </c:pt>
                <c:pt idx="5" formatCode="General">
                  <c:v>0</c:v>
                </c:pt>
              </c:numCache>
            </c:numRef>
          </c:val>
          <c:extLst xmlns:c16r2="http://schemas.microsoft.com/office/drawing/2015/06/chart">
            <c:ext xmlns:c16="http://schemas.microsoft.com/office/drawing/2014/chart" uri="{C3380CC4-5D6E-409C-BE32-E72D297353CC}">
              <c16:uniqueId val="{00000001-EB27-4A01-A486-1C9B604D08DB}"/>
            </c:ext>
          </c:extLst>
        </c:ser>
        <c:ser>
          <c:idx val="2"/>
          <c:order val="2"/>
          <c:tx>
            <c:strRef>
              <c:f>'[ktk.ktk1.fact_ktk_ktk1.latest (32).xlsx]Kouluterveyskyselyn aikasarjat '!$D$3</c:f>
              <c:strCache>
                <c:ptCount val="1"/>
                <c:pt idx="0">
                  <c:v>Tytöt</c:v>
                </c:pt>
              </c:strCache>
            </c:strRef>
          </c:tx>
          <c:spPr>
            <a:solidFill>
              <a:schemeClr val="accent6"/>
            </a:solidFill>
            <a:ln>
              <a:noFill/>
            </a:ln>
            <a:effectLst/>
            <a:sp3d/>
          </c:spPr>
          <c:invertIfNegative val="0"/>
          <c:cat>
            <c:strRef>
              <c:f>'[ktk.ktk1.fact_ktk_ktk1.latest (32).xlsx]Kouluterveyskyselyn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(32).xlsx]Kouluterveyskyselyn aikasarjat '!$D$4:$D$9</c:f>
              <c:numCache>
                <c:formatCode>#\ ##0.0</c:formatCode>
                <c:ptCount val="6"/>
                <c:pt idx="0">
                  <c:v>7.5</c:v>
                </c:pt>
                <c:pt idx="1">
                  <c:v>9</c:v>
                </c:pt>
                <c:pt idx="2">
                  <c:v>12</c:v>
                </c:pt>
                <c:pt idx="3" formatCode="General">
                  <c:v>0</c:v>
                </c:pt>
                <c:pt idx="4">
                  <c:v>8.1</c:v>
                </c:pt>
                <c:pt idx="5">
                  <c:v>9.1</c:v>
                </c:pt>
              </c:numCache>
            </c:numRef>
          </c:val>
          <c:extLst xmlns:c16r2="http://schemas.microsoft.com/office/drawing/2015/06/chart">
            <c:ext xmlns:c16="http://schemas.microsoft.com/office/drawing/2014/chart" uri="{C3380CC4-5D6E-409C-BE32-E72D297353CC}">
              <c16:uniqueId val="{00000002-EB27-4A01-A486-1C9B604D08DB}"/>
            </c:ext>
          </c:extLst>
        </c:ser>
        <c:dLbls>
          <c:showLegendKey val="0"/>
          <c:showVal val="0"/>
          <c:showCatName val="0"/>
          <c:showSerName val="0"/>
          <c:showPercent val="0"/>
          <c:showBubbleSize val="0"/>
        </c:dLbls>
        <c:gapWidth val="150"/>
        <c:shape val="box"/>
        <c:axId val="198680960"/>
        <c:axId val="198682496"/>
        <c:axId val="0"/>
      </c:bar3DChart>
      <c:catAx>
        <c:axId val="1986809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682496"/>
        <c:crosses val="autoZero"/>
        <c:auto val="1"/>
        <c:lblAlgn val="ctr"/>
        <c:lblOffset val="100"/>
        <c:noMultiLvlLbl val="0"/>
      </c:catAx>
      <c:valAx>
        <c:axId val="19868249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6809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Saanut tukea ja apua hyvinvointiin kouluterveydenhoitajalta lukuvuoden aikana,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(33).xlsx]Kouluterveyskyselyn aikasarjat '!$B$3</c:f>
              <c:strCache>
                <c:ptCount val="1"/>
                <c:pt idx="0">
                  <c:v>Sukupuoli: yhteensä</c:v>
                </c:pt>
              </c:strCache>
            </c:strRef>
          </c:tx>
          <c:spPr>
            <a:solidFill>
              <a:schemeClr val="accent1"/>
            </a:solidFill>
            <a:ln>
              <a:noFill/>
            </a:ln>
            <a:effectLst/>
            <a:sp3d/>
          </c:spPr>
          <c:invertIfNegative val="0"/>
          <c:cat>
            <c:strRef>
              <c:f>'[ktk.ktk1.fact_ktk_ktk1.latest (33).xlsx]Kouluterveyskyselyn aikasarjat '!$A$4:$A$8</c:f>
              <c:strCache>
                <c:ptCount val="5"/>
                <c:pt idx="0">
                  <c:v>Koko maa</c:v>
                </c:pt>
                <c:pt idx="1">
                  <c:v>Satakunta</c:v>
                </c:pt>
                <c:pt idx="2">
                  <c:v>Eurajoki</c:v>
                </c:pt>
                <c:pt idx="3">
                  <c:v>Kokemäki</c:v>
                </c:pt>
                <c:pt idx="4">
                  <c:v>Nakkila</c:v>
                </c:pt>
              </c:strCache>
            </c:strRef>
          </c:cat>
          <c:val>
            <c:numRef>
              <c:f>'[ktk.ktk1.fact_ktk_ktk1.latest (33).xlsx]Kouluterveyskyselyn aikasarjat '!$B$4:$B$8</c:f>
              <c:numCache>
                <c:formatCode>#\ ##0.0</c:formatCode>
                <c:ptCount val="5"/>
                <c:pt idx="0">
                  <c:v>88.8</c:v>
                </c:pt>
                <c:pt idx="1">
                  <c:v>88.3</c:v>
                </c:pt>
                <c:pt idx="2">
                  <c:v>86.8</c:v>
                </c:pt>
                <c:pt idx="3">
                  <c:v>93.3</c:v>
                </c:pt>
                <c:pt idx="4">
                  <c:v>88.4</c:v>
                </c:pt>
              </c:numCache>
            </c:numRef>
          </c:val>
          <c:extLst xmlns:c16r2="http://schemas.microsoft.com/office/drawing/2015/06/chart">
            <c:ext xmlns:c16="http://schemas.microsoft.com/office/drawing/2014/chart" uri="{C3380CC4-5D6E-409C-BE32-E72D297353CC}">
              <c16:uniqueId val="{00000000-2BA5-4F80-B2AF-CE5A4D763C99}"/>
            </c:ext>
          </c:extLst>
        </c:ser>
        <c:dLbls>
          <c:showLegendKey val="0"/>
          <c:showVal val="0"/>
          <c:showCatName val="0"/>
          <c:showSerName val="0"/>
          <c:showPercent val="0"/>
          <c:showBubbleSize val="0"/>
        </c:dLbls>
        <c:gapWidth val="150"/>
        <c:shape val="box"/>
        <c:axId val="198727168"/>
        <c:axId val="198728704"/>
        <c:axId val="0"/>
      </c:bar3DChart>
      <c:catAx>
        <c:axId val="198727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728704"/>
        <c:crosses val="autoZero"/>
        <c:auto val="1"/>
        <c:lblAlgn val="ctr"/>
        <c:lblOffset val="100"/>
        <c:noMultiLvlLbl val="0"/>
      </c:catAx>
      <c:valAx>
        <c:axId val="1987287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7271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Usein vaikeuksia nukahtaa tai heräilemistä öisin,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171896991136984E-2"/>
          <c:y val="7.8075648985009377E-2"/>
          <c:w val="0.91290539769485335"/>
          <c:h val="0.81496052093998494"/>
        </c:manualLayout>
      </c:layout>
      <c:bar3DChart>
        <c:barDir val="bar"/>
        <c:grouping val="clustered"/>
        <c:varyColors val="0"/>
        <c:ser>
          <c:idx val="0"/>
          <c:order val="0"/>
          <c:tx>
            <c:strRef>
              <c:f>'[ktk.ktk4.fact_ktk_ktk4.latest (19).xlsx]Kouluterveyskyselyn tulokset 20'!$B$2</c:f>
              <c:strCache>
                <c:ptCount val="1"/>
                <c:pt idx="0">
                  <c:v>Pojat</c:v>
                </c:pt>
              </c:strCache>
            </c:strRef>
          </c:tx>
          <c:spPr>
            <a:solidFill>
              <a:schemeClr val="accent1"/>
            </a:solidFill>
            <a:ln>
              <a:noFill/>
            </a:ln>
            <a:effectLst/>
            <a:sp3d/>
          </c:spPr>
          <c:invertIfNegative val="0"/>
          <c:cat>
            <c:strRef>
              <c:f>'[ktk.ktk4.fact_ktk_ktk4.latest (19).xlsx]Kouluterveyskyselyn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(19).xlsx]Kouluterveyskyselyn tulokset 20'!$B$3:$B$8</c:f>
              <c:numCache>
                <c:formatCode>#\ ##0.0</c:formatCode>
                <c:ptCount val="6"/>
                <c:pt idx="0">
                  <c:v>9.9</c:v>
                </c:pt>
                <c:pt idx="1">
                  <c:v>10.7</c:v>
                </c:pt>
                <c:pt idx="2">
                  <c:v>9.3000000000000007</c:v>
                </c:pt>
                <c:pt idx="3">
                  <c:v>21.3</c:v>
                </c:pt>
                <c:pt idx="4">
                  <c:v>9.6</c:v>
                </c:pt>
                <c:pt idx="5" formatCode="General">
                  <c:v>0</c:v>
                </c:pt>
              </c:numCache>
            </c:numRef>
          </c:val>
          <c:extLst xmlns:c16r2="http://schemas.microsoft.com/office/drawing/2015/06/chart">
            <c:ext xmlns:c16="http://schemas.microsoft.com/office/drawing/2014/chart" uri="{C3380CC4-5D6E-409C-BE32-E72D297353CC}">
              <c16:uniqueId val="{00000000-F069-4191-89DD-DA9F34A27C4A}"/>
            </c:ext>
          </c:extLst>
        </c:ser>
        <c:ser>
          <c:idx val="1"/>
          <c:order val="1"/>
          <c:tx>
            <c:strRef>
              <c:f>'[ktk.ktk4.fact_ktk_ktk4.latest (19).xlsx]Kouluterveyskyselyn tulokset 20'!$C$2</c:f>
              <c:strCache>
                <c:ptCount val="1"/>
                <c:pt idx="0">
                  <c:v>Tytöt</c:v>
                </c:pt>
              </c:strCache>
            </c:strRef>
          </c:tx>
          <c:spPr>
            <a:solidFill>
              <a:schemeClr val="accent2"/>
            </a:solidFill>
            <a:ln>
              <a:noFill/>
            </a:ln>
            <a:effectLst/>
            <a:sp3d/>
          </c:spPr>
          <c:invertIfNegative val="0"/>
          <c:cat>
            <c:strRef>
              <c:f>'[ktk.ktk4.fact_ktk_ktk4.latest (19).xlsx]Kouluterveyskyselyn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(19).xlsx]Kouluterveyskyselyn tulokset 20'!$C$3:$C$8</c:f>
              <c:numCache>
                <c:formatCode>#\ ##0.0</c:formatCode>
                <c:ptCount val="6"/>
                <c:pt idx="0">
                  <c:v>12.5</c:v>
                </c:pt>
                <c:pt idx="1">
                  <c:v>12.3</c:v>
                </c:pt>
                <c:pt idx="2">
                  <c:v>12.4</c:v>
                </c:pt>
                <c:pt idx="3">
                  <c:v>9.1</c:v>
                </c:pt>
                <c:pt idx="4">
                  <c:v>16.399999999999999</c:v>
                </c:pt>
                <c:pt idx="5">
                  <c:v>11.1</c:v>
                </c:pt>
              </c:numCache>
            </c:numRef>
          </c:val>
          <c:extLst xmlns:c16r2="http://schemas.microsoft.com/office/drawing/2015/06/chart">
            <c:ext xmlns:c16="http://schemas.microsoft.com/office/drawing/2014/chart" uri="{C3380CC4-5D6E-409C-BE32-E72D297353CC}">
              <c16:uniqueId val="{00000001-F069-4191-89DD-DA9F34A27C4A}"/>
            </c:ext>
          </c:extLst>
        </c:ser>
        <c:ser>
          <c:idx val="2"/>
          <c:order val="2"/>
          <c:tx>
            <c:strRef>
              <c:f>'[ktk.ktk4.fact_ktk_ktk4.latest (19).xlsx]Kouluterveyskyselyn tulokset 20'!$D$2</c:f>
              <c:strCache>
                <c:ptCount val="1"/>
                <c:pt idx="0">
                  <c:v>Sukupuoli: yhteensä</c:v>
                </c:pt>
              </c:strCache>
            </c:strRef>
          </c:tx>
          <c:spPr>
            <a:solidFill>
              <a:schemeClr val="accent6"/>
            </a:solidFill>
            <a:ln>
              <a:noFill/>
            </a:ln>
            <a:effectLst/>
            <a:sp3d/>
          </c:spPr>
          <c:invertIfNegative val="0"/>
          <c:cat>
            <c:strRef>
              <c:f>'[ktk.ktk4.fact_ktk_ktk4.latest (19).xlsx]Kouluterveyskyselyn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(19).xlsx]Kouluterveyskyselyn tulokset 20'!$D$3:$D$8</c:f>
              <c:numCache>
                <c:formatCode>#\ ##0.0</c:formatCode>
                <c:ptCount val="6"/>
                <c:pt idx="0">
                  <c:v>11.2</c:v>
                </c:pt>
                <c:pt idx="1">
                  <c:v>11.6</c:v>
                </c:pt>
                <c:pt idx="2">
                  <c:v>10.9</c:v>
                </c:pt>
                <c:pt idx="3">
                  <c:v>14.7</c:v>
                </c:pt>
                <c:pt idx="4">
                  <c:v>12.9</c:v>
                </c:pt>
                <c:pt idx="5">
                  <c:v>8.1999999999999993</c:v>
                </c:pt>
              </c:numCache>
            </c:numRef>
          </c:val>
          <c:extLst xmlns:c16r2="http://schemas.microsoft.com/office/drawing/2015/06/chart">
            <c:ext xmlns:c16="http://schemas.microsoft.com/office/drawing/2014/chart" uri="{C3380CC4-5D6E-409C-BE32-E72D297353CC}">
              <c16:uniqueId val="{00000002-F069-4191-89DD-DA9F34A27C4A}"/>
            </c:ext>
          </c:extLst>
        </c:ser>
        <c:dLbls>
          <c:showLegendKey val="0"/>
          <c:showVal val="0"/>
          <c:showCatName val="0"/>
          <c:showSerName val="0"/>
          <c:showPercent val="0"/>
          <c:showBubbleSize val="0"/>
        </c:dLbls>
        <c:gapWidth val="150"/>
        <c:shape val="box"/>
        <c:axId val="131464576"/>
        <c:axId val="131474560"/>
        <c:axId val="0"/>
      </c:bar3DChart>
      <c:catAx>
        <c:axId val="1314645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474560"/>
        <c:crosses val="autoZero"/>
        <c:auto val="1"/>
        <c:lblAlgn val="ctr"/>
        <c:lblOffset val="100"/>
        <c:noMultiLvlLbl val="0"/>
      </c:catAx>
      <c:valAx>
        <c:axId val="1314745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464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Mahdollisuus keskustella koulussa aikuisen kanssa mieltä painavista asioista,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(34).xlsx]Kouluterveyskyselyn aikasarjat '!$B$3</c:f>
              <c:strCache>
                <c:ptCount val="1"/>
                <c:pt idx="0">
                  <c:v>Sukupuoli: yhteensä</c:v>
                </c:pt>
              </c:strCache>
            </c:strRef>
          </c:tx>
          <c:spPr>
            <a:solidFill>
              <a:schemeClr val="accent1"/>
            </a:solidFill>
            <a:ln>
              <a:noFill/>
            </a:ln>
            <a:effectLst/>
            <a:sp3d/>
          </c:spPr>
          <c:invertIfNegative val="0"/>
          <c:cat>
            <c:strRef>
              <c:f>'[ktk.ktk1.fact_ktk_ktk1.latest (34).xlsx]Kouluterveyskyselyn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(34).xlsx]Kouluterveyskyselyn aikasarjat '!$B$4:$B$9</c:f>
              <c:numCache>
                <c:formatCode>#\ ##0.0</c:formatCode>
                <c:ptCount val="6"/>
                <c:pt idx="0">
                  <c:v>43</c:v>
                </c:pt>
                <c:pt idx="1">
                  <c:v>44.6</c:v>
                </c:pt>
                <c:pt idx="2">
                  <c:v>61.3</c:v>
                </c:pt>
                <c:pt idx="3">
                  <c:v>39.799999999999997</c:v>
                </c:pt>
                <c:pt idx="4">
                  <c:v>41.7</c:v>
                </c:pt>
                <c:pt idx="5">
                  <c:v>50.5</c:v>
                </c:pt>
              </c:numCache>
            </c:numRef>
          </c:val>
          <c:extLst xmlns:c16r2="http://schemas.microsoft.com/office/drawing/2015/06/chart">
            <c:ext xmlns:c16="http://schemas.microsoft.com/office/drawing/2014/chart" uri="{C3380CC4-5D6E-409C-BE32-E72D297353CC}">
              <c16:uniqueId val="{00000000-2DDA-4B2E-BC79-A1379BF9C59C}"/>
            </c:ext>
          </c:extLst>
        </c:ser>
        <c:ser>
          <c:idx val="1"/>
          <c:order val="1"/>
          <c:tx>
            <c:strRef>
              <c:f>'[ktk.ktk1.fact_ktk_ktk1.latest (34).xlsx]Kouluterveyskyselyn aikasarjat '!$C$3</c:f>
              <c:strCache>
                <c:ptCount val="1"/>
                <c:pt idx="0">
                  <c:v>Pojat</c:v>
                </c:pt>
              </c:strCache>
            </c:strRef>
          </c:tx>
          <c:spPr>
            <a:solidFill>
              <a:schemeClr val="accent2"/>
            </a:solidFill>
            <a:ln>
              <a:noFill/>
            </a:ln>
            <a:effectLst/>
            <a:sp3d/>
          </c:spPr>
          <c:invertIfNegative val="0"/>
          <c:cat>
            <c:strRef>
              <c:f>'[ktk.ktk1.fact_ktk_ktk1.latest (34).xlsx]Kouluterveyskyselyn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(34).xlsx]Kouluterveyskyselyn aikasarjat '!$C$4:$C$9</c:f>
              <c:numCache>
                <c:formatCode>#\ ##0.0</c:formatCode>
                <c:ptCount val="6"/>
                <c:pt idx="0">
                  <c:v>43.3</c:v>
                </c:pt>
                <c:pt idx="1">
                  <c:v>44.5</c:v>
                </c:pt>
                <c:pt idx="2">
                  <c:v>59.6</c:v>
                </c:pt>
                <c:pt idx="3">
                  <c:v>32.5</c:v>
                </c:pt>
                <c:pt idx="4">
                  <c:v>45.8</c:v>
                </c:pt>
                <c:pt idx="5">
                  <c:v>65.900000000000006</c:v>
                </c:pt>
              </c:numCache>
            </c:numRef>
          </c:val>
          <c:extLst xmlns:c16r2="http://schemas.microsoft.com/office/drawing/2015/06/chart">
            <c:ext xmlns:c16="http://schemas.microsoft.com/office/drawing/2014/chart" uri="{C3380CC4-5D6E-409C-BE32-E72D297353CC}">
              <c16:uniqueId val="{00000001-2DDA-4B2E-BC79-A1379BF9C59C}"/>
            </c:ext>
          </c:extLst>
        </c:ser>
        <c:ser>
          <c:idx val="2"/>
          <c:order val="2"/>
          <c:tx>
            <c:strRef>
              <c:f>'[ktk.ktk1.fact_ktk_ktk1.latest (34).xlsx]Kouluterveyskyselyn aikasarjat '!$D$3</c:f>
              <c:strCache>
                <c:ptCount val="1"/>
                <c:pt idx="0">
                  <c:v>Tytöt</c:v>
                </c:pt>
              </c:strCache>
            </c:strRef>
          </c:tx>
          <c:spPr>
            <a:solidFill>
              <a:schemeClr val="accent6"/>
            </a:solidFill>
            <a:ln>
              <a:noFill/>
            </a:ln>
            <a:effectLst/>
            <a:sp3d/>
          </c:spPr>
          <c:invertIfNegative val="0"/>
          <c:cat>
            <c:strRef>
              <c:f>'[ktk.ktk1.fact_ktk_ktk1.latest (34).xlsx]Kouluterveyskyselyn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(34).xlsx]Kouluterveyskyselyn aikasarjat '!$D$4:$D$9</c:f>
              <c:numCache>
                <c:formatCode>#\ ##0.0</c:formatCode>
                <c:ptCount val="6"/>
                <c:pt idx="0">
                  <c:v>42.8</c:v>
                </c:pt>
                <c:pt idx="1">
                  <c:v>44.7</c:v>
                </c:pt>
                <c:pt idx="2">
                  <c:v>63.1</c:v>
                </c:pt>
                <c:pt idx="3">
                  <c:v>44.8</c:v>
                </c:pt>
                <c:pt idx="4">
                  <c:v>38.299999999999997</c:v>
                </c:pt>
                <c:pt idx="5">
                  <c:v>40.9</c:v>
                </c:pt>
              </c:numCache>
            </c:numRef>
          </c:val>
          <c:extLst xmlns:c16r2="http://schemas.microsoft.com/office/drawing/2015/06/chart">
            <c:ext xmlns:c16="http://schemas.microsoft.com/office/drawing/2014/chart" uri="{C3380CC4-5D6E-409C-BE32-E72D297353CC}">
              <c16:uniqueId val="{00000002-2DDA-4B2E-BC79-A1379BF9C59C}"/>
            </c:ext>
          </c:extLst>
        </c:ser>
        <c:dLbls>
          <c:showLegendKey val="0"/>
          <c:showVal val="0"/>
          <c:showCatName val="0"/>
          <c:showSerName val="0"/>
          <c:showPercent val="0"/>
          <c:showBubbleSize val="0"/>
        </c:dLbls>
        <c:gapWidth val="150"/>
        <c:shape val="box"/>
        <c:axId val="198774784"/>
        <c:axId val="198776320"/>
        <c:axId val="0"/>
      </c:bar3DChart>
      <c:catAx>
        <c:axId val="1987747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776320"/>
        <c:crosses val="autoZero"/>
        <c:auto val="1"/>
        <c:lblAlgn val="ctr"/>
        <c:lblOffset val="100"/>
        <c:noMultiLvlLbl val="0"/>
      </c:catAx>
      <c:valAx>
        <c:axId val="19877632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774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Terveystarkastuksessa puhutaan nuorelle tärkeistä asioista,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(35).xlsx]Kouluterveyskyselyn aikasarjat '!$B$3</c:f>
              <c:strCache>
                <c:ptCount val="1"/>
                <c:pt idx="0">
                  <c:v>Sukupuoli: yhteensä</c:v>
                </c:pt>
              </c:strCache>
            </c:strRef>
          </c:tx>
          <c:spPr>
            <a:solidFill>
              <a:schemeClr val="accent1"/>
            </a:solidFill>
            <a:ln>
              <a:noFill/>
            </a:ln>
            <a:effectLst/>
            <a:sp3d/>
          </c:spPr>
          <c:invertIfNegative val="0"/>
          <c:cat>
            <c:strRef>
              <c:f>'[ktk.ktk1.fact_ktk_ktk1.latest (35).xlsx]Kouluterveyskyselyn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(35).xlsx]Kouluterveyskyselyn aikasarjat '!$B$4:$B$9</c:f>
              <c:numCache>
                <c:formatCode>#\ ##0.0</c:formatCode>
                <c:ptCount val="6"/>
                <c:pt idx="0">
                  <c:v>80.400000000000006</c:v>
                </c:pt>
                <c:pt idx="1">
                  <c:v>78.900000000000006</c:v>
                </c:pt>
                <c:pt idx="2">
                  <c:v>89.7</c:v>
                </c:pt>
                <c:pt idx="3">
                  <c:v>70.2</c:v>
                </c:pt>
                <c:pt idx="4">
                  <c:v>79.099999999999994</c:v>
                </c:pt>
                <c:pt idx="5">
                  <c:v>79.5</c:v>
                </c:pt>
              </c:numCache>
            </c:numRef>
          </c:val>
          <c:extLst xmlns:c16r2="http://schemas.microsoft.com/office/drawing/2015/06/chart">
            <c:ext xmlns:c16="http://schemas.microsoft.com/office/drawing/2014/chart" uri="{C3380CC4-5D6E-409C-BE32-E72D297353CC}">
              <c16:uniqueId val="{00000000-10E6-41F5-A9C4-6C4C1A908AA6}"/>
            </c:ext>
          </c:extLst>
        </c:ser>
        <c:ser>
          <c:idx val="1"/>
          <c:order val="1"/>
          <c:tx>
            <c:strRef>
              <c:f>'[ktk.ktk1.fact_ktk_ktk1.latest (35).xlsx]Kouluterveyskyselyn aikasarjat '!$C$3</c:f>
              <c:strCache>
                <c:ptCount val="1"/>
                <c:pt idx="0">
                  <c:v>Pojat</c:v>
                </c:pt>
              </c:strCache>
            </c:strRef>
          </c:tx>
          <c:spPr>
            <a:solidFill>
              <a:schemeClr val="accent2"/>
            </a:solidFill>
            <a:ln>
              <a:noFill/>
            </a:ln>
            <a:effectLst/>
            <a:sp3d/>
          </c:spPr>
          <c:invertIfNegative val="0"/>
          <c:cat>
            <c:strRef>
              <c:f>'[ktk.ktk1.fact_ktk_ktk1.latest (35).xlsx]Kouluterveyskyselyn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(35).xlsx]Kouluterveyskyselyn aikasarjat '!$C$4:$C$9</c:f>
              <c:numCache>
                <c:formatCode>#\ ##0.0</c:formatCode>
                <c:ptCount val="6"/>
                <c:pt idx="0">
                  <c:v>82.3</c:v>
                </c:pt>
                <c:pt idx="1">
                  <c:v>81</c:v>
                </c:pt>
                <c:pt idx="2">
                  <c:v>89.8</c:v>
                </c:pt>
                <c:pt idx="3">
                  <c:v>59.4</c:v>
                </c:pt>
                <c:pt idx="4" formatCode="General">
                  <c:v>0</c:v>
                </c:pt>
                <c:pt idx="5">
                  <c:v>83.3</c:v>
                </c:pt>
              </c:numCache>
            </c:numRef>
          </c:val>
          <c:extLst xmlns:c16r2="http://schemas.microsoft.com/office/drawing/2015/06/chart">
            <c:ext xmlns:c16="http://schemas.microsoft.com/office/drawing/2014/chart" uri="{C3380CC4-5D6E-409C-BE32-E72D297353CC}">
              <c16:uniqueId val="{00000001-10E6-41F5-A9C4-6C4C1A908AA6}"/>
            </c:ext>
          </c:extLst>
        </c:ser>
        <c:ser>
          <c:idx val="2"/>
          <c:order val="2"/>
          <c:tx>
            <c:strRef>
              <c:f>'[ktk.ktk1.fact_ktk_ktk1.latest (35).xlsx]Kouluterveyskyselyn aikasarjat '!$D$3</c:f>
              <c:strCache>
                <c:ptCount val="1"/>
                <c:pt idx="0">
                  <c:v>Tytöt</c:v>
                </c:pt>
              </c:strCache>
            </c:strRef>
          </c:tx>
          <c:spPr>
            <a:solidFill>
              <a:schemeClr val="accent6"/>
            </a:solidFill>
            <a:ln>
              <a:noFill/>
            </a:ln>
            <a:effectLst/>
            <a:sp3d/>
          </c:spPr>
          <c:invertIfNegative val="0"/>
          <c:cat>
            <c:strRef>
              <c:f>'[ktk.ktk1.fact_ktk_ktk1.latest (35).xlsx]Kouluterveyskyselyn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(35).xlsx]Kouluterveyskyselyn aikasarjat '!$D$4:$D$9</c:f>
              <c:numCache>
                <c:formatCode>#\ ##0.0</c:formatCode>
                <c:ptCount val="6"/>
                <c:pt idx="0">
                  <c:v>78.7</c:v>
                </c:pt>
                <c:pt idx="1">
                  <c:v>77.099999999999994</c:v>
                </c:pt>
                <c:pt idx="2">
                  <c:v>89.7</c:v>
                </c:pt>
                <c:pt idx="3">
                  <c:v>76.900000000000006</c:v>
                </c:pt>
                <c:pt idx="4" formatCode="General">
                  <c:v>0</c:v>
                </c:pt>
                <c:pt idx="5">
                  <c:v>77.099999999999994</c:v>
                </c:pt>
              </c:numCache>
            </c:numRef>
          </c:val>
          <c:extLst xmlns:c16r2="http://schemas.microsoft.com/office/drawing/2015/06/chart">
            <c:ext xmlns:c16="http://schemas.microsoft.com/office/drawing/2014/chart" uri="{C3380CC4-5D6E-409C-BE32-E72D297353CC}">
              <c16:uniqueId val="{00000002-10E6-41F5-A9C4-6C4C1A908AA6}"/>
            </c:ext>
          </c:extLst>
        </c:ser>
        <c:dLbls>
          <c:showLegendKey val="0"/>
          <c:showVal val="0"/>
          <c:showCatName val="0"/>
          <c:showSerName val="0"/>
          <c:showPercent val="0"/>
          <c:showBubbleSize val="0"/>
        </c:dLbls>
        <c:gapWidth val="150"/>
        <c:shape val="box"/>
        <c:axId val="198830336"/>
        <c:axId val="198832128"/>
        <c:axId val="0"/>
      </c:bar3DChart>
      <c:catAx>
        <c:axId val="198830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832128"/>
        <c:crosses val="autoZero"/>
        <c:auto val="1"/>
        <c:lblAlgn val="ctr"/>
        <c:lblOffset val="100"/>
        <c:noMultiLvlLbl val="0"/>
      </c:catAx>
      <c:valAx>
        <c:axId val="1988321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8303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Terveystarkastuksessa nuoren mielipidettä kuunnellaan,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(36).xlsx]Kouluterveyskyselyn aikasarjat '!$B$3</c:f>
              <c:strCache>
                <c:ptCount val="1"/>
                <c:pt idx="0">
                  <c:v>Sukupuoli: yhteensä</c:v>
                </c:pt>
              </c:strCache>
            </c:strRef>
          </c:tx>
          <c:spPr>
            <a:solidFill>
              <a:schemeClr val="accent1"/>
            </a:solidFill>
            <a:ln>
              <a:noFill/>
            </a:ln>
            <a:effectLst/>
            <a:sp3d/>
          </c:spPr>
          <c:invertIfNegative val="0"/>
          <c:cat>
            <c:strRef>
              <c:f>'[ktk.ktk1.fact_ktk_ktk1.latest (36).xlsx]Kouluterveyskyselyn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(36).xlsx]Kouluterveyskyselyn aikasarjat '!$B$4:$B$9</c:f>
              <c:numCache>
                <c:formatCode>#\ ##0.0</c:formatCode>
                <c:ptCount val="6"/>
                <c:pt idx="0">
                  <c:v>84</c:v>
                </c:pt>
                <c:pt idx="1">
                  <c:v>83.3</c:v>
                </c:pt>
                <c:pt idx="2">
                  <c:v>92.2</c:v>
                </c:pt>
                <c:pt idx="3">
                  <c:v>75.900000000000006</c:v>
                </c:pt>
                <c:pt idx="4">
                  <c:v>83.6</c:v>
                </c:pt>
                <c:pt idx="5">
                  <c:v>87.2</c:v>
                </c:pt>
              </c:numCache>
            </c:numRef>
          </c:val>
          <c:extLst xmlns:c16r2="http://schemas.microsoft.com/office/drawing/2015/06/chart">
            <c:ext xmlns:c16="http://schemas.microsoft.com/office/drawing/2014/chart" uri="{C3380CC4-5D6E-409C-BE32-E72D297353CC}">
              <c16:uniqueId val="{00000000-A3D1-4B58-AB06-B1C413D69E2C}"/>
            </c:ext>
          </c:extLst>
        </c:ser>
        <c:ser>
          <c:idx val="1"/>
          <c:order val="1"/>
          <c:tx>
            <c:strRef>
              <c:f>'[ktk.ktk1.fact_ktk_ktk1.latest (36).xlsx]Kouluterveyskyselyn aikasarjat '!$C$3</c:f>
              <c:strCache>
                <c:ptCount val="1"/>
                <c:pt idx="0">
                  <c:v>Pojat</c:v>
                </c:pt>
              </c:strCache>
            </c:strRef>
          </c:tx>
          <c:spPr>
            <a:solidFill>
              <a:schemeClr val="accent2"/>
            </a:solidFill>
            <a:ln>
              <a:noFill/>
            </a:ln>
            <a:effectLst/>
            <a:sp3d/>
          </c:spPr>
          <c:invertIfNegative val="0"/>
          <c:cat>
            <c:strRef>
              <c:f>'[ktk.ktk1.fact_ktk_ktk1.latest (36).xlsx]Kouluterveyskyselyn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(36).xlsx]Kouluterveyskyselyn aikasarjat '!$C$4:$C$9</c:f>
              <c:numCache>
                <c:formatCode>#\ ##0.0</c:formatCode>
                <c:ptCount val="6"/>
                <c:pt idx="0">
                  <c:v>85.7</c:v>
                </c:pt>
                <c:pt idx="1">
                  <c:v>83.9</c:v>
                </c:pt>
                <c:pt idx="2">
                  <c:v>89.7</c:v>
                </c:pt>
                <c:pt idx="3">
                  <c:v>68.8</c:v>
                </c:pt>
                <c:pt idx="4" formatCode="General">
                  <c:v>0</c:v>
                </c:pt>
                <c:pt idx="5">
                  <c:v>86.7</c:v>
                </c:pt>
              </c:numCache>
            </c:numRef>
          </c:val>
          <c:extLst xmlns:c16r2="http://schemas.microsoft.com/office/drawing/2015/06/chart">
            <c:ext xmlns:c16="http://schemas.microsoft.com/office/drawing/2014/chart" uri="{C3380CC4-5D6E-409C-BE32-E72D297353CC}">
              <c16:uniqueId val="{00000001-A3D1-4B58-AB06-B1C413D69E2C}"/>
            </c:ext>
          </c:extLst>
        </c:ser>
        <c:ser>
          <c:idx val="2"/>
          <c:order val="2"/>
          <c:tx>
            <c:strRef>
              <c:f>'[ktk.ktk1.fact_ktk_ktk1.latest (36).xlsx]Kouluterveyskyselyn aikasarjat '!$D$3</c:f>
              <c:strCache>
                <c:ptCount val="1"/>
                <c:pt idx="0">
                  <c:v>Tytöt</c:v>
                </c:pt>
              </c:strCache>
            </c:strRef>
          </c:tx>
          <c:spPr>
            <a:solidFill>
              <a:schemeClr val="accent6"/>
            </a:solidFill>
            <a:ln>
              <a:noFill/>
            </a:ln>
            <a:effectLst/>
            <a:sp3d/>
          </c:spPr>
          <c:invertIfNegative val="0"/>
          <c:cat>
            <c:strRef>
              <c:f>'[ktk.ktk1.fact_ktk_ktk1.latest (36).xlsx]Kouluterveyskyselyn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(36).xlsx]Kouluterveyskyselyn aikasarjat '!$D$4:$D$9</c:f>
              <c:numCache>
                <c:formatCode>#\ ##0.0</c:formatCode>
                <c:ptCount val="6"/>
                <c:pt idx="0">
                  <c:v>82.6</c:v>
                </c:pt>
                <c:pt idx="1">
                  <c:v>82.7</c:v>
                </c:pt>
                <c:pt idx="2">
                  <c:v>94.8</c:v>
                </c:pt>
                <c:pt idx="3">
                  <c:v>80.400000000000006</c:v>
                </c:pt>
                <c:pt idx="4" formatCode="General">
                  <c:v>0</c:v>
                </c:pt>
                <c:pt idx="5">
                  <c:v>87.5</c:v>
                </c:pt>
              </c:numCache>
            </c:numRef>
          </c:val>
          <c:extLst xmlns:c16r2="http://schemas.microsoft.com/office/drawing/2015/06/chart">
            <c:ext xmlns:c16="http://schemas.microsoft.com/office/drawing/2014/chart" uri="{C3380CC4-5D6E-409C-BE32-E72D297353CC}">
              <c16:uniqueId val="{00000002-A3D1-4B58-AB06-B1C413D69E2C}"/>
            </c:ext>
          </c:extLst>
        </c:ser>
        <c:dLbls>
          <c:showLegendKey val="0"/>
          <c:showVal val="0"/>
          <c:showCatName val="0"/>
          <c:showSerName val="0"/>
          <c:showPercent val="0"/>
          <c:showBubbleSize val="0"/>
        </c:dLbls>
        <c:gapWidth val="150"/>
        <c:shape val="box"/>
        <c:axId val="198882048"/>
        <c:axId val="198883584"/>
        <c:axId val="0"/>
      </c:bar3DChart>
      <c:catAx>
        <c:axId val="198882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8883584"/>
        <c:crosses val="autoZero"/>
        <c:auto val="1"/>
        <c:lblAlgn val="ctr"/>
        <c:lblOffset val="100"/>
        <c:noMultiLvlLbl val="0"/>
      </c:catAx>
      <c:valAx>
        <c:axId val="1988835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8820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Terveystarkastuksessa puhutaan nuoren kotiasioista, %, 2019, 8 &amp; 9 LK</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(37).xlsx]Kouluterveyskyselyn aikasarjat '!$B$3</c:f>
              <c:strCache>
                <c:ptCount val="1"/>
                <c:pt idx="0">
                  <c:v>Sukupuoli: yhteensä</c:v>
                </c:pt>
              </c:strCache>
            </c:strRef>
          </c:tx>
          <c:spPr>
            <a:solidFill>
              <a:schemeClr val="accent1"/>
            </a:solidFill>
            <a:ln>
              <a:noFill/>
            </a:ln>
            <a:effectLst/>
            <a:sp3d/>
          </c:spPr>
          <c:invertIfNegative val="0"/>
          <c:cat>
            <c:strRef>
              <c:f>'[ktk.ktk1.fact_ktk_ktk1.latest (37).xlsx]Kouluterveyskyselyn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(37).xlsx]Kouluterveyskyselyn aikasarjat '!$B$4:$B$9</c:f>
              <c:numCache>
                <c:formatCode>#\ ##0.0</c:formatCode>
                <c:ptCount val="6"/>
                <c:pt idx="0">
                  <c:v>83.9</c:v>
                </c:pt>
                <c:pt idx="1">
                  <c:v>84.7</c:v>
                </c:pt>
                <c:pt idx="2">
                  <c:v>90.4</c:v>
                </c:pt>
                <c:pt idx="3">
                  <c:v>81</c:v>
                </c:pt>
                <c:pt idx="4">
                  <c:v>89.4</c:v>
                </c:pt>
                <c:pt idx="5">
                  <c:v>91</c:v>
                </c:pt>
              </c:numCache>
            </c:numRef>
          </c:val>
          <c:extLst xmlns:c16r2="http://schemas.microsoft.com/office/drawing/2015/06/chart">
            <c:ext xmlns:c16="http://schemas.microsoft.com/office/drawing/2014/chart" uri="{C3380CC4-5D6E-409C-BE32-E72D297353CC}">
              <c16:uniqueId val="{00000000-EC31-40CD-9895-67BE3AEF6FBE}"/>
            </c:ext>
          </c:extLst>
        </c:ser>
        <c:ser>
          <c:idx val="1"/>
          <c:order val="1"/>
          <c:tx>
            <c:strRef>
              <c:f>'[ktk.ktk1.fact_ktk_ktk1.latest (37).xlsx]Kouluterveyskyselyn aikasarjat '!$C$3</c:f>
              <c:strCache>
                <c:ptCount val="1"/>
                <c:pt idx="0">
                  <c:v>Pojat</c:v>
                </c:pt>
              </c:strCache>
            </c:strRef>
          </c:tx>
          <c:spPr>
            <a:solidFill>
              <a:schemeClr val="accent2"/>
            </a:solidFill>
            <a:ln>
              <a:noFill/>
            </a:ln>
            <a:effectLst/>
            <a:sp3d/>
          </c:spPr>
          <c:invertIfNegative val="0"/>
          <c:cat>
            <c:strRef>
              <c:f>'[ktk.ktk1.fact_ktk_ktk1.latest (37).xlsx]Kouluterveyskyselyn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(37).xlsx]Kouluterveyskyselyn aikasarjat '!$C$4:$C$9</c:f>
              <c:numCache>
                <c:formatCode>#\ ##0.0</c:formatCode>
                <c:ptCount val="6"/>
                <c:pt idx="0">
                  <c:v>84.1</c:v>
                </c:pt>
                <c:pt idx="1">
                  <c:v>83.7</c:v>
                </c:pt>
                <c:pt idx="2">
                  <c:v>91.4</c:v>
                </c:pt>
                <c:pt idx="3">
                  <c:v>68.8</c:v>
                </c:pt>
                <c:pt idx="4" formatCode="General">
                  <c:v>0</c:v>
                </c:pt>
                <c:pt idx="5">
                  <c:v>86.7</c:v>
                </c:pt>
              </c:numCache>
            </c:numRef>
          </c:val>
          <c:extLst xmlns:c16r2="http://schemas.microsoft.com/office/drawing/2015/06/chart">
            <c:ext xmlns:c16="http://schemas.microsoft.com/office/drawing/2014/chart" uri="{C3380CC4-5D6E-409C-BE32-E72D297353CC}">
              <c16:uniqueId val="{00000001-EC31-40CD-9895-67BE3AEF6FBE}"/>
            </c:ext>
          </c:extLst>
        </c:ser>
        <c:ser>
          <c:idx val="2"/>
          <c:order val="2"/>
          <c:tx>
            <c:strRef>
              <c:f>'[ktk.ktk1.fact_ktk_ktk1.latest (37).xlsx]Kouluterveyskyselyn aikasarjat '!$D$3</c:f>
              <c:strCache>
                <c:ptCount val="1"/>
                <c:pt idx="0">
                  <c:v>Tytöt</c:v>
                </c:pt>
              </c:strCache>
            </c:strRef>
          </c:tx>
          <c:spPr>
            <a:solidFill>
              <a:schemeClr val="accent6"/>
            </a:solidFill>
            <a:ln>
              <a:noFill/>
            </a:ln>
            <a:effectLst/>
            <a:sp3d/>
          </c:spPr>
          <c:invertIfNegative val="0"/>
          <c:cat>
            <c:strRef>
              <c:f>'[ktk.ktk1.fact_ktk_ktk1.latest (37).xlsx]Kouluterveyskyselyn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(37).xlsx]Kouluterveyskyselyn aikasarjat '!$D$4:$D$9</c:f>
              <c:numCache>
                <c:formatCode>#\ ##0.0</c:formatCode>
                <c:ptCount val="6"/>
                <c:pt idx="0">
                  <c:v>83.7</c:v>
                </c:pt>
                <c:pt idx="1">
                  <c:v>85.5</c:v>
                </c:pt>
                <c:pt idx="2">
                  <c:v>89.5</c:v>
                </c:pt>
                <c:pt idx="3">
                  <c:v>88.5</c:v>
                </c:pt>
                <c:pt idx="4" formatCode="General">
                  <c:v>0</c:v>
                </c:pt>
                <c:pt idx="5">
                  <c:v>93.8</c:v>
                </c:pt>
              </c:numCache>
            </c:numRef>
          </c:val>
          <c:extLst xmlns:c16r2="http://schemas.microsoft.com/office/drawing/2015/06/chart">
            <c:ext xmlns:c16="http://schemas.microsoft.com/office/drawing/2014/chart" uri="{C3380CC4-5D6E-409C-BE32-E72D297353CC}">
              <c16:uniqueId val="{00000002-EC31-40CD-9895-67BE3AEF6FBE}"/>
            </c:ext>
          </c:extLst>
        </c:ser>
        <c:dLbls>
          <c:showLegendKey val="0"/>
          <c:showVal val="0"/>
          <c:showCatName val="0"/>
          <c:showSerName val="0"/>
          <c:showPercent val="0"/>
          <c:showBubbleSize val="0"/>
        </c:dLbls>
        <c:gapWidth val="150"/>
        <c:shape val="box"/>
        <c:axId val="199060480"/>
        <c:axId val="199066368"/>
        <c:axId val="0"/>
      </c:bar3DChart>
      <c:catAx>
        <c:axId val="199060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9066368"/>
        <c:crosses val="autoZero"/>
        <c:auto val="1"/>
        <c:lblAlgn val="ctr"/>
        <c:lblOffset val="100"/>
        <c:noMultiLvlLbl val="0"/>
      </c:catAx>
      <c:valAx>
        <c:axId val="19906636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90604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Usein päänsärkyä, %, 2019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(20).xlsx]Kouluterveyskyselyn tulokset 20'!$B$2</c:f>
              <c:strCache>
                <c:ptCount val="1"/>
                <c:pt idx="0">
                  <c:v>Pojat</c:v>
                </c:pt>
              </c:strCache>
            </c:strRef>
          </c:tx>
          <c:spPr>
            <a:solidFill>
              <a:schemeClr val="accent1"/>
            </a:solidFill>
            <a:ln>
              <a:noFill/>
            </a:ln>
            <a:effectLst/>
            <a:sp3d/>
          </c:spPr>
          <c:invertIfNegative val="0"/>
          <c:cat>
            <c:strRef>
              <c:f>'[ktk.ktk4.fact_ktk_ktk4.latest (20).xlsx]Kouluterveyskyselyn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(20).xlsx]Kouluterveyskyselyn tulokset 20'!$B$3:$B$8</c:f>
              <c:numCache>
                <c:formatCode>#\ ##0.0</c:formatCode>
                <c:ptCount val="6"/>
                <c:pt idx="0">
                  <c:v>10.7</c:v>
                </c:pt>
                <c:pt idx="1">
                  <c:v>9.4</c:v>
                </c:pt>
                <c:pt idx="2">
                  <c:v>4.7</c:v>
                </c:pt>
                <c:pt idx="3">
                  <c:v>12.8</c:v>
                </c:pt>
                <c:pt idx="4">
                  <c:v>8.1</c:v>
                </c:pt>
                <c:pt idx="5" formatCode="General">
                  <c:v>0</c:v>
                </c:pt>
              </c:numCache>
            </c:numRef>
          </c:val>
          <c:extLst xmlns:c16r2="http://schemas.microsoft.com/office/drawing/2015/06/chart">
            <c:ext xmlns:c16="http://schemas.microsoft.com/office/drawing/2014/chart" uri="{C3380CC4-5D6E-409C-BE32-E72D297353CC}">
              <c16:uniqueId val="{00000000-6FB6-4439-B95C-86219D1D5B34}"/>
            </c:ext>
          </c:extLst>
        </c:ser>
        <c:ser>
          <c:idx val="1"/>
          <c:order val="1"/>
          <c:tx>
            <c:strRef>
              <c:f>'[ktk.ktk4.fact_ktk_ktk4.latest (20).xlsx]Kouluterveyskyselyn tulokset 20'!$C$2</c:f>
              <c:strCache>
                <c:ptCount val="1"/>
                <c:pt idx="0">
                  <c:v>Tytöt</c:v>
                </c:pt>
              </c:strCache>
            </c:strRef>
          </c:tx>
          <c:spPr>
            <a:solidFill>
              <a:schemeClr val="accent2"/>
            </a:solidFill>
            <a:ln>
              <a:noFill/>
            </a:ln>
            <a:effectLst/>
            <a:sp3d/>
          </c:spPr>
          <c:invertIfNegative val="0"/>
          <c:cat>
            <c:strRef>
              <c:f>'[ktk.ktk4.fact_ktk_ktk4.latest (20).xlsx]Kouluterveyskyselyn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(20).xlsx]Kouluterveyskyselyn tulokset 20'!$C$3:$C$8</c:f>
              <c:numCache>
                <c:formatCode>#\ ##0.0</c:formatCode>
                <c:ptCount val="6"/>
                <c:pt idx="0">
                  <c:v>16.2</c:v>
                </c:pt>
                <c:pt idx="1">
                  <c:v>15.7</c:v>
                </c:pt>
                <c:pt idx="2">
                  <c:v>14.2</c:v>
                </c:pt>
                <c:pt idx="3">
                  <c:v>18.2</c:v>
                </c:pt>
                <c:pt idx="4">
                  <c:v>10.6</c:v>
                </c:pt>
                <c:pt idx="5">
                  <c:v>11.1</c:v>
                </c:pt>
              </c:numCache>
            </c:numRef>
          </c:val>
          <c:extLst xmlns:c16r2="http://schemas.microsoft.com/office/drawing/2015/06/chart">
            <c:ext xmlns:c16="http://schemas.microsoft.com/office/drawing/2014/chart" uri="{C3380CC4-5D6E-409C-BE32-E72D297353CC}">
              <c16:uniqueId val="{00000001-6FB6-4439-B95C-86219D1D5B34}"/>
            </c:ext>
          </c:extLst>
        </c:ser>
        <c:ser>
          <c:idx val="2"/>
          <c:order val="2"/>
          <c:tx>
            <c:strRef>
              <c:f>'[ktk.ktk4.fact_ktk_ktk4.latest (20).xlsx]Kouluterveyskyselyn tulokset 20'!$D$2</c:f>
              <c:strCache>
                <c:ptCount val="1"/>
                <c:pt idx="0">
                  <c:v>Sukupuoli: yhteensä</c:v>
                </c:pt>
              </c:strCache>
            </c:strRef>
          </c:tx>
          <c:spPr>
            <a:solidFill>
              <a:schemeClr val="accent6"/>
            </a:solidFill>
            <a:ln>
              <a:noFill/>
            </a:ln>
            <a:effectLst/>
            <a:sp3d/>
          </c:spPr>
          <c:invertIfNegative val="0"/>
          <c:cat>
            <c:strRef>
              <c:f>'[ktk.ktk4.fact_ktk_ktk4.latest (20).xlsx]Kouluterveyskyselyn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(20).xlsx]Kouluterveyskyselyn tulokset 20'!$D$3:$D$8</c:f>
              <c:numCache>
                <c:formatCode>#\ ##0.0</c:formatCode>
                <c:ptCount val="6"/>
                <c:pt idx="0">
                  <c:v>13.5</c:v>
                </c:pt>
                <c:pt idx="1">
                  <c:v>12.7</c:v>
                </c:pt>
                <c:pt idx="2">
                  <c:v>9.5</c:v>
                </c:pt>
                <c:pt idx="3">
                  <c:v>15.7</c:v>
                </c:pt>
                <c:pt idx="4">
                  <c:v>9.3000000000000007</c:v>
                </c:pt>
                <c:pt idx="5">
                  <c:v>10.5</c:v>
                </c:pt>
              </c:numCache>
            </c:numRef>
          </c:val>
          <c:extLst xmlns:c16r2="http://schemas.microsoft.com/office/drawing/2015/06/chart">
            <c:ext xmlns:c16="http://schemas.microsoft.com/office/drawing/2014/chart" uri="{C3380CC4-5D6E-409C-BE32-E72D297353CC}">
              <c16:uniqueId val="{00000002-6FB6-4439-B95C-86219D1D5B34}"/>
            </c:ext>
          </c:extLst>
        </c:ser>
        <c:dLbls>
          <c:showLegendKey val="0"/>
          <c:showVal val="0"/>
          <c:showCatName val="0"/>
          <c:showSerName val="0"/>
          <c:showPercent val="0"/>
          <c:showBubbleSize val="0"/>
        </c:dLbls>
        <c:gapWidth val="150"/>
        <c:shape val="box"/>
        <c:axId val="131508096"/>
        <c:axId val="131509632"/>
        <c:axId val="0"/>
      </c:bar3DChart>
      <c:catAx>
        <c:axId val="131508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509632"/>
        <c:crosses val="autoZero"/>
        <c:auto val="1"/>
        <c:lblAlgn val="ctr"/>
        <c:lblOffset val="100"/>
        <c:noMultiLvlLbl val="0"/>
      </c:catAx>
      <c:valAx>
        <c:axId val="1315096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5080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Tyytyväinen elämäänsä,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(1).xlsx]Kouluterveyskyselyn tulokset 20'!$B$2</c:f>
              <c:strCache>
                <c:ptCount val="1"/>
                <c:pt idx="0">
                  <c:v>Pojat</c:v>
                </c:pt>
              </c:strCache>
            </c:strRef>
          </c:tx>
          <c:spPr>
            <a:solidFill>
              <a:schemeClr val="accent1"/>
            </a:solidFill>
            <a:ln>
              <a:noFill/>
            </a:ln>
            <a:effectLst/>
            <a:sp3d/>
          </c:spPr>
          <c:invertIfNegative val="0"/>
          <c:cat>
            <c:strRef>
              <c:f>'[ktk.ktk4.fact_ktk_ktk4.latest (1).xlsx]Kouluterveyskyselyn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(1).xlsx]Kouluterveyskyselyn tulokset 20'!$B$3:$B$8</c:f>
              <c:numCache>
                <c:formatCode>#\ ##0.0</c:formatCode>
                <c:ptCount val="6"/>
                <c:pt idx="0">
                  <c:v>91.8</c:v>
                </c:pt>
                <c:pt idx="1">
                  <c:v>91.7</c:v>
                </c:pt>
                <c:pt idx="2">
                  <c:v>96.2</c:v>
                </c:pt>
                <c:pt idx="3">
                  <c:v>83</c:v>
                </c:pt>
                <c:pt idx="4">
                  <c:v>91.9</c:v>
                </c:pt>
                <c:pt idx="5">
                  <c:v>92.7</c:v>
                </c:pt>
              </c:numCache>
            </c:numRef>
          </c:val>
          <c:extLst xmlns:c16r2="http://schemas.microsoft.com/office/drawing/2015/06/chart">
            <c:ext xmlns:c16="http://schemas.microsoft.com/office/drawing/2014/chart" uri="{C3380CC4-5D6E-409C-BE32-E72D297353CC}">
              <c16:uniqueId val="{00000000-4886-4B73-A003-DCFC0B7E19C6}"/>
            </c:ext>
          </c:extLst>
        </c:ser>
        <c:ser>
          <c:idx val="1"/>
          <c:order val="1"/>
          <c:tx>
            <c:strRef>
              <c:f>'[ktk.ktk4.fact_ktk_ktk4.latest (1).xlsx]Kouluterveyskyselyn tulokset 20'!$C$2</c:f>
              <c:strCache>
                <c:ptCount val="1"/>
                <c:pt idx="0">
                  <c:v>Tytöt</c:v>
                </c:pt>
              </c:strCache>
            </c:strRef>
          </c:tx>
          <c:spPr>
            <a:solidFill>
              <a:schemeClr val="accent2"/>
            </a:solidFill>
            <a:ln>
              <a:noFill/>
            </a:ln>
            <a:effectLst/>
            <a:sp3d/>
          </c:spPr>
          <c:invertIfNegative val="0"/>
          <c:cat>
            <c:strRef>
              <c:f>'[ktk.ktk4.fact_ktk_ktk4.latest (1).xlsx]Kouluterveyskyselyn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(1).xlsx]Kouluterveyskyselyn tulokset 20'!$C$3:$C$8</c:f>
              <c:numCache>
                <c:formatCode>#\ ##0.0</c:formatCode>
                <c:ptCount val="6"/>
                <c:pt idx="0">
                  <c:v>87.2</c:v>
                </c:pt>
                <c:pt idx="1">
                  <c:v>88</c:v>
                </c:pt>
                <c:pt idx="2">
                  <c:v>86.8</c:v>
                </c:pt>
                <c:pt idx="3">
                  <c:v>87.3</c:v>
                </c:pt>
                <c:pt idx="4">
                  <c:v>82.1</c:v>
                </c:pt>
                <c:pt idx="5">
                  <c:v>73.3</c:v>
                </c:pt>
              </c:numCache>
            </c:numRef>
          </c:val>
          <c:extLst xmlns:c16r2="http://schemas.microsoft.com/office/drawing/2015/06/chart">
            <c:ext xmlns:c16="http://schemas.microsoft.com/office/drawing/2014/chart" uri="{C3380CC4-5D6E-409C-BE32-E72D297353CC}">
              <c16:uniqueId val="{00000001-4886-4B73-A003-DCFC0B7E19C6}"/>
            </c:ext>
          </c:extLst>
        </c:ser>
        <c:dLbls>
          <c:showLegendKey val="0"/>
          <c:showVal val="0"/>
          <c:showCatName val="0"/>
          <c:showSerName val="0"/>
          <c:showPercent val="0"/>
          <c:showBubbleSize val="0"/>
        </c:dLbls>
        <c:gapWidth val="150"/>
        <c:shape val="box"/>
        <c:axId val="130332928"/>
        <c:axId val="130342912"/>
        <c:axId val="0"/>
      </c:bar3DChart>
      <c:catAx>
        <c:axId val="130332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342912"/>
        <c:crosses val="autoZero"/>
        <c:auto val="1"/>
        <c:lblAlgn val="ctr"/>
        <c:lblOffset val="100"/>
        <c:noMultiLvlLbl val="0"/>
      </c:catAx>
      <c:valAx>
        <c:axId val="13034291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3329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Mielialaan liittyviä ongelmia kahden viime viikon aikana, </a:t>
            </a:r>
            <a:r>
              <a:rPr lang="fi-FI" sz="1600" dirty="0" smtClean="0"/>
              <a:t>%, 2019, 4 &amp; 5lk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(21).xlsx]Kouluterveyskyselyn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(21).xlsx]Kouluterveyskyselyn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(21).xlsx]Kouluterveyskyselyn tulokset 20'!$B$3:$B$8</c:f>
              <c:numCache>
                <c:formatCode>#\ ##0.0</c:formatCode>
                <c:ptCount val="6"/>
                <c:pt idx="0">
                  <c:v>13.8</c:v>
                </c:pt>
                <c:pt idx="1">
                  <c:v>14.3</c:v>
                </c:pt>
                <c:pt idx="2">
                  <c:v>9.6</c:v>
                </c:pt>
                <c:pt idx="3">
                  <c:v>26.1</c:v>
                </c:pt>
                <c:pt idx="4">
                  <c:v>12.9</c:v>
                </c:pt>
                <c:pt idx="5">
                  <c:v>12.2</c:v>
                </c:pt>
              </c:numCache>
            </c:numRef>
          </c:val>
          <c:extLst xmlns:c16r2="http://schemas.microsoft.com/office/drawing/2015/06/chart">
            <c:ext xmlns:c16="http://schemas.microsoft.com/office/drawing/2014/chart" uri="{C3380CC4-5D6E-409C-BE32-E72D297353CC}">
              <c16:uniqueId val="{00000000-2A78-41AF-AD66-2CB8F94AA0A6}"/>
            </c:ext>
          </c:extLst>
        </c:ser>
        <c:ser>
          <c:idx val="1"/>
          <c:order val="1"/>
          <c:tx>
            <c:strRef>
              <c:f>'[ktk.ktk4.fact_ktk_ktk4.latest (21).xlsx]Kouluterveyskyselyn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(21).xlsx]Kouluterveyskyselyn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(21).xlsx]Kouluterveyskyselyn tulokset 20'!$C$3:$C$8</c:f>
              <c:numCache>
                <c:formatCode>#\ ##0.0</c:formatCode>
                <c:ptCount val="6"/>
                <c:pt idx="0">
                  <c:v>17.100000000000001</c:v>
                </c:pt>
                <c:pt idx="1">
                  <c:v>17.2</c:v>
                </c:pt>
                <c:pt idx="2">
                  <c:v>16.399999999999999</c:v>
                </c:pt>
                <c:pt idx="3">
                  <c:v>14.5</c:v>
                </c:pt>
                <c:pt idx="4">
                  <c:v>32.299999999999997</c:v>
                </c:pt>
                <c:pt idx="5">
                  <c:v>19</c:v>
                </c:pt>
              </c:numCache>
            </c:numRef>
          </c:val>
          <c:extLst xmlns:c16r2="http://schemas.microsoft.com/office/drawing/2015/06/chart">
            <c:ext xmlns:c16="http://schemas.microsoft.com/office/drawing/2014/chart" uri="{C3380CC4-5D6E-409C-BE32-E72D297353CC}">
              <c16:uniqueId val="{00000001-2A78-41AF-AD66-2CB8F94AA0A6}"/>
            </c:ext>
          </c:extLst>
        </c:ser>
        <c:ser>
          <c:idx val="2"/>
          <c:order val="2"/>
          <c:tx>
            <c:strRef>
              <c:f>'[ktk.ktk4.fact_ktk_ktk4.latest (21).xlsx]Kouluterveyskyselyn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(21).xlsx]Kouluterveyskyselyn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(21).xlsx]Kouluterveyskyselyn tulokset 20'!$D$3:$D$8</c:f>
              <c:numCache>
                <c:formatCode>#\ ##0.0</c:formatCode>
                <c:ptCount val="6"/>
                <c:pt idx="0">
                  <c:v>15.5</c:v>
                </c:pt>
                <c:pt idx="1">
                  <c:v>15.8</c:v>
                </c:pt>
                <c:pt idx="2">
                  <c:v>13.1</c:v>
                </c:pt>
                <c:pt idx="3">
                  <c:v>19.8</c:v>
                </c:pt>
                <c:pt idx="4">
                  <c:v>22.2</c:v>
                </c:pt>
                <c:pt idx="5">
                  <c:v>15.7</c:v>
                </c:pt>
              </c:numCache>
            </c:numRef>
          </c:val>
          <c:extLst xmlns:c16r2="http://schemas.microsoft.com/office/drawing/2015/06/chart">
            <c:ext xmlns:c16="http://schemas.microsoft.com/office/drawing/2014/chart" uri="{C3380CC4-5D6E-409C-BE32-E72D297353CC}">
              <c16:uniqueId val="{00000002-2A78-41AF-AD66-2CB8F94AA0A6}"/>
            </c:ext>
          </c:extLst>
        </c:ser>
        <c:dLbls>
          <c:showLegendKey val="0"/>
          <c:showVal val="0"/>
          <c:showCatName val="0"/>
          <c:showSerName val="0"/>
          <c:showPercent val="0"/>
          <c:showBubbleSize val="0"/>
        </c:dLbls>
        <c:gapWidth val="150"/>
        <c:shape val="box"/>
        <c:axId val="131229568"/>
        <c:axId val="131231104"/>
        <c:axId val="0"/>
      </c:bar3DChart>
      <c:catAx>
        <c:axId val="131229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231104"/>
        <c:crosses val="autoZero"/>
        <c:auto val="1"/>
        <c:lblAlgn val="ctr"/>
        <c:lblOffset val="100"/>
        <c:noMultiLvlLbl val="0"/>
      </c:catAx>
      <c:valAx>
        <c:axId val="1312311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2295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Hampaiden harjaus harvemmin kuin kahdesti päivässä,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(22).xlsx]Kouluterveyskyselyn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(22).xlsx]Kouluterveyskyselyn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(22).xlsx]Kouluterveyskyselyn tulokset 20'!$B$3:$B$8</c:f>
              <c:numCache>
                <c:formatCode>#\ ##0.0</c:formatCode>
                <c:ptCount val="6"/>
                <c:pt idx="0">
                  <c:v>38.9</c:v>
                </c:pt>
                <c:pt idx="1">
                  <c:v>44.7</c:v>
                </c:pt>
                <c:pt idx="2">
                  <c:v>57</c:v>
                </c:pt>
                <c:pt idx="3">
                  <c:v>34</c:v>
                </c:pt>
                <c:pt idx="4">
                  <c:v>47.9</c:v>
                </c:pt>
                <c:pt idx="5">
                  <c:v>48.8</c:v>
                </c:pt>
              </c:numCache>
            </c:numRef>
          </c:val>
          <c:extLst xmlns:c16r2="http://schemas.microsoft.com/office/drawing/2015/06/chart">
            <c:ext xmlns:c16="http://schemas.microsoft.com/office/drawing/2014/chart" uri="{C3380CC4-5D6E-409C-BE32-E72D297353CC}">
              <c16:uniqueId val="{00000000-70C1-4C32-B7A9-C4CC3256D4AB}"/>
            </c:ext>
          </c:extLst>
        </c:ser>
        <c:ser>
          <c:idx val="1"/>
          <c:order val="1"/>
          <c:tx>
            <c:strRef>
              <c:f>'[ktk.ktk4.fact_ktk_ktk4.latest (22).xlsx]Kouluterveyskyselyn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(22).xlsx]Kouluterveyskyselyn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(22).xlsx]Kouluterveyskyselyn tulokset 20'!$C$3:$C$8</c:f>
              <c:numCache>
                <c:formatCode>#\ ##0.0</c:formatCode>
                <c:ptCount val="6"/>
                <c:pt idx="0">
                  <c:v>26.2</c:v>
                </c:pt>
                <c:pt idx="1">
                  <c:v>28.8</c:v>
                </c:pt>
                <c:pt idx="2">
                  <c:v>36</c:v>
                </c:pt>
                <c:pt idx="3">
                  <c:v>32.700000000000003</c:v>
                </c:pt>
                <c:pt idx="4">
                  <c:v>29.9</c:v>
                </c:pt>
                <c:pt idx="5">
                  <c:v>37.799999999999997</c:v>
                </c:pt>
              </c:numCache>
            </c:numRef>
          </c:val>
          <c:extLst xmlns:c16r2="http://schemas.microsoft.com/office/drawing/2015/06/chart">
            <c:ext xmlns:c16="http://schemas.microsoft.com/office/drawing/2014/chart" uri="{C3380CC4-5D6E-409C-BE32-E72D297353CC}">
              <c16:uniqueId val="{00000001-70C1-4C32-B7A9-C4CC3256D4AB}"/>
            </c:ext>
          </c:extLst>
        </c:ser>
        <c:ser>
          <c:idx val="2"/>
          <c:order val="2"/>
          <c:tx>
            <c:strRef>
              <c:f>'[ktk.ktk4.fact_ktk_ktk4.latest (22).xlsx]Kouluterveyskyselyn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(22).xlsx]Kouluterveyskyselyn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(22).xlsx]Kouluterveyskyselyn tulokset 20'!$D$3:$D$8</c:f>
              <c:numCache>
                <c:formatCode>#\ ##0.0</c:formatCode>
                <c:ptCount val="6"/>
                <c:pt idx="0">
                  <c:v>32.5</c:v>
                </c:pt>
                <c:pt idx="1">
                  <c:v>36.6</c:v>
                </c:pt>
                <c:pt idx="2">
                  <c:v>46.2</c:v>
                </c:pt>
                <c:pt idx="3">
                  <c:v>33.299999999999997</c:v>
                </c:pt>
                <c:pt idx="4">
                  <c:v>39.299999999999997</c:v>
                </c:pt>
                <c:pt idx="5">
                  <c:v>43</c:v>
                </c:pt>
              </c:numCache>
            </c:numRef>
          </c:val>
          <c:extLst xmlns:c16r2="http://schemas.microsoft.com/office/drawing/2015/06/chart">
            <c:ext xmlns:c16="http://schemas.microsoft.com/office/drawing/2014/chart" uri="{C3380CC4-5D6E-409C-BE32-E72D297353CC}">
              <c16:uniqueId val="{00000002-70C1-4C32-B7A9-C4CC3256D4AB}"/>
            </c:ext>
          </c:extLst>
        </c:ser>
        <c:dLbls>
          <c:showLegendKey val="0"/>
          <c:showVal val="0"/>
          <c:showCatName val="0"/>
          <c:showSerName val="0"/>
          <c:showPercent val="0"/>
          <c:showBubbleSize val="0"/>
        </c:dLbls>
        <c:gapWidth val="150"/>
        <c:shape val="box"/>
        <c:axId val="131294720"/>
        <c:axId val="131296256"/>
        <c:axId val="0"/>
      </c:bar3DChart>
      <c:catAx>
        <c:axId val="131294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296256"/>
        <c:crosses val="autoZero"/>
        <c:auto val="1"/>
        <c:lblAlgn val="ctr"/>
        <c:lblOffset val="100"/>
        <c:noMultiLvlLbl val="0"/>
      </c:catAx>
      <c:valAx>
        <c:axId val="1312962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2947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Ei syö aamupalaa joka arkiaamu,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(24).xlsx]Kouluterveyskyselyn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(24).xlsx]Kouluterveyskyselyn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(24).xlsx]Kouluterveyskyselyn tulokset 20'!$B$3:$B$8</c:f>
              <c:numCache>
                <c:formatCode>#\ ##0.0</c:formatCode>
                <c:ptCount val="6"/>
                <c:pt idx="0">
                  <c:v>26</c:v>
                </c:pt>
                <c:pt idx="1">
                  <c:v>30.1</c:v>
                </c:pt>
                <c:pt idx="2">
                  <c:v>31.4</c:v>
                </c:pt>
                <c:pt idx="3">
                  <c:v>34.799999999999997</c:v>
                </c:pt>
                <c:pt idx="4">
                  <c:v>28.8</c:v>
                </c:pt>
                <c:pt idx="5">
                  <c:v>28.6</c:v>
                </c:pt>
              </c:numCache>
            </c:numRef>
          </c:val>
          <c:extLst xmlns:c16r2="http://schemas.microsoft.com/office/drawing/2015/06/chart">
            <c:ext xmlns:c16="http://schemas.microsoft.com/office/drawing/2014/chart" uri="{C3380CC4-5D6E-409C-BE32-E72D297353CC}">
              <c16:uniqueId val="{00000000-5DCC-434A-8FC7-5DBD461C8E4B}"/>
            </c:ext>
          </c:extLst>
        </c:ser>
        <c:ser>
          <c:idx val="1"/>
          <c:order val="1"/>
          <c:tx>
            <c:strRef>
              <c:f>'[ktk.ktk4.fact_ktk_ktk4.latest (24).xlsx]Kouluterveyskyselyn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(24).xlsx]Kouluterveyskyselyn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(24).xlsx]Kouluterveyskyselyn tulokset 20'!$C$3:$C$8</c:f>
              <c:numCache>
                <c:formatCode>#\ ##0.0</c:formatCode>
                <c:ptCount val="6"/>
                <c:pt idx="0">
                  <c:v>26</c:v>
                </c:pt>
                <c:pt idx="1">
                  <c:v>27.9</c:v>
                </c:pt>
                <c:pt idx="2">
                  <c:v>38.6</c:v>
                </c:pt>
                <c:pt idx="3">
                  <c:v>22.2</c:v>
                </c:pt>
                <c:pt idx="4">
                  <c:v>33.299999999999997</c:v>
                </c:pt>
                <c:pt idx="5">
                  <c:v>28.9</c:v>
                </c:pt>
              </c:numCache>
            </c:numRef>
          </c:val>
          <c:extLst xmlns:c16r2="http://schemas.microsoft.com/office/drawing/2015/06/chart">
            <c:ext xmlns:c16="http://schemas.microsoft.com/office/drawing/2014/chart" uri="{C3380CC4-5D6E-409C-BE32-E72D297353CC}">
              <c16:uniqueId val="{00000001-5DCC-434A-8FC7-5DBD461C8E4B}"/>
            </c:ext>
          </c:extLst>
        </c:ser>
        <c:ser>
          <c:idx val="2"/>
          <c:order val="2"/>
          <c:tx>
            <c:strRef>
              <c:f>'[ktk.ktk4.fact_ktk_ktk4.latest (24).xlsx]Kouluterveyskyselyn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(24).xlsx]Kouluterveyskyselyn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(24).xlsx]Kouluterveyskyselyn tulokset 20'!$D$3:$D$8</c:f>
              <c:numCache>
                <c:formatCode>#\ ##0.0</c:formatCode>
                <c:ptCount val="6"/>
                <c:pt idx="0">
                  <c:v>26</c:v>
                </c:pt>
                <c:pt idx="1">
                  <c:v>29</c:v>
                </c:pt>
                <c:pt idx="2">
                  <c:v>35.200000000000003</c:v>
                </c:pt>
                <c:pt idx="3">
                  <c:v>28</c:v>
                </c:pt>
                <c:pt idx="4">
                  <c:v>30.9</c:v>
                </c:pt>
                <c:pt idx="5">
                  <c:v>28.7</c:v>
                </c:pt>
              </c:numCache>
            </c:numRef>
          </c:val>
          <c:extLst xmlns:c16r2="http://schemas.microsoft.com/office/drawing/2015/06/chart">
            <c:ext xmlns:c16="http://schemas.microsoft.com/office/drawing/2014/chart" uri="{C3380CC4-5D6E-409C-BE32-E72D297353CC}">
              <c16:uniqueId val="{00000002-5DCC-434A-8FC7-5DBD461C8E4B}"/>
            </c:ext>
          </c:extLst>
        </c:ser>
        <c:dLbls>
          <c:showLegendKey val="0"/>
          <c:showVal val="0"/>
          <c:showCatName val="0"/>
          <c:showSerName val="0"/>
          <c:showPercent val="0"/>
          <c:showBubbleSize val="0"/>
        </c:dLbls>
        <c:gapWidth val="150"/>
        <c:shape val="box"/>
        <c:axId val="131560192"/>
        <c:axId val="131561728"/>
        <c:axId val="0"/>
      </c:bar3DChart>
      <c:catAx>
        <c:axId val="131560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561728"/>
        <c:crosses val="autoZero"/>
        <c:auto val="1"/>
        <c:lblAlgn val="ctr"/>
        <c:lblOffset val="100"/>
        <c:noMultiLvlLbl val="0"/>
      </c:catAx>
      <c:valAx>
        <c:axId val="1315617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560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Vähintään tunnin päivässä liikkuvat, </a:t>
            </a:r>
            <a:r>
              <a:rPr lang="fi-FI" sz="1600" dirty="0" smtClean="0"/>
              <a:t>%, 2019, 4 &amp; 5 </a:t>
            </a:r>
            <a:r>
              <a:rPr lang="fi-FI" sz="160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(25).xlsx]Kouluterveyskyselyn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(25).xlsx]Kouluterveyskyselyn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(25).xlsx]Kouluterveyskyselyn tulokset 20'!$B$3:$B$8</c:f>
              <c:numCache>
                <c:formatCode>#\ ##0.0</c:formatCode>
                <c:ptCount val="6"/>
                <c:pt idx="0">
                  <c:v>42.6</c:v>
                </c:pt>
                <c:pt idx="1">
                  <c:v>41.5</c:v>
                </c:pt>
                <c:pt idx="2">
                  <c:v>42.6</c:v>
                </c:pt>
                <c:pt idx="3">
                  <c:v>50</c:v>
                </c:pt>
                <c:pt idx="4">
                  <c:v>37.299999999999997</c:v>
                </c:pt>
                <c:pt idx="5">
                  <c:v>45.2</c:v>
                </c:pt>
              </c:numCache>
            </c:numRef>
          </c:val>
          <c:extLst xmlns:c16r2="http://schemas.microsoft.com/office/drawing/2015/06/chart">
            <c:ext xmlns:c16="http://schemas.microsoft.com/office/drawing/2014/chart" uri="{C3380CC4-5D6E-409C-BE32-E72D297353CC}">
              <c16:uniqueId val="{00000000-4864-4028-BDE0-604FBF144F97}"/>
            </c:ext>
          </c:extLst>
        </c:ser>
        <c:ser>
          <c:idx val="1"/>
          <c:order val="1"/>
          <c:tx>
            <c:strRef>
              <c:f>'[ktk.ktk4.fact_ktk_ktk4.latest (25).xlsx]Kouluterveyskyselyn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(25).xlsx]Kouluterveyskyselyn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(25).xlsx]Kouluterveyskyselyn tulokset 20'!$C$3:$C$8</c:f>
              <c:numCache>
                <c:formatCode>#\ ##0.0</c:formatCode>
                <c:ptCount val="6"/>
                <c:pt idx="0">
                  <c:v>36.4</c:v>
                </c:pt>
                <c:pt idx="1">
                  <c:v>34.9</c:v>
                </c:pt>
                <c:pt idx="2">
                  <c:v>38.9</c:v>
                </c:pt>
                <c:pt idx="3">
                  <c:v>30.9</c:v>
                </c:pt>
                <c:pt idx="4">
                  <c:v>16.399999999999999</c:v>
                </c:pt>
                <c:pt idx="5">
                  <c:v>31.1</c:v>
                </c:pt>
              </c:numCache>
            </c:numRef>
          </c:val>
          <c:extLst xmlns:c16r2="http://schemas.microsoft.com/office/drawing/2015/06/chart">
            <c:ext xmlns:c16="http://schemas.microsoft.com/office/drawing/2014/chart" uri="{C3380CC4-5D6E-409C-BE32-E72D297353CC}">
              <c16:uniqueId val="{00000001-4864-4028-BDE0-604FBF144F97}"/>
            </c:ext>
          </c:extLst>
        </c:ser>
        <c:ser>
          <c:idx val="2"/>
          <c:order val="2"/>
          <c:tx>
            <c:strRef>
              <c:f>'[ktk.ktk4.fact_ktk_ktk4.latest (25).xlsx]Kouluterveyskyselyn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(25).xlsx]Kouluterveyskyselyn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(25).xlsx]Kouluterveyskyselyn tulokset 20'!$D$3:$D$8</c:f>
              <c:numCache>
                <c:formatCode>#\ ##0.0</c:formatCode>
                <c:ptCount val="6"/>
                <c:pt idx="0">
                  <c:v>39.5</c:v>
                </c:pt>
                <c:pt idx="1">
                  <c:v>38.1</c:v>
                </c:pt>
                <c:pt idx="2">
                  <c:v>40.700000000000003</c:v>
                </c:pt>
                <c:pt idx="3">
                  <c:v>39.6</c:v>
                </c:pt>
                <c:pt idx="4">
                  <c:v>27.5</c:v>
                </c:pt>
                <c:pt idx="5">
                  <c:v>37.9</c:v>
                </c:pt>
              </c:numCache>
            </c:numRef>
          </c:val>
          <c:extLst xmlns:c16r2="http://schemas.microsoft.com/office/drawing/2015/06/chart">
            <c:ext xmlns:c16="http://schemas.microsoft.com/office/drawing/2014/chart" uri="{C3380CC4-5D6E-409C-BE32-E72D297353CC}">
              <c16:uniqueId val="{00000002-4864-4028-BDE0-604FBF144F97}"/>
            </c:ext>
          </c:extLst>
        </c:ser>
        <c:dLbls>
          <c:showLegendKey val="0"/>
          <c:showVal val="0"/>
          <c:showCatName val="0"/>
          <c:showSerName val="0"/>
          <c:showPercent val="0"/>
          <c:showBubbleSize val="0"/>
        </c:dLbls>
        <c:gapWidth val="150"/>
        <c:shape val="box"/>
        <c:axId val="131595264"/>
        <c:axId val="131605248"/>
        <c:axId val="0"/>
      </c:bar3DChart>
      <c:catAx>
        <c:axId val="131595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605248"/>
        <c:crosses val="autoZero"/>
        <c:auto val="1"/>
        <c:lblAlgn val="ctr"/>
        <c:lblOffset val="100"/>
        <c:noMultiLvlLbl val="0"/>
      </c:catAx>
      <c:valAx>
        <c:axId val="13160524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595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Käyttänyt jotain tupakkatuotetta tai sähkösavuketta vähintään kerran, </a:t>
            </a:r>
            <a:r>
              <a:rPr lang="fi-FI" sz="1600" dirty="0" smtClean="0"/>
              <a:t>%, 2019, 4 &amp; 5 </a:t>
            </a:r>
            <a:r>
              <a:rPr lang="fi-FI" sz="160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(26).xlsx]Kouluterveyskyselyn tulokset 20'!$B$2</c:f>
              <c:strCache>
                <c:ptCount val="1"/>
                <c:pt idx="0">
                  <c:v>Pojat</c:v>
                </c:pt>
              </c:strCache>
            </c:strRef>
          </c:tx>
          <c:spPr>
            <a:solidFill>
              <a:schemeClr val="accent1"/>
            </a:solidFill>
            <a:ln>
              <a:noFill/>
            </a:ln>
            <a:effectLst/>
            <a:sp3d/>
          </c:spPr>
          <c:invertIfNegative val="0"/>
          <c:cat>
            <c:strRef>
              <c:f>'[ktk.ktk4.fact_ktk_ktk4.latest (26).xlsx]Kouluterveyskyselyn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(26).xlsx]Kouluterveyskyselyn tulokset 20'!$B$3:$B$8</c:f>
              <c:numCache>
                <c:formatCode>#\ ##0.0</c:formatCode>
                <c:ptCount val="6"/>
                <c:pt idx="0">
                  <c:v>6.6</c:v>
                </c:pt>
                <c:pt idx="1">
                  <c:v>8.8000000000000007</c:v>
                </c:pt>
                <c:pt idx="2">
                  <c:v>12.1</c:v>
                </c:pt>
                <c:pt idx="3">
                  <c:v>12.8</c:v>
                </c:pt>
                <c:pt idx="4">
                  <c:v>11</c:v>
                </c:pt>
                <c:pt idx="5" formatCode="General">
                  <c:v>0</c:v>
                </c:pt>
              </c:numCache>
            </c:numRef>
          </c:val>
          <c:extLst xmlns:c16r2="http://schemas.microsoft.com/office/drawing/2015/06/chart">
            <c:ext xmlns:c16="http://schemas.microsoft.com/office/drawing/2014/chart" uri="{C3380CC4-5D6E-409C-BE32-E72D297353CC}">
              <c16:uniqueId val="{00000000-3EF8-43CE-A03A-5BF5B29B6514}"/>
            </c:ext>
          </c:extLst>
        </c:ser>
        <c:ser>
          <c:idx val="1"/>
          <c:order val="1"/>
          <c:tx>
            <c:strRef>
              <c:f>'[ktk.ktk4.fact_ktk_ktk4.latest (26).xlsx]Kouluterveyskyselyn tulokset 20'!$C$2</c:f>
              <c:strCache>
                <c:ptCount val="1"/>
                <c:pt idx="0">
                  <c:v>Tytöt</c:v>
                </c:pt>
              </c:strCache>
            </c:strRef>
          </c:tx>
          <c:spPr>
            <a:solidFill>
              <a:schemeClr val="accent2"/>
            </a:solidFill>
            <a:ln>
              <a:noFill/>
            </a:ln>
            <a:effectLst/>
            <a:sp3d/>
          </c:spPr>
          <c:invertIfNegative val="0"/>
          <c:cat>
            <c:strRef>
              <c:f>'[ktk.ktk4.fact_ktk_ktk4.latest (26).xlsx]Kouluterveyskyselyn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(26).xlsx]Kouluterveyskyselyn tulokset 20'!$C$3:$C$8</c:f>
              <c:numCache>
                <c:formatCode>#\ ##0.0</c:formatCode>
                <c:ptCount val="6"/>
                <c:pt idx="0">
                  <c:v>2.5</c:v>
                </c:pt>
                <c:pt idx="1">
                  <c:v>3.6</c:v>
                </c:pt>
                <c:pt idx="2">
                  <c:v>8</c:v>
                </c:pt>
                <c:pt idx="3" formatCode="General">
                  <c:v>0</c:v>
                </c:pt>
                <c:pt idx="4">
                  <c:v>3.1</c:v>
                </c:pt>
                <c:pt idx="5" formatCode="General">
                  <c:v>0</c:v>
                </c:pt>
              </c:numCache>
            </c:numRef>
          </c:val>
          <c:extLst xmlns:c16r2="http://schemas.microsoft.com/office/drawing/2015/06/chart">
            <c:ext xmlns:c16="http://schemas.microsoft.com/office/drawing/2014/chart" uri="{C3380CC4-5D6E-409C-BE32-E72D297353CC}">
              <c16:uniqueId val="{00000001-3EF8-43CE-A03A-5BF5B29B6514}"/>
            </c:ext>
          </c:extLst>
        </c:ser>
        <c:ser>
          <c:idx val="2"/>
          <c:order val="2"/>
          <c:tx>
            <c:strRef>
              <c:f>'[ktk.ktk4.fact_ktk_ktk4.latest (26).xlsx]Kouluterveyskyselyn tulokset 20'!$D$2</c:f>
              <c:strCache>
                <c:ptCount val="1"/>
                <c:pt idx="0">
                  <c:v>Sukupuoli: yhteensä</c:v>
                </c:pt>
              </c:strCache>
            </c:strRef>
          </c:tx>
          <c:spPr>
            <a:solidFill>
              <a:schemeClr val="accent6"/>
            </a:solidFill>
            <a:ln>
              <a:noFill/>
            </a:ln>
            <a:effectLst/>
            <a:sp3d/>
          </c:spPr>
          <c:invertIfNegative val="0"/>
          <c:cat>
            <c:strRef>
              <c:f>'[ktk.ktk4.fact_ktk_ktk4.latest (26).xlsx]Kouluterveyskyselyn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(26).xlsx]Kouluterveyskyselyn tulokset 20'!$D$3:$D$8</c:f>
              <c:numCache>
                <c:formatCode>#\ ##0.0</c:formatCode>
                <c:ptCount val="6"/>
                <c:pt idx="0">
                  <c:v>4.5999999999999996</c:v>
                </c:pt>
                <c:pt idx="1">
                  <c:v>6.1</c:v>
                </c:pt>
                <c:pt idx="2">
                  <c:v>10</c:v>
                </c:pt>
                <c:pt idx="3">
                  <c:v>9.8000000000000007</c:v>
                </c:pt>
                <c:pt idx="4">
                  <c:v>7.2</c:v>
                </c:pt>
                <c:pt idx="5">
                  <c:v>3.6</c:v>
                </c:pt>
              </c:numCache>
            </c:numRef>
          </c:val>
          <c:extLst xmlns:c16r2="http://schemas.microsoft.com/office/drawing/2015/06/chart">
            <c:ext xmlns:c16="http://schemas.microsoft.com/office/drawing/2014/chart" uri="{C3380CC4-5D6E-409C-BE32-E72D297353CC}">
              <c16:uniqueId val="{00000002-3EF8-43CE-A03A-5BF5B29B6514}"/>
            </c:ext>
          </c:extLst>
        </c:ser>
        <c:dLbls>
          <c:showLegendKey val="0"/>
          <c:showVal val="0"/>
          <c:showCatName val="0"/>
          <c:showSerName val="0"/>
          <c:showPercent val="0"/>
          <c:showBubbleSize val="0"/>
        </c:dLbls>
        <c:gapWidth val="150"/>
        <c:shape val="box"/>
        <c:axId val="131651072"/>
        <c:axId val="131652608"/>
        <c:axId val="0"/>
      </c:bar3DChart>
      <c:catAx>
        <c:axId val="131651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652608"/>
        <c:crosses val="autoZero"/>
        <c:auto val="1"/>
        <c:lblAlgn val="ctr"/>
        <c:lblOffset val="100"/>
        <c:noMultiLvlLbl val="0"/>
      </c:catAx>
      <c:valAx>
        <c:axId val="13165260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651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Yrittänyt usein viettää vähemmän aikaa netissä, mutta ei ole onnistunut, </a:t>
            </a:r>
            <a:r>
              <a:rPr lang="fi-FI" sz="1600" dirty="0" smtClean="0"/>
              <a:t>%, 2019, 4 &amp; 5lk</a:t>
            </a:r>
            <a:endParaRPr lang="fi-FI" sz="1600" dirty="0"/>
          </a:p>
        </c:rich>
      </c:tx>
      <c:layout>
        <c:manualLayout>
          <c:xMode val="edge"/>
          <c:yMode val="edge"/>
          <c:x val="0.17356042451215334"/>
          <c:y val="1.8308185704868106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(27).xlsx]Kouluterveyskyselyn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(27).xlsx]Kouluterveyskyselyn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(27).xlsx]Kouluterveyskyselyn tulokset 20'!$B$3:$B$8</c:f>
              <c:numCache>
                <c:formatCode>#\ ##0.0</c:formatCode>
                <c:ptCount val="6"/>
                <c:pt idx="0">
                  <c:v>35.1</c:v>
                </c:pt>
                <c:pt idx="1">
                  <c:v>37.1</c:v>
                </c:pt>
                <c:pt idx="2">
                  <c:v>32.700000000000003</c:v>
                </c:pt>
                <c:pt idx="3">
                  <c:v>40.4</c:v>
                </c:pt>
                <c:pt idx="4">
                  <c:v>32.9</c:v>
                </c:pt>
                <c:pt idx="5">
                  <c:v>35.9</c:v>
                </c:pt>
              </c:numCache>
            </c:numRef>
          </c:val>
          <c:extLst xmlns:c16r2="http://schemas.microsoft.com/office/drawing/2015/06/chart">
            <c:ext xmlns:c16="http://schemas.microsoft.com/office/drawing/2014/chart" uri="{C3380CC4-5D6E-409C-BE32-E72D297353CC}">
              <c16:uniqueId val="{00000000-DE28-4BB4-A1A9-AF2FED119B97}"/>
            </c:ext>
          </c:extLst>
        </c:ser>
        <c:ser>
          <c:idx val="1"/>
          <c:order val="1"/>
          <c:tx>
            <c:strRef>
              <c:f>'[ktk.ktk4.fact_ktk_ktk4.latest (27).xlsx]Kouluterveyskyselyn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(27).xlsx]Kouluterveyskyselyn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(27).xlsx]Kouluterveyskyselyn tulokset 20'!$C$3:$C$8</c:f>
              <c:numCache>
                <c:formatCode>#\ ##0.0</c:formatCode>
                <c:ptCount val="6"/>
                <c:pt idx="0">
                  <c:v>41.1</c:v>
                </c:pt>
                <c:pt idx="1">
                  <c:v>43.8</c:v>
                </c:pt>
                <c:pt idx="2">
                  <c:v>46.5</c:v>
                </c:pt>
                <c:pt idx="3">
                  <c:v>52.7</c:v>
                </c:pt>
                <c:pt idx="4">
                  <c:v>29.7</c:v>
                </c:pt>
                <c:pt idx="5">
                  <c:v>43.2</c:v>
                </c:pt>
              </c:numCache>
            </c:numRef>
          </c:val>
          <c:extLst xmlns:c16r2="http://schemas.microsoft.com/office/drawing/2015/06/chart">
            <c:ext xmlns:c16="http://schemas.microsoft.com/office/drawing/2014/chart" uri="{C3380CC4-5D6E-409C-BE32-E72D297353CC}">
              <c16:uniqueId val="{00000001-DE28-4BB4-A1A9-AF2FED119B97}"/>
            </c:ext>
          </c:extLst>
        </c:ser>
        <c:ser>
          <c:idx val="2"/>
          <c:order val="2"/>
          <c:tx>
            <c:strRef>
              <c:f>'[ktk.ktk4.fact_ktk_ktk4.latest (27).xlsx]Kouluterveyskyselyn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(27).xlsx]Kouluterveyskyselyn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(27).xlsx]Kouluterveyskyselyn tulokset 20'!$D$3:$D$8</c:f>
              <c:numCache>
                <c:formatCode>#\ ##0.0</c:formatCode>
                <c:ptCount val="6"/>
                <c:pt idx="0">
                  <c:v>38.200000000000003</c:v>
                </c:pt>
                <c:pt idx="1">
                  <c:v>40.5</c:v>
                </c:pt>
                <c:pt idx="2">
                  <c:v>39.9</c:v>
                </c:pt>
                <c:pt idx="3">
                  <c:v>47.1</c:v>
                </c:pt>
                <c:pt idx="4">
                  <c:v>31.4</c:v>
                </c:pt>
                <c:pt idx="5">
                  <c:v>39.799999999999997</c:v>
                </c:pt>
              </c:numCache>
            </c:numRef>
          </c:val>
          <c:extLst xmlns:c16r2="http://schemas.microsoft.com/office/drawing/2015/06/chart">
            <c:ext xmlns:c16="http://schemas.microsoft.com/office/drawing/2014/chart" uri="{C3380CC4-5D6E-409C-BE32-E72D297353CC}">
              <c16:uniqueId val="{00000002-DE28-4BB4-A1A9-AF2FED119B97}"/>
            </c:ext>
          </c:extLst>
        </c:ser>
        <c:dLbls>
          <c:showLegendKey val="0"/>
          <c:showVal val="0"/>
          <c:showCatName val="0"/>
          <c:showSerName val="0"/>
          <c:showPercent val="0"/>
          <c:showBubbleSize val="0"/>
        </c:dLbls>
        <c:gapWidth val="150"/>
        <c:shape val="box"/>
        <c:axId val="131776512"/>
        <c:axId val="131778048"/>
        <c:axId val="0"/>
      </c:bar3DChart>
      <c:catAx>
        <c:axId val="131776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778048"/>
        <c:crosses val="autoZero"/>
        <c:auto val="1"/>
        <c:lblAlgn val="ctr"/>
        <c:lblOffset val="100"/>
        <c:noMultiLvlLbl val="0"/>
      </c:catAx>
      <c:valAx>
        <c:axId val="13177804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776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Tuntenut olonsa usein hermostuneeksi, kun ei ole päässyt nettiin,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798527901403628"/>
          <c:y val="0.10533380767019249"/>
          <c:w val="0.857884286203355"/>
          <c:h val="0.6285948811599239"/>
        </c:manualLayout>
      </c:layout>
      <c:bar3DChart>
        <c:barDir val="bar"/>
        <c:grouping val="clustered"/>
        <c:varyColors val="0"/>
        <c:ser>
          <c:idx val="0"/>
          <c:order val="0"/>
          <c:tx>
            <c:strRef>
              <c:f>'[ktk.ktk4.fact_ktk_ktk4.latest (28).xlsx]Kouluterveyskyselyn tulokset 20'!$B$2</c:f>
              <c:strCache>
                <c:ptCount val="1"/>
                <c:pt idx="0">
                  <c:v>Pojat</c:v>
                </c:pt>
              </c:strCache>
            </c:strRef>
          </c:tx>
          <c:spPr>
            <a:solidFill>
              <a:schemeClr val="accent1"/>
            </a:solidFill>
            <a:ln>
              <a:noFill/>
            </a:ln>
            <a:effectLst/>
            <a:sp3d/>
          </c:spPr>
          <c:invertIfNegative val="0"/>
          <c:cat>
            <c:strRef>
              <c:f>'[ktk.ktk4.fact_ktk_ktk4.latest (28).xlsx]Kouluterveyskyselyn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(28).xlsx]Kouluterveyskyselyn tulokset 20'!$B$3:$B$8</c:f>
              <c:numCache>
                <c:formatCode>#\ ##0.0</c:formatCode>
                <c:ptCount val="6"/>
                <c:pt idx="0">
                  <c:v>16.8</c:v>
                </c:pt>
                <c:pt idx="1">
                  <c:v>17.600000000000001</c:v>
                </c:pt>
                <c:pt idx="2">
                  <c:v>21.8</c:v>
                </c:pt>
                <c:pt idx="3">
                  <c:v>27.7</c:v>
                </c:pt>
                <c:pt idx="4">
                  <c:v>21.6</c:v>
                </c:pt>
                <c:pt idx="5" formatCode="General">
                  <c:v>0</c:v>
                </c:pt>
              </c:numCache>
            </c:numRef>
          </c:val>
          <c:extLst xmlns:c16r2="http://schemas.microsoft.com/office/drawing/2015/06/chart">
            <c:ext xmlns:c16="http://schemas.microsoft.com/office/drawing/2014/chart" uri="{C3380CC4-5D6E-409C-BE32-E72D297353CC}">
              <c16:uniqueId val="{00000000-5036-427F-B2F9-19AD3558D54D}"/>
            </c:ext>
          </c:extLst>
        </c:ser>
        <c:ser>
          <c:idx val="1"/>
          <c:order val="1"/>
          <c:tx>
            <c:strRef>
              <c:f>'[ktk.ktk4.fact_ktk_ktk4.latest (28).xlsx]Kouluterveyskyselyn tulokset 20'!$C$2</c:f>
              <c:strCache>
                <c:ptCount val="1"/>
                <c:pt idx="0">
                  <c:v>Tytöt</c:v>
                </c:pt>
              </c:strCache>
            </c:strRef>
          </c:tx>
          <c:spPr>
            <a:solidFill>
              <a:schemeClr val="accent2"/>
            </a:solidFill>
            <a:ln>
              <a:noFill/>
            </a:ln>
            <a:effectLst/>
            <a:sp3d/>
          </c:spPr>
          <c:invertIfNegative val="0"/>
          <c:cat>
            <c:strRef>
              <c:f>'[ktk.ktk4.fact_ktk_ktk4.latest (28).xlsx]Kouluterveyskyselyn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(28).xlsx]Kouluterveyskyselyn tulokset 20'!$C$3:$C$8</c:f>
              <c:numCache>
                <c:formatCode>#\ ##0.0</c:formatCode>
                <c:ptCount val="6"/>
                <c:pt idx="0">
                  <c:v>12.4</c:v>
                </c:pt>
                <c:pt idx="1">
                  <c:v>13.1</c:v>
                </c:pt>
                <c:pt idx="2">
                  <c:v>11.7</c:v>
                </c:pt>
                <c:pt idx="3">
                  <c:v>18.5</c:v>
                </c:pt>
                <c:pt idx="4">
                  <c:v>18.8</c:v>
                </c:pt>
                <c:pt idx="5" formatCode="General">
                  <c:v>0</c:v>
                </c:pt>
              </c:numCache>
            </c:numRef>
          </c:val>
          <c:extLst xmlns:c16r2="http://schemas.microsoft.com/office/drawing/2015/06/chart">
            <c:ext xmlns:c16="http://schemas.microsoft.com/office/drawing/2014/chart" uri="{C3380CC4-5D6E-409C-BE32-E72D297353CC}">
              <c16:uniqueId val="{00000001-5036-427F-B2F9-19AD3558D54D}"/>
            </c:ext>
          </c:extLst>
        </c:ser>
        <c:ser>
          <c:idx val="2"/>
          <c:order val="2"/>
          <c:tx>
            <c:strRef>
              <c:f>'[ktk.ktk4.fact_ktk_ktk4.latest (28).xlsx]Kouluterveyskyselyn tulokset 20'!$D$2</c:f>
              <c:strCache>
                <c:ptCount val="1"/>
                <c:pt idx="0">
                  <c:v>Sukupuoli: yhteensä</c:v>
                </c:pt>
              </c:strCache>
            </c:strRef>
          </c:tx>
          <c:spPr>
            <a:solidFill>
              <a:schemeClr val="accent6"/>
            </a:solidFill>
            <a:ln>
              <a:noFill/>
            </a:ln>
            <a:effectLst/>
            <a:sp3d/>
          </c:spPr>
          <c:invertIfNegative val="0"/>
          <c:cat>
            <c:strRef>
              <c:f>'[ktk.ktk4.fact_ktk_ktk4.latest (28).xlsx]Kouluterveyskyselyn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(28).xlsx]Kouluterveyskyselyn tulokset 20'!$D$3:$D$8</c:f>
              <c:numCache>
                <c:formatCode>#\ ##0.0</c:formatCode>
                <c:ptCount val="6"/>
                <c:pt idx="0">
                  <c:v>14.6</c:v>
                </c:pt>
                <c:pt idx="1">
                  <c:v>15.3</c:v>
                </c:pt>
                <c:pt idx="2">
                  <c:v>16.5</c:v>
                </c:pt>
                <c:pt idx="3">
                  <c:v>22.8</c:v>
                </c:pt>
                <c:pt idx="4">
                  <c:v>20.3</c:v>
                </c:pt>
                <c:pt idx="5">
                  <c:v>8.5</c:v>
                </c:pt>
              </c:numCache>
            </c:numRef>
          </c:val>
          <c:extLst xmlns:c16r2="http://schemas.microsoft.com/office/drawing/2015/06/chart">
            <c:ext xmlns:c16="http://schemas.microsoft.com/office/drawing/2014/chart" uri="{C3380CC4-5D6E-409C-BE32-E72D297353CC}">
              <c16:uniqueId val="{00000002-5036-427F-B2F9-19AD3558D54D}"/>
            </c:ext>
          </c:extLst>
        </c:ser>
        <c:dLbls>
          <c:showLegendKey val="0"/>
          <c:showVal val="0"/>
          <c:showCatName val="0"/>
          <c:showSerName val="0"/>
          <c:showPercent val="0"/>
          <c:showBubbleSize val="0"/>
        </c:dLbls>
        <c:gapWidth val="150"/>
        <c:shape val="box"/>
        <c:axId val="131836160"/>
        <c:axId val="131837952"/>
        <c:axId val="0"/>
      </c:bar3DChart>
      <c:catAx>
        <c:axId val="131836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837952"/>
        <c:crosses val="autoZero"/>
        <c:auto val="1"/>
        <c:lblAlgn val="ctr"/>
        <c:lblOffset val="100"/>
        <c:noMultiLvlLbl val="0"/>
      </c:catAx>
      <c:valAx>
        <c:axId val="13183795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836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Pitää koulunkäynnistä, </a:t>
            </a:r>
            <a:r>
              <a:rPr lang="fi-FI" sz="1600" dirty="0" smtClean="0"/>
              <a:t>%, 2019, 4 &amp; 5 </a:t>
            </a:r>
            <a:r>
              <a:rPr lang="fi-FI" sz="160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(29).xlsx]Kouluterveyskyselyn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(29).xlsx]Kouluterveyskyselyn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(29).xlsx]Kouluterveyskyselyn tulokset 20'!$B$3:$B$8</c:f>
              <c:numCache>
                <c:formatCode>#\ ##0.0</c:formatCode>
                <c:ptCount val="6"/>
                <c:pt idx="0">
                  <c:v>74</c:v>
                </c:pt>
                <c:pt idx="1">
                  <c:v>74</c:v>
                </c:pt>
                <c:pt idx="2">
                  <c:v>71.3</c:v>
                </c:pt>
                <c:pt idx="3">
                  <c:v>55.3</c:v>
                </c:pt>
                <c:pt idx="4">
                  <c:v>77.3</c:v>
                </c:pt>
                <c:pt idx="5">
                  <c:v>73.8</c:v>
                </c:pt>
              </c:numCache>
            </c:numRef>
          </c:val>
          <c:extLst xmlns:c16r2="http://schemas.microsoft.com/office/drawing/2015/06/chart">
            <c:ext xmlns:c16="http://schemas.microsoft.com/office/drawing/2014/chart" uri="{C3380CC4-5D6E-409C-BE32-E72D297353CC}">
              <c16:uniqueId val="{00000000-3FE9-4A29-84B5-2E045E40C050}"/>
            </c:ext>
          </c:extLst>
        </c:ser>
        <c:ser>
          <c:idx val="1"/>
          <c:order val="1"/>
          <c:tx>
            <c:strRef>
              <c:f>'[ktk.ktk4.fact_ktk_ktk4.latest (29).xlsx]Kouluterveyskyselyn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(29).xlsx]Kouluterveyskyselyn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(29).xlsx]Kouluterveyskyselyn tulokset 20'!$C$3:$C$8</c:f>
              <c:numCache>
                <c:formatCode>#\ ##0.0</c:formatCode>
                <c:ptCount val="6"/>
                <c:pt idx="0">
                  <c:v>82</c:v>
                </c:pt>
                <c:pt idx="1">
                  <c:v>83.1</c:v>
                </c:pt>
                <c:pt idx="2">
                  <c:v>80.5</c:v>
                </c:pt>
                <c:pt idx="3">
                  <c:v>74.5</c:v>
                </c:pt>
                <c:pt idx="4">
                  <c:v>77.599999999999994</c:v>
                </c:pt>
                <c:pt idx="5">
                  <c:v>82.2</c:v>
                </c:pt>
              </c:numCache>
            </c:numRef>
          </c:val>
          <c:extLst xmlns:c16r2="http://schemas.microsoft.com/office/drawing/2015/06/chart">
            <c:ext xmlns:c16="http://schemas.microsoft.com/office/drawing/2014/chart" uri="{C3380CC4-5D6E-409C-BE32-E72D297353CC}">
              <c16:uniqueId val="{00000001-3FE9-4A29-84B5-2E045E40C050}"/>
            </c:ext>
          </c:extLst>
        </c:ser>
        <c:ser>
          <c:idx val="2"/>
          <c:order val="2"/>
          <c:tx>
            <c:strRef>
              <c:f>'[ktk.ktk4.fact_ktk_ktk4.latest (29).xlsx]Kouluterveyskyselyn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(29).xlsx]Kouluterveyskyselyn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(29).xlsx]Kouluterveyskyselyn tulokset 20'!$D$3:$D$8</c:f>
              <c:numCache>
                <c:formatCode>#\ ##0.0</c:formatCode>
                <c:ptCount val="6"/>
                <c:pt idx="0">
                  <c:v>77.900000000000006</c:v>
                </c:pt>
                <c:pt idx="1">
                  <c:v>78.599999999999994</c:v>
                </c:pt>
                <c:pt idx="2">
                  <c:v>76</c:v>
                </c:pt>
                <c:pt idx="3">
                  <c:v>65.7</c:v>
                </c:pt>
                <c:pt idx="4">
                  <c:v>77.5</c:v>
                </c:pt>
                <c:pt idx="5">
                  <c:v>78.2</c:v>
                </c:pt>
              </c:numCache>
            </c:numRef>
          </c:val>
          <c:extLst xmlns:c16r2="http://schemas.microsoft.com/office/drawing/2015/06/chart">
            <c:ext xmlns:c16="http://schemas.microsoft.com/office/drawing/2014/chart" uri="{C3380CC4-5D6E-409C-BE32-E72D297353CC}">
              <c16:uniqueId val="{00000002-3FE9-4A29-84B5-2E045E40C050}"/>
            </c:ext>
          </c:extLst>
        </c:ser>
        <c:dLbls>
          <c:showLegendKey val="0"/>
          <c:showVal val="0"/>
          <c:showCatName val="0"/>
          <c:showSerName val="0"/>
          <c:showPercent val="0"/>
          <c:showBubbleSize val="0"/>
        </c:dLbls>
        <c:gapWidth val="150"/>
        <c:shape val="box"/>
        <c:axId val="132138496"/>
        <c:axId val="132140032"/>
        <c:axId val="0"/>
      </c:bar3DChart>
      <c:catAx>
        <c:axId val="132138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140032"/>
        <c:crosses val="autoZero"/>
        <c:auto val="1"/>
        <c:lblAlgn val="ctr"/>
        <c:lblOffset val="100"/>
        <c:noMultiLvlLbl val="0"/>
      </c:catAx>
      <c:valAx>
        <c:axId val="1321400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138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Pitää</a:t>
            </a:r>
            <a:r>
              <a:rPr lang="en-US" sz="1600" dirty="0"/>
              <a:t> </a:t>
            </a:r>
            <a:r>
              <a:rPr lang="en-US" sz="1600" dirty="0" err="1"/>
              <a:t>koulunkäynnistä</a:t>
            </a:r>
            <a:r>
              <a:rPr lang="en-US" sz="1600" dirty="0"/>
              <a:t>, % ,</a:t>
            </a:r>
            <a:r>
              <a:rPr lang="en-US" sz="1600" baseline="0" dirty="0"/>
              <a:t> </a:t>
            </a:r>
            <a:r>
              <a:rPr lang="en-US" sz="1600" baseline="0" dirty="0" smtClean="0"/>
              <a:t>2019, 4 &amp; 5lk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9553273232150329"/>
          <c:y val="7.4298116423487076E-2"/>
          <c:w val="0.61866873977709302"/>
          <c:h val="0.78721135328583347"/>
        </c:manualLayout>
      </c:layout>
      <c:bar3DChart>
        <c:barDir val="bar"/>
        <c:grouping val="clustered"/>
        <c:varyColors val="0"/>
        <c:ser>
          <c:idx val="0"/>
          <c:order val="0"/>
          <c:tx>
            <c:strRef>
              <c:f>'Kouluterveyskyselyn tulokset 20'!$B$1:$B$2</c:f>
              <c:strCache>
                <c:ptCount val="2"/>
                <c:pt idx="0">
                  <c:v>Pitää koulunkäynnistä, %</c:v>
                </c:pt>
                <c:pt idx="1">
                  <c:v>Sukupuoli: yhteensä</c:v>
                </c:pt>
              </c:strCache>
            </c:strRef>
          </c:tx>
          <c:spPr>
            <a:solidFill>
              <a:schemeClr val="accent1"/>
            </a:solidFill>
            <a:ln>
              <a:noFill/>
            </a:ln>
            <a:effectLst/>
            <a:sp3d/>
          </c:spPr>
          <c:invertIfNegative val="0"/>
          <c:cat>
            <c:strRef>
              <c:f>'Kouluterveyskyselyn tulokset 20'!$A$3:$A$8</c:f>
              <c:strCache>
                <c:ptCount val="6"/>
                <c:pt idx="0">
                  <c:v>Koko maa</c:v>
                </c:pt>
                <c:pt idx="1">
                  <c:v>Satakunta</c:v>
                </c:pt>
                <c:pt idx="2">
                  <c:v>Eurajoki</c:v>
                </c:pt>
                <c:pt idx="3">
                  <c:v>Harjavalta</c:v>
                </c:pt>
                <c:pt idx="4">
                  <c:v>Kokemäki</c:v>
                </c:pt>
                <c:pt idx="5">
                  <c:v>Nakkila</c:v>
                </c:pt>
              </c:strCache>
            </c:strRef>
          </c:cat>
          <c:val>
            <c:numRef>
              <c:f>'Kouluterveyskyselyn tulokset 20'!$B$3:$B$8</c:f>
              <c:numCache>
                <c:formatCode>#\ ##0.0</c:formatCode>
                <c:ptCount val="6"/>
                <c:pt idx="0">
                  <c:v>77.900000000000006</c:v>
                </c:pt>
                <c:pt idx="1">
                  <c:v>78.599999999999994</c:v>
                </c:pt>
                <c:pt idx="2">
                  <c:v>76</c:v>
                </c:pt>
                <c:pt idx="3">
                  <c:v>65.7</c:v>
                </c:pt>
                <c:pt idx="4">
                  <c:v>77.5</c:v>
                </c:pt>
                <c:pt idx="5">
                  <c:v>78.2</c:v>
                </c:pt>
              </c:numCache>
            </c:numRef>
          </c:val>
          <c:extLst xmlns:c16r2="http://schemas.microsoft.com/office/drawing/2015/06/chart">
            <c:ext xmlns:c16="http://schemas.microsoft.com/office/drawing/2014/chart" uri="{C3380CC4-5D6E-409C-BE32-E72D297353CC}">
              <c16:uniqueId val="{00000000-37C1-4D92-9893-7CF48CF1DBAE}"/>
            </c:ext>
          </c:extLst>
        </c:ser>
        <c:dLbls>
          <c:showLegendKey val="0"/>
          <c:showVal val="0"/>
          <c:showCatName val="0"/>
          <c:showSerName val="0"/>
          <c:showPercent val="0"/>
          <c:showBubbleSize val="0"/>
        </c:dLbls>
        <c:gapWidth val="150"/>
        <c:shape val="box"/>
        <c:axId val="131859968"/>
        <c:axId val="131861504"/>
        <c:axId val="0"/>
      </c:bar3DChart>
      <c:catAx>
        <c:axId val="131859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861504"/>
        <c:crosses val="autoZero"/>
        <c:auto val="1"/>
        <c:lblAlgn val="ctr"/>
        <c:lblOffset val="100"/>
        <c:noMultiLvlLbl val="0"/>
      </c:catAx>
      <c:valAx>
        <c:axId val="1318615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859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Koulustressi, </a:t>
            </a:r>
            <a:r>
              <a:rPr lang="fi-FI" sz="1600" dirty="0" smtClean="0"/>
              <a:t>%, 2019,</a:t>
            </a:r>
            <a:r>
              <a:rPr lang="fi-FI" sz="1600" baseline="0" dirty="0" smtClean="0"/>
              <a:t> 4 &amp; 5lk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(31).xlsx]Kouluterveyskyselyn tulokset 20'!$B$1:$B$2</c:f>
              <c:strCache>
                <c:ptCount val="2"/>
                <c:pt idx="1">
                  <c:v>Pojat</c:v>
                </c:pt>
              </c:strCache>
            </c:strRef>
          </c:tx>
          <c:spPr>
            <a:solidFill>
              <a:schemeClr val="accent1"/>
            </a:solidFill>
            <a:ln>
              <a:noFill/>
            </a:ln>
            <a:effectLst/>
            <a:sp3d/>
          </c:spPr>
          <c:invertIfNegative val="0"/>
          <c:cat>
            <c:strRef>
              <c:f>'[ktk.ktk4.fact_ktk_ktk4.latest (31).xlsx]Kouluterveyskyselyn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(31).xlsx]Kouluterveyskyselyn tulokset 20'!$B$3:$B$8</c:f>
              <c:numCache>
                <c:formatCode>#\ ##0.0</c:formatCode>
                <c:ptCount val="6"/>
                <c:pt idx="0">
                  <c:v>39</c:v>
                </c:pt>
                <c:pt idx="1">
                  <c:v>37.299999999999997</c:v>
                </c:pt>
                <c:pt idx="2">
                  <c:v>37.700000000000003</c:v>
                </c:pt>
                <c:pt idx="3">
                  <c:v>53.2</c:v>
                </c:pt>
                <c:pt idx="4">
                  <c:v>23</c:v>
                </c:pt>
                <c:pt idx="5">
                  <c:v>31</c:v>
                </c:pt>
              </c:numCache>
            </c:numRef>
          </c:val>
          <c:extLst xmlns:c16r2="http://schemas.microsoft.com/office/drawing/2015/06/chart">
            <c:ext xmlns:c16="http://schemas.microsoft.com/office/drawing/2014/chart" uri="{C3380CC4-5D6E-409C-BE32-E72D297353CC}">
              <c16:uniqueId val="{00000000-0ECD-4FB1-877C-CCCF7280A436}"/>
            </c:ext>
          </c:extLst>
        </c:ser>
        <c:ser>
          <c:idx val="1"/>
          <c:order val="1"/>
          <c:tx>
            <c:strRef>
              <c:f>'[ktk.ktk4.fact_ktk_ktk4.latest (31).xlsx]Kouluterveyskyselyn tulokset 20'!$C$1:$C$2</c:f>
              <c:strCache>
                <c:ptCount val="2"/>
                <c:pt idx="1">
                  <c:v>Tytöt</c:v>
                </c:pt>
              </c:strCache>
            </c:strRef>
          </c:tx>
          <c:spPr>
            <a:solidFill>
              <a:schemeClr val="accent2"/>
            </a:solidFill>
            <a:ln>
              <a:noFill/>
            </a:ln>
            <a:effectLst/>
            <a:sp3d/>
          </c:spPr>
          <c:invertIfNegative val="0"/>
          <c:cat>
            <c:strRef>
              <c:f>'[ktk.ktk4.fact_ktk_ktk4.latest (31).xlsx]Kouluterveyskyselyn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(31).xlsx]Kouluterveyskyselyn tulokset 20'!$C$3:$C$8</c:f>
              <c:numCache>
                <c:formatCode>#\ ##0.0</c:formatCode>
                <c:ptCount val="6"/>
                <c:pt idx="0">
                  <c:v>34.299999999999997</c:v>
                </c:pt>
                <c:pt idx="1">
                  <c:v>33.1</c:v>
                </c:pt>
                <c:pt idx="2">
                  <c:v>36.799999999999997</c:v>
                </c:pt>
                <c:pt idx="3">
                  <c:v>37</c:v>
                </c:pt>
                <c:pt idx="4">
                  <c:v>29.9</c:v>
                </c:pt>
                <c:pt idx="5">
                  <c:v>35.6</c:v>
                </c:pt>
              </c:numCache>
            </c:numRef>
          </c:val>
          <c:extLst xmlns:c16r2="http://schemas.microsoft.com/office/drawing/2015/06/chart">
            <c:ext xmlns:c16="http://schemas.microsoft.com/office/drawing/2014/chart" uri="{C3380CC4-5D6E-409C-BE32-E72D297353CC}">
              <c16:uniqueId val="{00000001-0ECD-4FB1-877C-CCCF7280A436}"/>
            </c:ext>
          </c:extLst>
        </c:ser>
        <c:dLbls>
          <c:showLegendKey val="0"/>
          <c:showVal val="0"/>
          <c:showCatName val="0"/>
          <c:showSerName val="0"/>
          <c:showPercent val="0"/>
          <c:showBubbleSize val="0"/>
        </c:dLbls>
        <c:gapWidth val="150"/>
        <c:shape val="box"/>
        <c:axId val="131902080"/>
        <c:axId val="131912064"/>
        <c:axId val="0"/>
      </c:bar3DChart>
      <c:catAx>
        <c:axId val="131902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912064"/>
        <c:crosses val="autoZero"/>
        <c:auto val="1"/>
        <c:lblAlgn val="ctr"/>
        <c:lblOffset val="100"/>
        <c:noMultiLvlLbl val="0"/>
      </c:catAx>
      <c:valAx>
        <c:axId val="1319120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902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Ei koe olevansa tärkeä osa koulu- eikä luokkayhteisöä,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(2).xlsx]Kouluterveyskyselyn tulokset 20'!$B$2</c:f>
              <c:strCache>
                <c:ptCount val="1"/>
                <c:pt idx="0">
                  <c:v>Sukupuoli: yhteensä</c:v>
                </c:pt>
              </c:strCache>
            </c:strRef>
          </c:tx>
          <c:spPr>
            <a:solidFill>
              <a:schemeClr val="accent1"/>
            </a:solidFill>
            <a:ln>
              <a:noFill/>
            </a:ln>
            <a:effectLst/>
            <a:sp3d/>
          </c:spPr>
          <c:invertIfNegative val="0"/>
          <c:cat>
            <c:strRef>
              <c:f>'[ktk.ktk4.fact_ktk_ktk4.latest (2).xlsx]Kouluterveyskyselyn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(2).xlsx]Kouluterveyskyselyn tulokset 20'!$B$3:$B$8</c:f>
              <c:numCache>
                <c:formatCode>#\ ##0.0</c:formatCode>
                <c:ptCount val="6"/>
                <c:pt idx="0">
                  <c:v>3.6</c:v>
                </c:pt>
                <c:pt idx="1">
                  <c:v>3.9</c:v>
                </c:pt>
                <c:pt idx="2">
                  <c:v>1.8</c:v>
                </c:pt>
                <c:pt idx="3">
                  <c:v>4</c:v>
                </c:pt>
                <c:pt idx="4">
                  <c:v>3</c:v>
                </c:pt>
                <c:pt idx="5">
                  <c:v>1.2</c:v>
                </c:pt>
              </c:numCache>
            </c:numRef>
          </c:val>
          <c:extLst xmlns:c16r2="http://schemas.microsoft.com/office/drawing/2015/06/chart">
            <c:ext xmlns:c16="http://schemas.microsoft.com/office/drawing/2014/chart" uri="{C3380CC4-5D6E-409C-BE32-E72D297353CC}">
              <c16:uniqueId val="{00000000-D4FE-440E-BD94-C68FD345F182}"/>
            </c:ext>
          </c:extLst>
        </c:ser>
        <c:dLbls>
          <c:showLegendKey val="0"/>
          <c:showVal val="0"/>
          <c:showCatName val="0"/>
          <c:showSerName val="0"/>
          <c:showPercent val="0"/>
          <c:showBubbleSize val="0"/>
        </c:dLbls>
        <c:gapWidth val="150"/>
        <c:shape val="box"/>
        <c:axId val="130683264"/>
        <c:axId val="130684800"/>
        <c:axId val="0"/>
      </c:bar3DChart>
      <c:catAx>
        <c:axId val="13068326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684800"/>
        <c:crosses val="autoZero"/>
        <c:auto val="1"/>
        <c:lblAlgn val="ctr"/>
        <c:lblOffset val="100"/>
        <c:noMultiLvlLbl val="0"/>
      </c:catAx>
      <c:valAx>
        <c:axId val="1306848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683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On mielellään koulussa, </a:t>
            </a:r>
            <a:r>
              <a:rPr lang="fi-FI" sz="1600" dirty="0" smtClean="0"/>
              <a:t>%, 2019, 4 &amp; 5 </a:t>
            </a:r>
            <a:r>
              <a:rPr lang="fi-FI" sz="160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(32).xlsx]Kouluterveyskyselyn tulokset 20'!$B$1:$B$2</c:f>
              <c:strCache>
                <c:ptCount val="2"/>
                <c:pt idx="1">
                  <c:v>Pojat</c:v>
                </c:pt>
              </c:strCache>
            </c:strRef>
          </c:tx>
          <c:spPr>
            <a:solidFill>
              <a:schemeClr val="accent1"/>
            </a:solidFill>
            <a:ln>
              <a:noFill/>
            </a:ln>
            <a:effectLst/>
            <a:sp3d/>
          </c:spPr>
          <c:invertIfNegative val="0"/>
          <c:cat>
            <c:strRef>
              <c:f>'[ktk.ktk4.fact_ktk_ktk4.latest (32).xlsx]Kouluterveyskyselyn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(32).xlsx]Kouluterveyskyselyn tulokset 20'!$B$3:$B$8</c:f>
              <c:numCache>
                <c:formatCode>#\ ##0.0</c:formatCode>
                <c:ptCount val="6"/>
                <c:pt idx="0">
                  <c:v>59.1</c:v>
                </c:pt>
                <c:pt idx="1">
                  <c:v>59.3</c:v>
                </c:pt>
                <c:pt idx="2">
                  <c:v>50</c:v>
                </c:pt>
                <c:pt idx="3">
                  <c:v>38.299999999999997</c:v>
                </c:pt>
                <c:pt idx="4">
                  <c:v>57.3</c:v>
                </c:pt>
                <c:pt idx="5">
                  <c:v>61.9</c:v>
                </c:pt>
              </c:numCache>
            </c:numRef>
          </c:val>
          <c:extLst xmlns:c16r2="http://schemas.microsoft.com/office/drawing/2015/06/chart">
            <c:ext xmlns:c16="http://schemas.microsoft.com/office/drawing/2014/chart" uri="{C3380CC4-5D6E-409C-BE32-E72D297353CC}">
              <c16:uniqueId val="{00000000-982A-47CF-BD2B-CF5779407376}"/>
            </c:ext>
          </c:extLst>
        </c:ser>
        <c:ser>
          <c:idx val="1"/>
          <c:order val="1"/>
          <c:tx>
            <c:strRef>
              <c:f>'[ktk.ktk4.fact_ktk_ktk4.latest (32).xlsx]Kouluterveyskyselyn tulokset 20'!$C$1:$C$2</c:f>
              <c:strCache>
                <c:ptCount val="2"/>
                <c:pt idx="1">
                  <c:v>Tytöt</c:v>
                </c:pt>
              </c:strCache>
            </c:strRef>
          </c:tx>
          <c:spPr>
            <a:solidFill>
              <a:schemeClr val="accent2"/>
            </a:solidFill>
            <a:ln>
              <a:noFill/>
            </a:ln>
            <a:effectLst/>
            <a:sp3d/>
          </c:spPr>
          <c:invertIfNegative val="0"/>
          <c:cat>
            <c:strRef>
              <c:f>'[ktk.ktk4.fact_ktk_ktk4.latest (32).xlsx]Kouluterveyskyselyn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(32).xlsx]Kouluterveyskyselyn tulokset 20'!$C$3:$C$8</c:f>
              <c:numCache>
                <c:formatCode>#\ ##0.0</c:formatCode>
                <c:ptCount val="6"/>
                <c:pt idx="0">
                  <c:v>67.5</c:v>
                </c:pt>
                <c:pt idx="1">
                  <c:v>69.7</c:v>
                </c:pt>
                <c:pt idx="2">
                  <c:v>75.400000000000006</c:v>
                </c:pt>
                <c:pt idx="3">
                  <c:v>72.7</c:v>
                </c:pt>
                <c:pt idx="4">
                  <c:v>65.2</c:v>
                </c:pt>
                <c:pt idx="5">
                  <c:v>64.400000000000006</c:v>
                </c:pt>
              </c:numCache>
            </c:numRef>
          </c:val>
          <c:extLst xmlns:c16r2="http://schemas.microsoft.com/office/drawing/2015/06/chart">
            <c:ext xmlns:c16="http://schemas.microsoft.com/office/drawing/2014/chart" uri="{C3380CC4-5D6E-409C-BE32-E72D297353CC}">
              <c16:uniqueId val="{00000001-982A-47CF-BD2B-CF5779407376}"/>
            </c:ext>
          </c:extLst>
        </c:ser>
        <c:dLbls>
          <c:showLegendKey val="0"/>
          <c:showVal val="0"/>
          <c:showCatName val="0"/>
          <c:showSerName val="0"/>
          <c:showPercent val="0"/>
          <c:showBubbleSize val="0"/>
        </c:dLbls>
        <c:gapWidth val="150"/>
        <c:shape val="box"/>
        <c:axId val="132030464"/>
        <c:axId val="132032000"/>
        <c:axId val="0"/>
      </c:bar3DChart>
      <c:catAx>
        <c:axId val="132030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032000"/>
        <c:crosses val="autoZero"/>
        <c:auto val="1"/>
        <c:lblAlgn val="ctr"/>
        <c:lblOffset val="100"/>
        <c:noMultiLvlLbl val="0"/>
      </c:catAx>
      <c:valAx>
        <c:axId val="1320320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030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Paljon</a:t>
            </a:r>
            <a:r>
              <a:rPr lang="en-US" sz="1600" dirty="0"/>
              <a:t> </a:t>
            </a:r>
            <a:r>
              <a:rPr lang="en-US" sz="1600" dirty="0" err="1"/>
              <a:t>vaikeuksia</a:t>
            </a:r>
            <a:r>
              <a:rPr lang="en-US" sz="1600" dirty="0"/>
              <a:t> </a:t>
            </a:r>
            <a:r>
              <a:rPr lang="en-US" sz="1600" dirty="0" err="1"/>
              <a:t>lukemisessa</a:t>
            </a:r>
            <a:r>
              <a:rPr lang="en-US" sz="1600" dirty="0"/>
              <a:t>, </a:t>
            </a:r>
            <a:r>
              <a:rPr lang="en-US" sz="1600" dirty="0" err="1"/>
              <a:t>laskemisessa</a:t>
            </a:r>
            <a:r>
              <a:rPr lang="en-US" sz="1600" dirty="0"/>
              <a:t> tai </a:t>
            </a:r>
            <a:r>
              <a:rPr lang="en-US" sz="1600" dirty="0" err="1"/>
              <a:t>kirjoittamisessa</a:t>
            </a:r>
            <a:r>
              <a:rPr lang="en-US" sz="1600" dirty="0"/>
              <a:t>, </a:t>
            </a:r>
            <a:r>
              <a:rPr lang="en-US" sz="1600" dirty="0" smtClean="0"/>
              <a:t>%, 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(33).xlsx]Kouluterveyskyselyn tulokset 20'!$B$2</c:f>
              <c:strCache>
                <c:ptCount val="1"/>
                <c:pt idx="0">
                  <c:v>Sukupuoli: yhteensä</c:v>
                </c:pt>
              </c:strCache>
            </c:strRef>
          </c:tx>
          <c:spPr>
            <a:solidFill>
              <a:schemeClr val="accent1"/>
            </a:solidFill>
            <a:ln>
              <a:noFill/>
            </a:ln>
            <a:effectLst/>
            <a:sp3d/>
          </c:spPr>
          <c:invertIfNegative val="0"/>
          <c:cat>
            <c:strRef>
              <c:f>'[ktk.ktk4.fact_ktk_ktk4.latest (33).xlsx]Kouluterveyskyselyn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(33).xlsx]Kouluterveyskyselyn tulokset 20'!$B$3:$B$8</c:f>
              <c:numCache>
                <c:formatCode>#\ ##0.0</c:formatCode>
                <c:ptCount val="6"/>
                <c:pt idx="0">
                  <c:v>3.1</c:v>
                </c:pt>
                <c:pt idx="1">
                  <c:v>3</c:v>
                </c:pt>
                <c:pt idx="2">
                  <c:v>2.7</c:v>
                </c:pt>
                <c:pt idx="3">
                  <c:v>5.9</c:v>
                </c:pt>
                <c:pt idx="4">
                  <c:v>1.4</c:v>
                </c:pt>
                <c:pt idx="5">
                  <c:v>2.4</c:v>
                </c:pt>
              </c:numCache>
            </c:numRef>
          </c:val>
          <c:extLst xmlns:c16r2="http://schemas.microsoft.com/office/drawing/2015/06/chart">
            <c:ext xmlns:c16="http://schemas.microsoft.com/office/drawing/2014/chart" uri="{C3380CC4-5D6E-409C-BE32-E72D297353CC}">
              <c16:uniqueId val="{00000000-9993-4F7F-9B99-838C12258ABA}"/>
            </c:ext>
          </c:extLst>
        </c:ser>
        <c:dLbls>
          <c:showLegendKey val="0"/>
          <c:showVal val="0"/>
          <c:showCatName val="0"/>
          <c:showSerName val="0"/>
          <c:showPercent val="0"/>
          <c:showBubbleSize val="0"/>
        </c:dLbls>
        <c:gapWidth val="150"/>
        <c:shape val="box"/>
        <c:axId val="132063232"/>
        <c:axId val="132064768"/>
        <c:axId val="0"/>
      </c:bar3DChart>
      <c:catAx>
        <c:axId val="132063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064768"/>
        <c:crosses val="autoZero"/>
        <c:auto val="1"/>
        <c:lblAlgn val="ctr"/>
        <c:lblOffset val="100"/>
        <c:noMultiLvlLbl val="0"/>
      </c:catAx>
      <c:valAx>
        <c:axId val="13206476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0632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Luokassa usein rauhallista, </a:t>
            </a:r>
            <a:r>
              <a:rPr lang="fi-FI" sz="1600" dirty="0" smtClean="0"/>
              <a:t>%, 2019, 4 &amp; 5lk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(34).xlsx]Kouluterveyskyselyn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(34).xlsx]Kouluterveyskyselyn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(34).xlsx]Kouluterveyskyselyn tulokset 20'!$B$3:$B$8</c:f>
              <c:numCache>
                <c:formatCode>#\ ##0.0</c:formatCode>
                <c:ptCount val="6"/>
                <c:pt idx="0">
                  <c:v>30.2</c:v>
                </c:pt>
                <c:pt idx="1">
                  <c:v>28.7</c:v>
                </c:pt>
                <c:pt idx="2">
                  <c:v>28</c:v>
                </c:pt>
                <c:pt idx="3">
                  <c:v>25.5</c:v>
                </c:pt>
                <c:pt idx="4">
                  <c:v>28</c:v>
                </c:pt>
                <c:pt idx="5">
                  <c:v>28.6</c:v>
                </c:pt>
              </c:numCache>
            </c:numRef>
          </c:val>
          <c:extLst xmlns:c16r2="http://schemas.microsoft.com/office/drawing/2015/06/chart">
            <c:ext xmlns:c16="http://schemas.microsoft.com/office/drawing/2014/chart" uri="{C3380CC4-5D6E-409C-BE32-E72D297353CC}">
              <c16:uniqueId val="{00000000-DD75-4556-8D00-4D2063B93132}"/>
            </c:ext>
          </c:extLst>
        </c:ser>
        <c:ser>
          <c:idx val="1"/>
          <c:order val="1"/>
          <c:tx>
            <c:strRef>
              <c:f>'[ktk.ktk4.fact_ktk_ktk4.latest (34).xlsx]Kouluterveyskyselyn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(34).xlsx]Kouluterveyskyselyn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(34).xlsx]Kouluterveyskyselyn tulokset 20'!$C$3:$C$8</c:f>
              <c:numCache>
                <c:formatCode>#\ ##0.0</c:formatCode>
                <c:ptCount val="6"/>
                <c:pt idx="0">
                  <c:v>25.1</c:v>
                </c:pt>
                <c:pt idx="1">
                  <c:v>22.5</c:v>
                </c:pt>
                <c:pt idx="2">
                  <c:v>29.8</c:v>
                </c:pt>
                <c:pt idx="3">
                  <c:v>32.700000000000003</c:v>
                </c:pt>
                <c:pt idx="4">
                  <c:v>6.1</c:v>
                </c:pt>
                <c:pt idx="5">
                  <c:v>28.9</c:v>
                </c:pt>
              </c:numCache>
            </c:numRef>
          </c:val>
          <c:extLst xmlns:c16r2="http://schemas.microsoft.com/office/drawing/2015/06/chart">
            <c:ext xmlns:c16="http://schemas.microsoft.com/office/drawing/2014/chart" uri="{C3380CC4-5D6E-409C-BE32-E72D297353CC}">
              <c16:uniqueId val="{00000001-DD75-4556-8D00-4D2063B93132}"/>
            </c:ext>
          </c:extLst>
        </c:ser>
        <c:ser>
          <c:idx val="2"/>
          <c:order val="2"/>
          <c:tx>
            <c:strRef>
              <c:f>'[ktk.ktk4.fact_ktk_ktk4.latest (34).xlsx]Kouluterveyskyselyn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(34).xlsx]Kouluterveyskyselyn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(34).xlsx]Kouluterveyskyselyn tulokset 20'!$D$3:$D$8</c:f>
              <c:numCache>
                <c:formatCode>#\ ##0.0</c:formatCode>
                <c:ptCount val="6"/>
                <c:pt idx="0">
                  <c:v>27.6</c:v>
                </c:pt>
                <c:pt idx="1">
                  <c:v>25.5</c:v>
                </c:pt>
                <c:pt idx="2">
                  <c:v>29</c:v>
                </c:pt>
                <c:pt idx="3">
                  <c:v>29.4</c:v>
                </c:pt>
                <c:pt idx="4">
                  <c:v>17.7</c:v>
                </c:pt>
                <c:pt idx="5">
                  <c:v>28.7</c:v>
                </c:pt>
              </c:numCache>
            </c:numRef>
          </c:val>
          <c:extLst xmlns:c16r2="http://schemas.microsoft.com/office/drawing/2015/06/chart">
            <c:ext xmlns:c16="http://schemas.microsoft.com/office/drawing/2014/chart" uri="{C3380CC4-5D6E-409C-BE32-E72D297353CC}">
              <c16:uniqueId val="{00000002-DD75-4556-8D00-4D2063B93132}"/>
            </c:ext>
          </c:extLst>
        </c:ser>
        <c:dLbls>
          <c:showLegendKey val="0"/>
          <c:showVal val="0"/>
          <c:showCatName val="0"/>
          <c:showSerName val="0"/>
          <c:showPercent val="0"/>
          <c:showBubbleSize val="0"/>
        </c:dLbls>
        <c:gapWidth val="150"/>
        <c:shape val="box"/>
        <c:axId val="132526080"/>
        <c:axId val="132527616"/>
        <c:axId val="0"/>
      </c:bar3DChart>
      <c:catAx>
        <c:axId val="132526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527616"/>
        <c:crosses val="autoZero"/>
        <c:auto val="1"/>
        <c:lblAlgn val="ctr"/>
        <c:lblOffset val="100"/>
        <c:noMultiLvlLbl val="0"/>
      </c:catAx>
      <c:valAx>
        <c:axId val="13252761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526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Luokassa uskaltaa sanoa mielipiteensä, </a:t>
            </a:r>
            <a:r>
              <a:rPr lang="fi-FI" sz="1600" dirty="0" smtClean="0"/>
              <a:t>%, 2019, 4 &amp; 5lk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(35).xlsx]Kouluterveyskyselyn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(35).xlsx]Kouluterveyskyselyn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(35).xlsx]Kouluterveyskyselyn tulokset 20'!$B$3:$B$8</c:f>
              <c:numCache>
                <c:formatCode>#\ ##0.0</c:formatCode>
                <c:ptCount val="6"/>
                <c:pt idx="0">
                  <c:v>59.4</c:v>
                </c:pt>
                <c:pt idx="1">
                  <c:v>56.9</c:v>
                </c:pt>
                <c:pt idx="2">
                  <c:v>58.3</c:v>
                </c:pt>
                <c:pt idx="3">
                  <c:v>70.2</c:v>
                </c:pt>
                <c:pt idx="4">
                  <c:v>73.3</c:v>
                </c:pt>
                <c:pt idx="5">
                  <c:v>50</c:v>
                </c:pt>
              </c:numCache>
            </c:numRef>
          </c:val>
          <c:extLst xmlns:c16r2="http://schemas.microsoft.com/office/drawing/2015/06/chart">
            <c:ext xmlns:c16="http://schemas.microsoft.com/office/drawing/2014/chart" uri="{C3380CC4-5D6E-409C-BE32-E72D297353CC}">
              <c16:uniqueId val="{00000000-22F8-4EF9-8044-AB9FF19CD8AC}"/>
            </c:ext>
          </c:extLst>
        </c:ser>
        <c:ser>
          <c:idx val="1"/>
          <c:order val="1"/>
          <c:tx>
            <c:strRef>
              <c:f>'[ktk.ktk4.fact_ktk_ktk4.latest (35).xlsx]Kouluterveyskyselyn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(35).xlsx]Kouluterveyskyselyn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(35).xlsx]Kouluterveyskyselyn tulokset 20'!$C$3:$C$8</c:f>
              <c:numCache>
                <c:formatCode>#\ ##0.0</c:formatCode>
                <c:ptCount val="6"/>
                <c:pt idx="0">
                  <c:v>45.5</c:v>
                </c:pt>
                <c:pt idx="1">
                  <c:v>43.5</c:v>
                </c:pt>
                <c:pt idx="2">
                  <c:v>42.1</c:v>
                </c:pt>
                <c:pt idx="3">
                  <c:v>47.3</c:v>
                </c:pt>
                <c:pt idx="4">
                  <c:v>44.8</c:v>
                </c:pt>
                <c:pt idx="5">
                  <c:v>48.9</c:v>
                </c:pt>
              </c:numCache>
            </c:numRef>
          </c:val>
          <c:extLst xmlns:c16r2="http://schemas.microsoft.com/office/drawing/2015/06/chart">
            <c:ext xmlns:c16="http://schemas.microsoft.com/office/drawing/2014/chart" uri="{C3380CC4-5D6E-409C-BE32-E72D297353CC}">
              <c16:uniqueId val="{00000001-22F8-4EF9-8044-AB9FF19CD8AC}"/>
            </c:ext>
          </c:extLst>
        </c:ser>
        <c:ser>
          <c:idx val="2"/>
          <c:order val="2"/>
          <c:tx>
            <c:strRef>
              <c:f>'[ktk.ktk4.fact_ktk_ktk4.latest (35).xlsx]Kouluterveyskyselyn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(35).xlsx]Kouluterveyskyselyn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(35).xlsx]Kouluterveyskyselyn tulokset 20'!$D$3:$D$8</c:f>
              <c:numCache>
                <c:formatCode>#\ ##0.0</c:formatCode>
                <c:ptCount val="6"/>
                <c:pt idx="0">
                  <c:v>52.4</c:v>
                </c:pt>
                <c:pt idx="1">
                  <c:v>50.1</c:v>
                </c:pt>
                <c:pt idx="2">
                  <c:v>50</c:v>
                </c:pt>
                <c:pt idx="3">
                  <c:v>57.8</c:v>
                </c:pt>
                <c:pt idx="4">
                  <c:v>59.9</c:v>
                </c:pt>
                <c:pt idx="5">
                  <c:v>49.4</c:v>
                </c:pt>
              </c:numCache>
            </c:numRef>
          </c:val>
          <c:extLst xmlns:c16r2="http://schemas.microsoft.com/office/drawing/2015/06/chart">
            <c:ext xmlns:c16="http://schemas.microsoft.com/office/drawing/2014/chart" uri="{C3380CC4-5D6E-409C-BE32-E72D297353CC}">
              <c16:uniqueId val="{00000002-22F8-4EF9-8044-AB9FF19CD8AC}"/>
            </c:ext>
          </c:extLst>
        </c:ser>
        <c:dLbls>
          <c:showLegendKey val="0"/>
          <c:showVal val="0"/>
          <c:showCatName val="0"/>
          <c:showSerName val="0"/>
          <c:showPercent val="0"/>
          <c:showBubbleSize val="0"/>
        </c:dLbls>
        <c:gapWidth val="150"/>
        <c:shape val="box"/>
        <c:axId val="132585728"/>
        <c:axId val="132587520"/>
        <c:axId val="0"/>
      </c:bar3DChart>
      <c:catAx>
        <c:axId val="132585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587520"/>
        <c:crosses val="autoZero"/>
        <c:auto val="1"/>
        <c:lblAlgn val="ctr"/>
        <c:lblOffset val="100"/>
        <c:noMultiLvlLbl val="0"/>
      </c:catAx>
      <c:valAx>
        <c:axId val="13258752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5857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Luokan oppilaat viihtyvät usein yhdessä, </a:t>
            </a:r>
            <a:r>
              <a:rPr lang="fi-FI" sz="1600" dirty="0" smtClean="0"/>
              <a:t>%, 2019, 4 &amp; 5lk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(36).xlsx]Kouluterveyskyselyn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(36).xlsx]Kouluterveyskyselyn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(36).xlsx]Kouluterveyskyselyn tulokset 20'!$B$3:$B$8</c:f>
              <c:numCache>
                <c:formatCode>#\ ##0.0</c:formatCode>
                <c:ptCount val="6"/>
                <c:pt idx="0">
                  <c:v>69.400000000000006</c:v>
                </c:pt>
                <c:pt idx="1">
                  <c:v>69.3</c:v>
                </c:pt>
                <c:pt idx="2">
                  <c:v>70.400000000000006</c:v>
                </c:pt>
                <c:pt idx="3">
                  <c:v>61.7</c:v>
                </c:pt>
                <c:pt idx="4">
                  <c:v>74.7</c:v>
                </c:pt>
                <c:pt idx="5">
                  <c:v>61.9</c:v>
                </c:pt>
              </c:numCache>
            </c:numRef>
          </c:val>
          <c:extLst xmlns:c16r2="http://schemas.microsoft.com/office/drawing/2015/06/chart">
            <c:ext xmlns:c16="http://schemas.microsoft.com/office/drawing/2014/chart" uri="{C3380CC4-5D6E-409C-BE32-E72D297353CC}">
              <c16:uniqueId val="{00000000-98B3-4D04-B404-DFFBB5F31E7C}"/>
            </c:ext>
          </c:extLst>
        </c:ser>
        <c:ser>
          <c:idx val="1"/>
          <c:order val="1"/>
          <c:tx>
            <c:strRef>
              <c:f>'[ktk.ktk4.fact_ktk_ktk4.latest (36).xlsx]Kouluterveyskyselyn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(36).xlsx]Kouluterveyskyselyn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(36).xlsx]Kouluterveyskyselyn tulokset 20'!$C$3:$C$8</c:f>
              <c:numCache>
                <c:formatCode>#\ ##0.0</c:formatCode>
                <c:ptCount val="6"/>
                <c:pt idx="0">
                  <c:v>64.5</c:v>
                </c:pt>
                <c:pt idx="1">
                  <c:v>63.5</c:v>
                </c:pt>
                <c:pt idx="2">
                  <c:v>61.1</c:v>
                </c:pt>
                <c:pt idx="3">
                  <c:v>54.5</c:v>
                </c:pt>
                <c:pt idx="4">
                  <c:v>52.4</c:v>
                </c:pt>
                <c:pt idx="5">
                  <c:v>62.2</c:v>
                </c:pt>
              </c:numCache>
            </c:numRef>
          </c:val>
          <c:extLst xmlns:c16r2="http://schemas.microsoft.com/office/drawing/2015/06/chart">
            <c:ext xmlns:c16="http://schemas.microsoft.com/office/drawing/2014/chart" uri="{C3380CC4-5D6E-409C-BE32-E72D297353CC}">
              <c16:uniqueId val="{00000001-98B3-4D04-B404-DFFBB5F31E7C}"/>
            </c:ext>
          </c:extLst>
        </c:ser>
        <c:ser>
          <c:idx val="2"/>
          <c:order val="2"/>
          <c:tx>
            <c:strRef>
              <c:f>'[ktk.ktk4.fact_ktk_ktk4.latest (36).xlsx]Kouluterveyskyselyn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(36).xlsx]Kouluterveyskyselyn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(36).xlsx]Kouluterveyskyselyn tulokset 20'!$D$3:$D$8</c:f>
              <c:numCache>
                <c:formatCode>#\ ##0.0</c:formatCode>
                <c:ptCount val="6"/>
                <c:pt idx="0">
                  <c:v>67</c:v>
                </c:pt>
                <c:pt idx="1">
                  <c:v>66.3</c:v>
                </c:pt>
                <c:pt idx="2">
                  <c:v>65.599999999999994</c:v>
                </c:pt>
                <c:pt idx="3">
                  <c:v>57.8</c:v>
                </c:pt>
                <c:pt idx="4">
                  <c:v>64.5</c:v>
                </c:pt>
                <c:pt idx="5">
                  <c:v>62.1</c:v>
                </c:pt>
              </c:numCache>
            </c:numRef>
          </c:val>
          <c:extLst xmlns:c16r2="http://schemas.microsoft.com/office/drawing/2015/06/chart">
            <c:ext xmlns:c16="http://schemas.microsoft.com/office/drawing/2014/chart" uri="{C3380CC4-5D6E-409C-BE32-E72D297353CC}">
              <c16:uniqueId val="{00000002-98B3-4D04-B404-DFFBB5F31E7C}"/>
            </c:ext>
          </c:extLst>
        </c:ser>
        <c:dLbls>
          <c:showLegendKey val="0"/>
          <c:showVal val="0"/>
          <c:showCatName val="0"/>
          <c:showSerName val="0"/>
          <c:showPercent val="0"/>
          <c:showBubbleSize val="0"/>
        </c:dLbls>
        <c:gapWidth val="150"/>
        <c:shape val="box"/>
        <c:axId val="132633344"/>
        <c:axId val="132634880"/>
        <c:axId val="0"/>
      </c:bar3DChart>
      <c:catAx>
        <c:axId val="1326333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634880"/>
        <c:crosses val="autoZero"/>
        <c:auto val="1"/>
        <c:lblAlgn val="ctr"/>
        <c:lblOffset val="100"/>
        <c:noMultiLvlLbl val="0"/>
      </c:catAx>
      <c:valAx>
        <c:axId val="1326348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6333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Opettajat usein kiinnostuneita siitä, mitä oppilaalle kuuluu, </a:t>
            </a:r>
            <a:r>
              <a:rPr lang="fi-FI" sz="1600" dirty="0" smtClean="0"/>
              <a:t>%, 4 &amp; 5 </a:t>
            </a:r>
            <a:r>
              <a:rPr lang="fi-FI" sz="160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(37).xlsx]Kouluterveyskyselyn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(37).xlsx]Kouluterveyskyselyn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(37).xlsx]Kouluterveyskyselyn tulokset 20'!$B$3:$B$8</c:f>
              <c:numCache>
                <c:formatCode>#\ ##0.0</c:formatCode>
                <c:ptCount val="6"/>
                <c:pt idx="0">
                  <c:v>33.299999999999997</c:v>
                </c:pt>
                <c:pt idx="1">
                  <c:v>30.4</c:v>
                </c:pt>
                <c:pt idx="2">
                  <c:v>30.6</c:v>
                </c:pt>
                <c:pt idx="3">
                  <c:v>42.6</c:v>
                </c:pt>
                <c:pt idx="4">
                  <c:v>37.299999999999997</c:v>
                </c:pt>
                <c:pt idx="5">
                  <c:v>29.3</c:v>
                </c:pt>
              </c:numCache>
            </c:numRef>
          </c:val>
          <c:extLst xmlns:c16r2="http://schemas.microsoft.com/office/drawing/2015/06/chart">
            <c:ext xmlns:c16="http://schemas.microsoft.com/office/drawing/2014/chart" uri="{C3380CC4-5D6E-409C-BE32-E72D297353CC}">
              <c16:uniqueId val="{00000000-7113-4FF7-BA8A-D1028BEC8639}"/>
            </c:ext>
          </c:extLst>
        </c:ser>
        <c:ser>
          <c:idx val="1"/>
          <c:order val="1"/>
          <c:tx>
            <c:strRef>
              <c:f>'[ktk.ktk4.fact_ktk_ktk4.latest (37).xlsx]Kouluterveyskyselyn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(37).xlsx]Kouluterveyskyselyn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(37).xlsx]Kouluterveyskyselyn tulokset 20'!$C$3:$C$8</c:f>
              <c:numCache>
                <c:formatCode>#\ ##0.0</c:formatCode>
                <c:ptCount val="6"/>
                <c:pt idx="0">
                  <c:v>40.9</c:v>
                </c:pt>
                <c:pt idx="1">
                  <c:v>37.5</c:v>
                </c:pt>
                <c:pt idx="2">
                  <c:v>44.6</c:v>
                </c:pt>
                <c:pt idx="3">
                  <c:v>43.6</c:v>
                </c:pt>
                <c:pt idx="4">
                  <c:v>34.299999999999997</c:v>
                </c:pt>
                <c:pt idx="5">
                  <c:v>34.1</c:v>
                </c:pt>
              </c:numCache>
            </c:numRef>
          </c:val>
          <c:extLst xmlns:c16r2="http://schemas.microsoft.com/office/drawing/2015/06/chart">
            <c:ext xmlns:c16="http://schemas.microsoft.com/office/drawing/2014/chart" uri="{C3380CC4-5D6E-409C-BE32-E72D297353CC}">
              <c16:uniqueId val="{00000001-7113-4FF7-BA8A-D1028BEC8639}"/>
            </c:ext>
          </c:extLst>
        </c:ser>
        <c:ser>
          <c:idx val="2"/>
          <c:order val="2"/>
          <c:tx>
            <c:strRef>
              <c:f>'[ktk.ktk4.fact_ktk_ktk4.latest (37).xlsx]Kouluterveyskyselyn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(37).xlsx]Kouluterveyskyselyn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(37).xlsx]Kouluterveyskyselyn tulokset 20'!$D$3:$D$8</c:f>
              <c:numCache>
                <c:formatCode>#\ ##0.0</c:formatCode>
                <c:ptCount val="6"/>
                <c:pt idx="0">
                  <c:v>37.1</c:v>
                </c:pt>
                <c:pt idx="1">
                  <c:v>33.9</c:v>
                </c:pt>
                <c:pt idx="2">
                  <c:v>37.700000000000003</c:v>
                </c:pt>
                <c:pt idx="3">
                  <c:v>43.1</c:v>
                </c:pt>
                <c:pt idx="4">
                  <c:v>35.9</c:v>
                </c:pt>
                <c:pt idx="5">
                  <c:v>31.8</c:v>
                </c:pt>
              </c:numCache>
            </c:numRef>
          </c:val>
          <c:extLst xmlns:c16r2="http://schemas.microsoft.com/office/drawing/2015/06/chart">
            <c:ext xmlns:c16="http://schemas.microsoft.com/office/drawing/2014/chart" uri="{C3380CC4-5D6E-409C-BE32-E72D297353CC}">
              <c16:uniqueId val="{00000002-7113-4FF7-BA8A-D1028BEC8639}"/>
            </c:ext>
          </c:extLst>
        </c:ser>
        <c:dLbls>
          <c:showLegendKey val="0"/>
          <c:showVal val="0"/>
          <c:showCatName val="0"/>
          <c:showSerName val="0"/>
          <c:showPercent val="0"/>
          <c:showBubbleSize val="0"/>
        </c:dLbls>
        <c:gapWidth val="150"/>
        <c:shape val="box"/>
        <c:axId val="132279296"/>
        <c:axId val="132289280"/>
        <c:axId val="0"/>
      </c:bar3DChart>
      <c:catAx>
        <c:axId val="132279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289280"/>
        <c:crosses val="autoZero"/>
        <c:auto val="1"/>
        <c:lblAlgn val="ctr"/>
        <c:lblOffset val="100"/>
        <c:noMultiLvlLbl val="0"/>
      </c:catAx>
      <c:valAx>
        <c:axId val="1322892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27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Tulee hyvin toimeen opettajien kanssa, </a:t>
            </a:r>
            <a:r>
              <a:rPr lang="fi-FI" sz="1600" dirty="0" smtClean="0"/>
              <a:t>%, 2019, 4 &amp; 5 </a:t>
            </a:r>
            <a:r>
              <a:rPr lang="fi-FI" sz="160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(38).xlsx]Kouluterveyskyselyn tulokset 20'!$B$1:$B$2</c:f>
              <c:strCache>
                <c:ptCount val="2"/>
                <c:pt idx="0">
                  <c:v>2019</c:v>
                </c:pt>
                <c:pt idx="1">
                  <c:v>Pojat</c:v>
                </c:pt>
              </c:strCache>
            </c:strRef>
          </c:tx>
          <c:spPr>
            <a:solidFill>
              <a:schemeClr val="accent1"/>
            </a:solidFill>
            <a:ln>
              <a:noFill/>
            </a:ln>
            <a:effectLst/>
            <a:sp3d/>
          </c:spPr>
          <c:invertIfNegative val="0"/>
          <c:cat>
            <c:strRef>
              <c:f>'[ktk.ktk4.fact_ktk_ktk4.latest (38).xlsx]Kouluterveyskyselyn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(38).xlsx]Kouluterveyskyselyn tulokset 20'!$B$3:$B$8</c:f>
              <c:numCache>
                <c:formatCode>#\ ##0.0</c:formatCode>
                <c:ptCount val="6"/>
                <c:pt idx="0">
                  <c:v>74.8</c:v>
                </c:pt>
                <c:pt idx="1">
                  <c:v>75.5</c:v>
                </c:pt>
                <c:pt idx="2">
                  <c:v>71.3</c:v>
                </c:pt>
                <c:pt idx="3">
                  <c:v>74.5</c:v>
                </c:pt>
                <c:pt idx="4">
                  <c:v>77</c:v>
                </c:pt>
                <c:pt idx="5">
                  <c:v>73.8</c:v>
                </c:pt>
              </c:numCache>
            </c:numRef>
          </c:val>
          <c:extLst xmlns:c16r2="http://schemas.microsoft.com/office/drawing/2015/06/chart">
            <c:ext xmlns:c16="http://schemas.microsoft.com/office/drawing/2014/chart" uri="{C3380CC4-5D6E-409C-BE32-E72D297353CC}">
              <c16:uniqueId val="{00000000-7EB2-4A27-BDDF-B997DC18BE99}"/>
            </c:ext>
          </c:extLst>
        </c:ser>
        <c:ser>
          <c:idx val="1"/>
          <c:order val="1"/>
          <c:tx>
            <c:strRef>
              <c:f>'[ktk.ktk4.fact_ktk_ktk4.latest (38).xlsx]Kouluterveyskyselyn tulokset 20'!$C$1:$C$2</c:f>
              <c:strCache>
                <c:ptCount val="2"/>
                <c:pt idx="0">
                  <c:v>2019</c:v>
                </c:pt>
                <c:pt idx="1">
                  <c:v>Tytöt</c:v>
                </c:pt>
              </c:strCache>
            </c:strRef>
          </c:tx>
          <c:spPr>
            <a:solidFill>
              <a:schemeClr val="accent2"/>
            </a:solidFill>
            <a:ln>
              <a:noFill/>
            </a:ln>
            <a:effectLst/>
            <a:sp3d/>
          </c:spPr>
          <c:invertIfNegative val="0"/>
          <c:cat>
            <c:strRef>
              <c:f>'[ktk.ktk4.fact_ktk_ktk4.latest (38).xlsx]Kouluterveyskyselyn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(38).xlsx]Kouluterveyskyselyn tulokset 20'!$C$3:$C$8</c:f>
              <c:numCache>
                <c:formatCode>#\ ##0.0</c:formatCode>
                <c:ptCount val="6"/>
                <c:pt idx="0">
                  <c:v>87.5</c:v>
                </c:pt>
                <c:pt idx="1">
                  <c:v>87.7</c:v>
                </c:pt>
                <c:pt idx="2">
                  <c:v>89.4</c:v>
                </c:pt>
                <c:pt idx="3">
                  <c:v>94.5</c:v>
                </c:pt>
                <c:pt idx="4">
                  <c:v>88.1</c:v>
                </c:pt>
                <c:pt idx="5">
                  <c:v>86.7</c:v>
                </c:pt>
              </c:numCache>
            </c:numRef>
          </c:val>
          <c:extLst xmlns:c16r2="http://schemas.microsoft.com/office/drawing/2015/06/chart">
            <c:ext xmlns:c16="http://schemas.microsoft.com/office/drawing/2014/chart" uri="{C3380CC4-5D6E-409C-BE32-E72D297353CC}">
              <c16:uniqueId val="{00000001-7EB2-4A27-BDDF-B997DC18BE99}"/>
            </c:ext>
          </c:extLst>
        </c:ser>
        <c:ser>
          <c:idx val="2"/>
          <c:order val="2"/>
          <c:tx>
            <c:strRef>
              <c:f>'[ktk.ktk4.fact_ktk_ktk4.latest (38).xlsx]Kouluterveyskyselyn tulokset 20'!$D$1:$D$2</c:f>
              <c:strCache>
                <c:ptCount val="2"/>
                <c:pt idx="0">
                  <c:v>2019</c:v>
                </c:pt>
                <c:pt idx="1">
                  <c:v>Sukupuoli: yhteensä</c:v>
                </c:pt>
              </c:strCache>
            </c:strRef>
          </c:tx>
          <c:spPr>
            <a:solidFill>
              <a:schemeClr val="accent6"/>
            </a:solidFill>
            <a:ln>
              <a:noFill/>
            </a:ln>
            <a:effectLst/>
            <a:sp3d/>
          </c:spPr>
          <c:invertIfNegative val="0"/>
          <c:cat>
            <c:strRef>
              <c:f>'[ktk.ktk4.fact_ktk_ktk4.latest (38).xlsx]Kouluterveyskyselyn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(38).xlsx]Kouluterveyskyselyn tulokset 20'!$D$3:$D$8</c:f>
              <c:numCache>
                <c:formatCode>#\ ##0.0</c:formatCode>
                <c:ptCount val="6"/>
                <c:pt idx="0">
                  <c:v>81.099999999999994</c:v>
                </c:pt>
                <c:pt idx="1">
                  <c:v>81.7</c:v>
                </c:pt>
                <c:pt idx="2">
                  <c:v>80.5</c:v>
                </c:pt>
                <c:pt idx="3">
                  <c:v>85.3</c:v>
                </c:pt>
                <c:pt idx="4">
                  <c:v>82.3</c:v>
                </c:pt>
                <c:pt idx="5">
                  <c:v>80.5</c:v>
                </c:pt>
              </c:numCache>
            </c:numRef>
          </c:val>
          <c:extLst xmlns:c16r2="http://schemas.microsoft.com/office/drawing/2015/06/chart">
            <c:ext xmlns:c16="http://schemas.microsoft.com/office/drawing/2014/chart" uri="{C3380CC4-5D6E-409C-BE32-E72D297353CC}">
              <c16:uniqueId val="{00000002-7EB2-4A27-BDDF-B997DC18BE99}"/>
            </c:ext>
          </c:extLst>
        </c:ser>
        <c:dLbls>
          <c:showLegendKey val="0"/>
          <c:showVal val="0"/>
          <c:showCatName val="0"/>
          <c:showSerName val="0"/>
          <c:showPercent val="0"/>
          <c:showBubbleSize val="0"/>
        </c:dLbls>
        <c:gapWidth val="150"/>
        <c:shape val="box"/>
        <c:axId val="132339200"/>
        <c:axId val="132340736"/>
        <c:axId val="0"/>
      </c:bar3DChart>
      <c:catAx>
        <c:axId val="132339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340736"/>
        <c:crosses val="autoZero"/>
        <c:auto val="1"/>
        <c:lblAlgn val="ctr"/>
        <c:lblOffset val="100"/>
        <c:noMultiLvlLbl val="0"/>
      </c:catAx>
      <c:valAx>
        <c:axId val="1323407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339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Tulee</a:t>
            </a:r>
            <a:r>
              <a:rPr lang="en-US" sz="1600" dirty="0"/>
              <a:t> </a:t>
            </a:r>
            <a:r>
              <a:rPr lang="en-US" sz="1600" dirty="0" err="1"/>
              <a:t>hyvin</a:t>
            </a:r>
            <a:r>
              <a:rPr lang="en-US" sz="1600" dirty="0"/>
              <a:t> </a:t>
            </a:r>
            <a:r>
              <a:rPr lang="en-US" sz="1600" dirty="0" err="1"/>
              <a:t>toimeen</a:t>
            </a:r>
            <a:r>
              <a:rPr lang="en-US" sz="1600" dirty="0"/>
              <a:t> </a:t>
            </a:r>
            <a:r>
              <a:rPr lang="en-US" sz="1600" dirty="0" err="1"/>
              <a:t>koulukavereiden</a:t>
            </a:r>
            <a:r>
              <a:rPr lang="en-US" sz="1600" dirty="0"/>
              <a:t> </a:t>
            </a:r>
            <a:r>
              <a:rPr lang="en-US" sz="1600" dirty="0" err="1"/>
              <a:t>kanssa</a:t>
            </a:r>
            <a:r>
              <a:rPr lang="en-US" sz="1600" dirty="0"/>
              <a:t>, </a:t>
            </a:r>
            <a:r>
              <a:rPr lang="en-US" sz="1600" dirty="0" smtClean="0"/>
              <a:t>%, 2019, 4 &amp; 5lk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(40).xlsx]Kouluterveyskyselyn tulokset 20'!$B$2</c:f>
              <c:strCache>
                <c:ptCount val="1"/>
                <c:pt idx="0">
                  <c:v>Sukupuoli: yhteensä</c:v>
                </c:pt>
              </c:strCache>
            </c:strRef>
          </c:tx>
          <c:spPr>
            <a:solidFill>
              <a:schemeClr val="accent1"/>
            </a:solidFill>
            <a:ln>
              <a:noFill/>
            </a:ln>
            <a:effectLst/>
            <a:sp3d/>
          </c:spPr>
          <c:invertIfNegative val="0"/>
          <c:cat>
            <c:strRef>
              <c:f>'[ktk.ktk4.fact_ktk_ktk4.latest (40).xlsx]Kouluterveyskyselyn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(40).xlsx]Kouluterveyskyselyn tulokset 20'!$B$3:$B$8</c:f>
              <c:numCache>
                <c:formatCode>#\ ##0.0</c:formatCode>
                <c:ptCount val="6"/>
                <c:pt idx="0">
                  <c:v>83.4</c:v>
                </c:pt>
                <c:pt idx="1">
                  <c:v>82.6</c:v>
                </c:pt>
                <c:pt idx="2">
                  <c:v>82.8</c:v>
                </c:pt>
                <c:pt idx="3">
                  <c:v>84.2</c:v>
                </c:pt>
                <c:pt idx="4">
                  <c:v>78.900000000000006</c:v>
                </c:pt>
                <c:pt idx="5">
                  <c:v>87.4</c:v>
                </c:pt>
              </c:numCache>
            </c:numRef>
          </c:val>
          <c:extLst xmlns:c16r2="http://schemas.microsoft.com/office/drawing/2015/06/chart">
            <c:ext xmlns:c16="http://schemas.microsoft.com/office/drawing/2014/chart" uri="{C3380CC4-5D6E-409C-BE32-E72D297353CC}">
              <c16:uniqueId val="{00000000-3AC6-4881-91D8-2D8C3EA511FE}"/>
            </c:ext>
          </c:extLst>
        </c:ser>
        <c:dLbls>
          <c:showLegendKey val="0"/>
          <c:showVal val="0"/>
          <c:showCatName val="0"/>
          <c:showSerName val="0"/>
          <c:showPercent val="0"/>
          <c:showBubbleSize val="0"/>
        </c:dLbls>
        <c:gapWidth val="150"/>
        <c:shape val="box"/>
        <c:axId val="132449792"/>
        <c:axId val="132451328"/>
        <c:axId val="0"/>
      </c:bar3DChart>
      <c:catAx>
        <c:axId val="132449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451328"/>
        <c:crosses val="autoZero"/>
        <c:auto val="1"/>
        <c:lblAlgn val="ctr"/>
        <c:lblOffset val="100"/>
        <c:noMultiLvlLbl val="0"/>
      </c:catAx>
      <c:valAx>
        <c:axId val="1324513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449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On </a:t>
            </a:r>
            <a:r>
              <a:rPr lang="en-US" sz="1600" dirty="0" err="1"/>
              <a:t>yksinäinen</a:t>
            </a:r>
            <a:r>
              <a:rPr lang="en-US" sz="1600" dirty="0"/>
              <a:t> </a:t>
            </a:r>
            <a:r>
              <a:rPr lang="en-US" sz="1600" dirty="0" err="1"/>
              <a:t>välitunnilla</a:t>
            </a:r>
            <a:r>
              <a:rPr lang="en-US" sz="1600" dirty="0"/>
              <a:t>, %, </a:t>
            </a:r>
            <a:r>
              <a:rPr lang="en-US" sz="1600" dirty="0" smtClean="0"/>
              <a:t>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(41).xlsx]Kouluterveyskyselyn tulokset 20'!$B$2</c:f>
              <c:strCache>
                <c:ptCount val="1"/>
                <c:pt idx="0">
                  <c:v>Pojat</c:v>
                </c:pt>
              </c:strCache>
            </c:strRef>
          </c:tx>
          <c:spPr>
            <a:solidFill>
              <a:schemeClr val="accent1"/>
            </a:solidFill>
            <a:ln>
              <a:noFill/>
            </a:ln>
            <a:effectLst/>
            <a:sp3d/>
          </c:spPr>
          <c:invertIfNegative val="0"/>
          <c:cat>
            <c:strRef>
              <c:f>'[ktk.ktk4.fact_ktk_ktk4.latest (41).xlsx]Kouluterveyskyselyn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(41).xlsx]Kouluterveyskyselyn tulokset 20'!$B$3:$B$8</c:f>
              <c:numCache>
                <c:formatCode>#\ ##0.0</c:formatCode>
                <c:ptCount val="6"/>
                <c:pt idx="0">
                  <c:v>3.2</c:v>
                </c:pt>
                <c:pt idx="1">
                  <c:v>2.6</c:v>
                </c:pt>
                <c:pt idx="2">
                  <c:v>3.7</c:v>
                </c:pt>
                <c:pt idx="3" formatCode="General">
                  <c:v>0</c:v>
                </c:pt>
                <c:pt idx="4">
                  <c:v>0</c:v>
                </c:pt>
                <c:pt idx="5" formatCode="General">
                  <c:v>0</c:v>
                </c:pt>
              </c:numCache>
            </c:numRef>
          </c:val>
          <c:extLst xmlns:c16r2="http://schemas.microsoft.com/office/drawing/2015/06/chart">
            <c:ext xmlns:c16="http://schemas.microsoft.com/office/drawing/2014/chart" uri="{C3380CC4-5D6E-409C-BE32-E72D297353CC}">
              <c16:uniqueId val="{00000000-10BB-4169-A2C8-6B17EE375DE2}"/>
            </c:ext>
          </c:extLst>
        </c:ser>
        <c:ser>
          <c:idx val="1"/>
          <c:order val="1"/>
          <c:tx>
            <c:strRef>
              <c:f>'[ktk.ktk4.fact_ktk_ktk4.latest (41).xlsx]Kouluterveyskyselyn tulokset 20'!$C$2</c:f>
              <c:strCache>
                <c:ptCount val="1"/>
                <c:pt idx="0">
                  <c:v>Tytöt</c:v>
                </c:pt>
              </c:strCache>
            </c:strRef>
          </c:tx>
          <c:spPr>
            <a:solidFill>
              <a:schemeClr val="accent2"/>
            </a:solidFill>
            <a:ln>
              <a:noFill/>
            </a:ln>
            <a:effectLst/>
            <a:sp3d/>
          </c:spPr>
          <c:invertIfNegative val="0"/>
          <c:cat>
            <c:strRef>
              <c:f>'[ktk.ktk4.fact_ktk_ktk4.latest (41).xlsx]Kouluterveyskyselyn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(41).xlsx]Kouluterveyskyselyn tulokset 20'!$C$3:$C$8</c:f>
              <c:numCache>
                <c:formatCode>#\ ##0.0</c:formatCode>
                <c:ptCount val="6"/>
                <c:pt idx="0">
                  <c:v>4.5</c:v>
                </c:pt>
                <c:pt idx="1">
                  <c:v>4.3</c:v>
                </c:pt>
                <c:pt idx="2">
                  <c:v>2.7</c:v>
                </c:pt>
                <c:pt idx="3" formatCode="General">
                  <c:v>0</c:v>
                </c:pt>
                <c:pt idx="4">
                  <c:v>7.6</c:v>
                </c:pt>
                <c:pt idx="5" formatCode="General">
                  <c:v>0</c:v>
                </c:pt>
              </c:numCache>
            </c:numRef>
          </c:val>
          <c:extLst xmlns:c16r2="http://schemas.microsoft.com/office/drawing/2015/06/chart">
            <c:ext xmlns:c16="http://schemas.microsoft.com/office/drawing/2014/chart" uri="{C3380CC4-5D6E-409C-BE32-E72D297353CC}">
              <c16:uniqueId val="{00000001-10BB-4169-A2C8-6B17EE375DE2}"/>
            </c:ext>
          </c:extLst>
        </c:ser>
        <c:ser>
          <c:idx val="2"/>
          <c:order val="2"/>
          <c:tx>
            <c:strRef>
              <c:f>'[ktk.ktk4.fact_ktk_ktk4.latest (41).xlsx]Kouluterveyskyselyn tulokset 20'!$D$2</c:f>
              <c:strCache>
                <c:ptCount val="1"/>
                <c:pt idx="0">
                  <c:v>Sukupuoli: yhteensä</c:v>
                </c:pt>
              </c:strCache>
            </c:strRef>
          </c:tx>
          <c:spPr>
            <a:solidFill>
              <a:schemeClr val="accent6"/>
            </a:solidFill>
            <a:ln>
              <a:noFill/>
            </a:ln>
            <a:effectLst/>
            <a:sp3d/>
          </c:spPr>
          <c:invertIfNegative val="0"/>
          <c:cat>
            <c:strRef>
              <c:f>'[ktk.ktk4.fact_ktk_ktk4.latest (41).xlsx]Kouluterveyskyselyn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(41).xlsx]Kouluterveyskyselyn tulokset 20'!$D$3:$D$8</c:f>
              <c:numCache>
                <c:formatCode>#\ ##0.0</c:formatCode>
                <c:ptCount val="6"/>
                <c:pt idx="0">
                  <c:v>3.8</c:v>
                </c:pt>
                <c:pt idx="1">
                  <c:v>3.5</c:v>
                </c:pt>
                <c:pt idx="2">
                  <c:v>3.2</c:v>
                </c:pt>
                <c:pt idx="3">
                  <c:v>4</c:v>
                </c:pt>
                <c:pt idx="4">
                  <c:v>3.6</c:v>
                </c:pt>
                <c:pt idx="5">
                  <c:v>3.5</c:v>
                </c:pt>
              </c:numCache>
            </c:numRef>
          </c:val>
          <c:extLst xmlns:c16r2="http://schemas.microsoft.com/office/drawing/2015/06/chart">
            <c:ext xmlns:c16="http://schemas.microsoft.com/office/drawing/2014/chart" uri="{C3380CC4-5D6E-409C-BE32-E72D297353CC}">
              <c16:uniqueId val="{00000002-10BB-4169-A2C8-6B17EE375DE2}"/>
            </c:ext>
          </c:extLst>
        </c:ser>
        <c:dLbls>
          <c:showLegendKey val="0"/>
          <c:showVal val="0"/>
          <c:showCatName val="0"/>
          <c:showSerName val="0"/>
          <c:showPercent val="0"/>
          <c:showBubbleSize val="0"/>
        </c:dLbls>
        <c:gapWidth val="150"/>
        <c:shape val="box"/>
        <c:axId val="132501504"/>
        <c:axId val="132503040"/>
        <c:axId val="0"/>
      </c:bar3DChart>
      <c:catAx>
        <c:axId val="132501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503040"/>
        <c:crosses val="autoZero"/>
        <c:auto val="1"/>
        <c:lblAlgn val="ctr"/>
        <c:lblOffset val="100"/>
        <c:noMultiLvlLbl val="0"/>
      </c:catAx>
      <c:valAx>
        <c:axId val="1325030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5015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Toivoo</a:t>
            </a:r>
            <a:r>
              <a:rPr lang="en-US" sz="1600" dirty="0"/>
              <a:t> </a:t>
            </a:r>
            <a:r>
              <a:rPr lang="en-US" sz="1600" dirty="0" err="1"/>
              <a:t>järjestettyä</a:t>
            </a:r>
            <a:r>
              <a:rPr lang="en-US" sz="1600" dirty="0"/>
              <a:t> </a:t>
            </a:r>
            <a:r>
              <a:rPr lang="en-US" sz="1600" dirty="0" err="1"/>
              <a:t>ohjelmaa</a:t>
            </a:r>
            <a:r>
              <a:rPr lang="en-US" sz="1600" dirty="0"/>
              <a:t> </a:t>
            </a:r>
            <a:r>
              <a:rPr lang="en-US" sz="1600" dirty="0" err="1"/>
              <a:t>välitunnilla</a:t>
            </a:r>
            <a:r>
              <a:rPr lang="en-US" sz="1600" dirty="0"/>
              <a:t>, %, </a:t>
            </a:r>
            <a:r>
              <a:rPr lang="en-US" sz="1600" dirty="0" smtClean="0"/>
              <a:t>2019, 4</a:t>
            </a:r>
            <a:r>
              <a:rPr lang="en-US" sz="1600" baseline="0" dirty="0" smtClean="0"/>
              <a:t> &amp; 5lk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(42).xlsx]Kouluterveyskyselyn tulokset 20'!$B$2</c:f>
              <c:strCache>
                <c:ptCount val="1"/>
                <c:pt idx="0">
                  <c:v>Pojat</c:v>
                </c:pt>
              </c:strCache>
            </c:strRef>
          </c:tx>
          <c:spPr>
            <a:solidFill>
              <a:schemeClr val="accent1"/>
            </a:solidFill>
            <a:ln>
              <a:noFill/>
            </a:ln>
            <a:effectLst/>
            <a:sp3d/>
          </c:spPr>
          <c:invertIfNegative val="0"/>
          <c:cat>
            <c:strRef>
              <c:f>'[ktk.ktk4.fact_ktk_ktk4.latest (42).xlsx]Kouluterveyskyselyn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(42).xlsx]Kouluterveyskyselyn tulokset 20'!$B$3:$B$8</c:f>
              <c:numCache>
                <c:formatCode>#\ ##0.0</c:formatCode>
                <c:ptCount val="6"/>
                <c:pt idx="0">
                  <c:v>21.7</c:v>
                </c:pt>
                <c:pt idx="1">
                  <c:v>22.7</c:v>
                </c:pt>
                <c:pt idx="2">
                  <c:v>29.9</c:v>
                </c:pt>
                <c:pt idx="3">
                  <c:v>42.6</c:v>
                </c:pt>
                <c:pt idx="4">
                  <c:v>9.6</c:v>
                </c:pt>
                <c:pt idx="5" formatCode="General">
                  <c:v>0</c:v>
                </c:pt>
              </c:numCache>
            </c:numRef>
          </c:val>
          <c:extLst xmlns:c16r2="http://schemas.microsoft.com/office/drawing/2015/06/chart">
            <c:ext xmlns:c16="http://schemas.microsoft.com/office/drawing/2014/chart" uri="{C3380CC4-5D6E-409C-BE32-E72D297353CC}">
              <c16:uniqueId val="{00000000-D92B-4ACA-8E91-7EC1D52934E5}"/>
            </c:ext>
          </c:extLst>
        </c:ser>
        <c:ser>
          <c:idx val="1"/>
          <c:order val="1"/>
          <c:tx>
            <c:strRef>
              <c:f>'[ktk.ktk4.fact_ktk_ktk4.latest (42).xlsx]Kouluterveyskyselyn tulokset 20'!$C$2</c:f>
              <c:strCache>
                <c:ptCount val="1"/>
                <c:pt idx="0">
                  <c:v>Tytöt</c:v>
                </c:pt>
              </c:strCache>
            </c:strRef>
          </c:tx>
          <c:spPr>
            <a:solidFill>
              <a:schemeClr val="accent2"/>
            </a:solidFill>
            <a:ln>
              <a:noFill/>
            </a:ln>
            <a:effectLst/>
            <a:sp3d/>
          </c:spPr>
          <c:invertIfNegative val="0"/>
          <c:cat>
            <c:strRef>
              <c:f>'[ktk.ktk4.fact_ktk_ktk4.latest (42).xlsx]Kouluterveyskyselyn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(42).xlsx]Kouluterveyskyselyn tulokset 20'!$C$3:$C$8</c:f>
              <c:numCache>
                <c:formatCode>#\ ##0.0</c:formatCode>
                <c:ptCount val="6"/>
                <c:pt idx="0">
                  <c:v>21.4</c:v>
                </c:pt>
                <c:pt idx="1">
                  <c:v>24.9</c:v>
                </c:pt>
                <c:pt idx="2">
                  <c:v>31</c:v>
                </c:pt>
                <c:pt idx="3">
                  <c:v>20</c:v>
                </c:pt>
                <c:pt idx="4">
                  <c:v>10.6</c:v>
                </c:pt>
                <c:pt idx="5">
                  <c:v>40</c:v>
                </c:pt>
              </c:numCache>
            </c:numRef>
          </c:val>
          <c:extLst xmlns:c16r2="http://schemas.microsoft.com/office/drawing/2015/06/chart">
            <c:ext xmlns:c16="http://schemas.microsoft.com/office/drawing/2014/chart" uri="{C3380CC4-5D6E-409C-BE32-E72D297353CC}">
              <c16:uniqueId val="{00000001-D92B-4ACA-8E91-7EC1D52934E5}"/>
            </c:ext>
          </c:extLst>
        </c:ser>
        <c:dLbls>
          <c:showLegendKey val="0"/>
          <c:showVal val="0"/>
          <c:showCatName val="0"/>
          <c:showSerName val="0"/>
          <c:showPercent val="0"/>
          <c:showBubbleSize val="0"/>
        </c:dLbls>
        <c:gapWidth val="150"/>
        <c:shape val="box"/>
        <c:axId val="132666496"/>
        <c:axId val="132668032"/>
        <c:axId val="0"/>
      </c:bar3DChart>
      <c:catAx>
        <c:axId val="132666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668032"/>
        <c:crosses val="autoZero"/>
        <c:auto val="1"/>
        <c:lblAlgn val="ctr"/>
        <c:lblOffset val="100"/>
        <c:noMultiLvlLbl val="0"/>
      </c:catAx>
      <c:valAx>
        <c:axId val="1326680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666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Kokee olevansa tärkeä osa kouluyhteisöä,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(3).xlsx]Kouluterveyskyselyn tulokset 20'!$B$2</c:f>
              <c:strCache>
                <c:ptCount val="1"/>
                <c:pt idx="0">
                  <c:v>Sukupuoli: yhteensä</c:v>
                </c:pt>
              </c:strCache>
            </c:strRef>
          </c:tx>
          <c:spPr>
            <a:solidFill>
              <a:schemeClr val="accent1"/>
            </a:solidFill>
            <a:ln>
              <a:noFill/>
            </a:ln>
            <a:effectLst/>
            <a:sp3d/>
          </c:spPr>
          <c:invertIfNegative val="0"/>
          <c:cat>
            <c:strRef>
              <c:f>'[ktk.ktk4.fact_ktk_ktk4.latest (3).xlsx]Kouluterveyskyselyn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(3).xlsx]Kouluterveyskyselyn tulokset 20'!$B$3:$B$8</c:f>
              <c:numCache>
                <c:formatCode>#\ ##0.0</c:formatCode>
                <c:ptCount val="6"/>
                <c:pt idx="0">
                  <c:v>42.1</c:v>
                </c:pt>
                <c:pt idx="1">
                  <c:v>41.2</c:v>
                </c:pt>
                <c:pt idx="2">
                  <c:v>40.799999999999997</c:v>
                </c:pt>
                <c:pt idx="3">
                  <c:v>37.6</c:v>
                </c:pt>
                <c:pt idx="4">
                  <c:v>36.799999999999997</c:v>
                </c:pt>
                <c:pt idx="5">
                  <c:v>44.8</c:v>
                </c:pt>
              </c:numCache>
            </c:numRef>
          </c:val>
          <c:extLst xmlns:c16r2="http://schemas.microsoft.com/office/drawing/2015/06/chart">
            <c:ext xmlns:c16="http://schemas.microsoft.com/office/drawing/2014/chart" uri="{C3380CC4-5D6E-409C-BE32-E72D297353CC}">
              <c16:uniqueId val="{00000000-A781-4FA0-A10A-2D97A6AE9AFE}"/>
            </c:ext>
          </c:extLst>
        </c:ser>
        <c:dLbls>
          <c:showLegendKey val="0"/>
          <c:showVal val="0"/>
          <c:showCatName val="0"/>
          <c:showSerName val="0"/>
          <c:showPercent val="0"/>
          <c:showBubbleSize val="0"/>
        </c:dLbls>
        <c:gapWidth val="150"/>
        <c:shape val="box"/>
        <c:axId val="130737664"/>
        <c:axId val="130739200"/>
        <c:axId val="0"/>
      </c:bar3DChart>
      <c:catAx>
        <c:axId val="1307376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739200"/>
        <c:crosses val="autoZero"/>
        <c:auto val="1"/>
        <c:lblAlgn val="ctr"/>
        <c:lblOffset val="100"/>
        <c:noMultiLvlLbl val="0"/>
      </c:catAx>
      <c:valAx>
        <c:axId val="1307392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7376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Keskusteluvaikeuksia</a:t>
            </a:r>
            <a:r>
              <a:rPr lang="en-US" sz="1600" dirty="0"/>
              <a:t> </a:t>
            </a:r>
            <a:r>
              <a:rPr lang="en-US" sz="1600" dirty="0" err="1"/>
              <a:t>vanhempien</a:t>
            </a:r>
            <a:r>
              <a:rPr lang="en-US" sz="1600" dirty="0"/>
              <a:t> </a:t>
            </a:r>
            <a:r>
              <a:rPr lang="en-US" sz="1600" dirty="0" err="1"/>
              <a:t>kanssa</a:t>
            </a:r>
            <a:r>
              <a:rPr lang="en-US" sz="1600" dirty="0"/>
              <a:t>, %, </a:t>
            </a:r>
            <a:r>
              <a:rPr lang="en-US" sz="1600" dirty="0" smtClean="0"/>
              <a:t>2019, 4 &amp; 5lk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(43).xlsx]Kouluterveyskyselyn tulokset 20'!$B$2</c:f>
              <c:strCache>
                <c:ptCount val="1"/>
                <c:pt idx="0">
                  <c:v>Pojat</c:v>
                </c:pt>
              </c:strCache>
            </c:strRef>
          </c:tx>
          <c:spPr>
            <a:solidFill>
              <a:schemeClr val="accent1"/>
            </a:solidFill>
            <a:ln>
              <a:noFill/>
            </a:ln>
            <a:effectLst/>
            <a:sp3d/>
          </c:spPr>
          <c:invertIfNegative val="0"/>
          <c:cat>
            <c:strRef>
              <c:f>'[ktk.ktk4.fact_ktk_ktk4.latest (43).xlsx]Kouluterveyskyselyn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(43).xlsx]Kouluterveyskyselyn tulokset 20'!$B$3:$B$8</c:f>
              <c:numCache>
                <c:formatCode>#\ ##0.0</c:formatCode>
                <c:ptCount val="6"/>
                <c:pt idx="0">
                  <c:v>2.2000000000000002</c:v>
                </c:pt>
                <c:pt idx="1">
                  <c:v>1.8</c:v>
                </c:pt>
                <c:pt idx="2">
                  <c:v>1</c:v>
                </c:pt>
                <c:pt idx="3" formatCode="General">
                  <c:v>0</c:v>
                </c:pt>
                <c:pt idx="4">
                  <c:v>4.2</c:v>
                </c:pt>
                <c:pt idx="5" formatCode="General">
                  <c:v>0</c:v>
                </c:pt>
              </c:numCache>
            </c:numRef>
          </c:val>
          <c:extLst xmlns:c16r2="http://schemas.microsoft.com/office/drawing/2015/06/chart">
            <c:ext xmlns:c16="http://schemas.microsoft.com/office/drawing/2014/chart" uri="{C3380CC4-5D6E-409C-BE32-E72D297353CC}">
              <c16:uniqueId val="{00000000-8C1C-471D-AFC8-6CF7EFC00B02}"/>
            </c:ext>
          </c:extLst>
        </c:ser>
        <c:ser>
          <c:idx val="1"/>
          <c:order val="1"/>
          <c:tx>
            <c:strRef>
              <c:f>'[ktk.ktk4.fact_ktk_ktk4.latest (43).xlsx]Kouluterveyskyselyn tulokset 20'!$C$2</c:f>
              <c:strCache>
                <c:ptCount val="1"/>
                <c:pt idx="0">
                  <c:v>Tytöt</c:v>
                </c:pt>
              </c:strCache>
            </c:strRef>
          </c:tx>
          <c:spPr>
            <a:solidFill>
              <a:schemeClr val="accent2"/>
            </a:solidFill>
            <a:ln>
              <a:noFill/>
            </a:ln>
            <a:effectLst/>
            <a:sp3d/>
          </c:spPr>
          <c:invertIfNegative val="0"/>
          <c:cat>
            <c:strRef>
              <c:f>'[ktk.ktk4.fact_ktk_ktk4.latest (43).xlsx]Kouluterveyskyselyn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(43).xlsx]Kouluterveyskyselyn tulokset 20'!$C$3:$C$8</c:f>
              <c:numCache>
                <c:formatCode>#\ ##0.0</c:formatCode>
                <c:ptCount val="6"/>
                <c:pt idx="0">
                  <c:v>2.4</c:v>
                </c:pt>
                <c:pt idx="1">
                  <c:v>2.2999999999999998</c:v>
                </c:pt>
                <c:pt idx="2">
                  <c:v>0</c:v>
                </c:pt>
                <c:pt idx="3" formatCode="General">
                  <c:v>0</c:v>
                </c:pt>
                <c:pt idx="4">
                  <c:v>4.5</c:v>
                </c:pt>
                <c:pt idx="5" formatCode="General">
                  <c:v>0</c:v>
                </c:pt>
              </c:numCache>
            </c:numRef>
          </c:val>
          <c:extLst xmlns:c16r2="http://schemas.microsoft.com/office/drawing/2015/06/chart">
            <c:ext xmlns:c16="http://schemas.microsoft.com/office/drawing/2014/chart" uri="{C3380CC4-5D6E-409C-BE32-E72D297353CC}">
              <c16:uniqueId val="{00000001-8C1C-471D-AFC8-6CF7EFC00B02}"/>
            </c:ext>
          </c:extLst>
        </c:ser>
        <c:dLbls>
          <c:showLegendKey val="0"/>
          <c:showVal val="0"/>
          <c:showCatName val="0"/>
          <c:showSerName val="0"/>
          <c:showPercent val="0"/>
          <c:showBubbleSize val="0"/>
        </c:dLbls>
        <c:gapWidth val="150"/>
        <c:shape val="box"/>
        <c:axId val="132979712"/>
        <c:axId val="132981504"/>
        <c:axId val="0"/>
      </c:bar3DChart>
      <c:catAx>
        <c:axId val="132979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981504"/>
        <c:crosses val="autoZero"/>
        <c:auto val="1"/>
        <c:lblAlgn val="ctr"/>
        <c:lblOffset val="100"/>
        <c:noMultiLvlLbl val="0"/>
      </c:catAx>
      <c:valAx>
        <c:axId val="1329815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979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Hyvä keskusteluyhteys vanhempien kanssa,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(44).xlsx]Kouluterveyskyselyn tulokset 20'!$B$2</c:f>
              <c:strCache>
                <c:ptCount val="1"/>
                <c:pt idx="0">
                  <c:v>Pojat</c:v>
                </c:pt>
              </c:strCache>
            </c:strRef>
          </c:tx>
          <c:spPr>
            <a:solidFill>
              <a:schemeClr val="accent1"/>
            </a:solidFill>
            <a:ln>
              <a:noFill/>
            </a:ln>
            <a:effectLst/>
            <a:sp3d/>
          </c:spPr>
          <c:invertIfNegative val="0"/>
          <c:cat>
            <c:strRef>
              <c:f>'[ktk.ktk4.fact_ktk_ktk4.latest (44).xlsx]Kouluterveyskyselyn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(44).xlsx]Kouluterveyskyselyn tulokset 20'!$B$3:$B$8</c:f>
              <c:numCache>
                <c:formatCode>#\ ##0.0</c:formatCode>
                <c:ptCount val="6"/>
                <c:pt idx="0">
                  <c:v>62.9</c:v>
                </c:pt>
                <c:pt idx="1">
                  <c:v>63.2</c:v>
                </c:pt>
                <c:pt idx="2">
                  <c:v>63.8</c:v>
                </c:pt>
                <c:pt idx="3">
                  <c:v>66</c:v>
                </c:pt>
                <c:pt idx="4">
                  <c:v>59.2</c:v>
                </c:pt>
                <c:pt idx="5">
                  <c:v>65</c:v>
                </c:pt>
              </c:numCache>
            </c:numRef>
          </c:val>
          <c:extLst xmlns:c16r2="http://schemas.microsoft.com/office/drawing/2015/06/chart">
            <c:ext xmlns:c16="http://schemas.microsoft.com/office/drawing/2014/chart" uri="{C3380CC4-5D6E-409C-BE32-E72D297353CC}">
              <c16:uniqueId val="{00000000-A173-4E6E-BC25-D085A886B034}"/>
            </c:ext>
          </c:extLst>
        </c:ser>
        <c:ser>
          <c:idx val="1"/>
          <c:order val="1"/>
          <c:tx>
            <c:strRef>
              <c:f>'[ktk.ktk4.fact_ktk_ktk4.latest (44).xlsx]Kouluterveyskyselyn tulokset 20'!$C$2</c:f>
              <c:strCache>
                <c:ptCount val="1"/>
                <c:pt idx="0">
                  <c:v>Tytöt</c:v>
                </c:pt>
              </c:strCache>
            </c:strRef>
          </c:tx>
          <c:spPr>
            <a:solidFill>
              <a:schemeClr val="accent2"/>
            </a:solidFill>
            <a:ln>
              <a:noFill/>
            </a:ln>
            <a:effectLst/>
            <a:sp3d/>
          </c:spPr>
          <c:invertIfNegative val="0"/>
          <c:cat>
            <c:strRef>
              <c:f>'[ktk.ktk4.fact_ktk_ktk4.latest (44).xlsx]Kouluterveyskyselyn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(44).xlsx]Kouluterveyskyselyn tulokset 20'!$C$3:$C$8</c:f>
              <c:numCache>
                <c:formatCode>#\ ##0.0</c:formatCode>
                <c:ptCount val="6"/>
                <c:pt idx="0">
                  <c:v>60.5</c:v>
                </c:pt>
                <c:pt idx="1">
                  <c:v>60.9</c:v>
                </c:pt>
                <c:pt idx="2">
                  <c:v>52.2</c:v>
                </c:pt>
                <c:pt idx="3">
                  <c:v>54.5</c:v>
                </c:pt>
                <c:pt idx="4">
                  <c:v>62.7</c:v>
                </c:pt>
                <c:pt idx="5">
                  <c:v>66.7</c:v>
                </c:pt>
              </c:numCache>
            </c:numRef>
          </c:val>
          <c:extLst xmlns:c16r2="http://schemas.microsoft.com/office/drawing/2015/06/chart">
            <c:ext xmlns:c16="http://schemas.microsoft.com/office/drawing/2014/chart" uri="{C3380CC4-5D6E-409C-BE32-E72D297353CC}">
              <c16:uniqueId val="{00000001-A173-4E6E-BC25-D085A886B034}"/>
            </c:ext>
          </c:extLst>
        </c:ser>
        <c:dLbls>
          <c:showLegendKey val="0"/>
          <c:showVal val="0"/>
          <c:showCatName val="0"/>
          <c:showSerName val="0"/>
          <c:showPercent val="0"/>
          <c:showBubbleSize val="0"/>
        </c:dLbls>
        <c:gapWidth val="150"/>
        <c:shape val="box"/>
        <c:axId val="133034368"/>
        <c:axId val="133035904"/>
        <c:axId val="0"/>
      </c:bar3DChart>
      <c:catAx>
        <c:axId val="133034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035904"/>
        <c:crosses val="autoZero"/>
        <c:auto val="1"/>
        <c:lblAlgn val="ctr"/>
        <c:lblOffset val="100"/>
        <c:noMultiLvlLbl val="0"/>
      </c:catAx>
      <c:valAx>
        <c:axId val="1330359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034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Sopii usein vanhempiensa kanssa kotiintuloajoista,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(45).xlsx]Kouluterveyskyselyn tulokset 20'!$B$2</c:f>
              <c:strCache>
                <c:ptCount val="1"/>
                <c:pt idx="0">
                  <c:v>Pojat</c:v>
                </c:pt>
              </c:strCache>
            </c:strRef>
          </c:tx>
          <c:spPr>
            <a:solidFill>
              <a:schemeClr val="accent1"/>
            </a:solidFill>
            <a:ln>
              <a:noFill/>
            </a:ln>
            <a:effectLst/>
            <a:sp3d/>
          </c:spPr>
          <c:invertIfNegative val="0"/>
          <c:cat>
            <c:strRef>
              <c:f>'[ktk.ktk4.fact_ktk_ktk4.latest (45).xlsx]Kouluterveyskyselyn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(45).xlsx]Kouluterveyskyselyn tulokset 20'!$B$3:$B$8</c:f>
              <c:numCache>
                <c:formatCode>#\ ##0.0</c:formatCode>
                <c:ptCount val="6"/>
                <c:pt idx="0">
                  <c:v>54.3</c:v>
                </c:pt>
                <c:pt idx="1">
                  <c:v>55.2</c:v>
                </c:pt>
                <c:pt idx="2">
                  <c:v>53.8</c:v>
                </c:pt>
                <c:pt idx="3">
                  <c:v>53.2</c:v>
                </c:pt>
                <c:pt idx="4">
                  <c:v>47.3</c:v>
                </c:pt>
                <c:pt idx="5">
                  <c:v>57.5</c:v>
                </c:pt>
              </c:numCache>
            </c:numRef>
          </c:val>
          <c:extLst xmlns:c16r2="http://schemas.microsoft.com/office/drawing/2015/06/chart">
            <c:ext xmlns:c16="http://schemas.microsoft.com/office/drawing/2014/chart" uri="{C3380CC4-5D6E-409C-BE32-E72D297353CC}">
              <c16:uniqueId val="{00000000-7C8E-480D-855D-0B7E26E792A3}"/>
            </c:ext>
          </c:extLst>
        </c:ser>
        <c:ser>
          <c:idx val="1"/>
          <c:order val="1"/>
          <c:tx>
            <c:strRef>
              <c:f>'[ktk.ktk4.fact_ktk_ktk4.latest (45).xlsx]Kouluterveyskyselyn tulokset 20'!$C$2</c:f>
              <c:strCache>
                <c:ptCount val="1"/>
                <c:pt idx="0">
                  <c:v>Tytöt</c:v>
                </c:pt>
              </c:strCache>
            </c:strRef>
          </c:tx>
          <c:spPr>
            <a:solidFill>
              <a:schemeClr val="accent2"/>
            </a:solidFill>
            <a:ln>
              <a:noFill/>
            </a:ln>
            <a:effectLst/>
            <a:sp3d/>
          </c:spPr>
          <c:invertIfNegative val="0"/>
          <c:cat>
            <c:strRef>
              <c:f>'[ktk.ktk4.fact_ktk_ktk4.latest (45).xlsx]Kouluterveyskyselyn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(45).xlsx]Kouluterveyskyselyn tulokset 20'!$C$3:$C$8</c:f>
              <c:numCache>
                <c:formatCode>#\ ##0.0</c:formatCode>
                <c:ptCount val="6"/>
                <c:pt idx="0">
                  <c:v>66.5</c:v>
                </c:pt>
                <c:pt idx="1">
                  <c:v>69.7</c:v>
                </c:pt>
                <c:pt idx="2">
                  <c:v>57.5</c:v>
                </c:pt>
                <c:pt idx="3">
                  <c:v>72.2</c:v>
                </c:pt>
                <c:pt idx="4">
                  <c:v>58.2</c:v>
                </c:pt>
                <c:pt idx="5">
                  <c:v>70.5</c:v>
                </c:pt>
              </c:numCache>
            </c:numRef>
          </c:val>
          <c:extLst xmlns:c16r2="http://schemas.microsoft.com/office/drawing/2015/06/chart">
            <c:ext xmlns:c16="http://schemas.microsoft.com/office/drawing/2014/chart" uri="{C3380CC4-5D6E-409C-BE32-E72D297353CC}">
              <c16:uniqueId val="{00000001-7C8E-480D-855D-0B7E26E792A3}"/>
            </c:ext>
          </c:extLst>
        </c:ser>
        <c:ser>
          <c:idx val="2"/>
          <c:order val="2"/>
          <c:tx>
            <c:strRef>
              <c:f>'[ktk.ktk4.fact_ktk_ktk4.latest (45).xlsx]Kouluterveyskyselyn tulokset 20'!$D$2</c:f>
              <c:strCache>
                <c:ptCount val="1"/>
                <c:pt idx="0">
                  <c:v>Sukupuoli: yhteensä</c:v>
                </c:pt>
              </c:strCache>
            </c:strRef>
          </c:tx>
          <c:spPr>
            <a:solidFill>
              <a:schemeClr val="accent6"/>
            </a:solidFill>
            <a:ln>
              <a:noFill/>
            </a:ln>
            <a:effectLst/>
            <a:sp3d/>
          </c:spPr>
          <c:invertIfNegative val="0"/>
          <c:cat>
            <c:strRef>
              <c:f>'[ktk.ktk4.fact_ktk_ktk4.latest (45).xlsx]Kouluterveyskyselyn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(45).xlsx]Kouluterveyskyselyn tulokset 20'!$D$3:$D$8</c:f>
              <c:numCache>
                <c:formatCode>#\ ##0.0</c:formatCode>
                <c:ptCount val="6"/>
                <c:pt idx="0">
                  <c:v>60.4</c:v>
                </c:pt>
                <c:pt idx="1">
                  <c:v>62.6</c:v>
                </c:pt>
                <c:pt idx="2">
                  <c:v>55.7</c:v>
                </c:pt>
                <c:pt idx="3">
                  <c:v>63.4</c:v>
                </c:pt>
                <c:pt idx="4">
                  <c:v>52.5</c:v>
                </c:pt>
                <c:pt idx="5">
                  <c:v>64.3</c:v>
                </c:pt>
              </c:numCache>
            </c:numRef>
          </c:val>
          <c:extLst xmlns:c16r2="http://schemas.microsoft.com/office/drawing/2015/06/chart">
            <c:ext xmlns:c16="http://schemas.microsoft.com/office/drawing/2014/chart" uri="{C3380CC4-5D6E-409C-BE32-E72D297353CC}">
              <c16:uniqueId val="{00000002-7C8E-480D-855D-0B7E26E792A3}"/>
            </c:ext>
          </c:extLst>
        </c:ser>
        <c:dLbls>
          <c:showLegendKey val="0"/>
          <c:showVal val="0"/>
          <c:showCatName val="0"/>
          <c:showSerName val="0"/>
          <c:showPercent val="0"/>
          <c:showBubbleSize val="0"/>
        </c:dLbls>
        <c:gapWidth val="150"/>
        <c:shape val="box"/>
        <c:axId val="132762240"/>
        <c:axId val="132768128"/>
        <c:axId val="0"/>
      </c:bar3DChart>
      <c:catAx>
        <c:axId val="132762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768128"/>
        <c:crosses val="autoZero"/>
        <c:auto val="1"/>
        <c:lblAlgn val="ctr"/>
        <c:lblOffset val="100"/>
        <c:noMultiLvlLbl val="0"/>
      </c:catAx>
      <c:valAx>
        <c:axId val="1327681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7622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Kokee, että vanhemmat juttelevat usein lapsen ystävien kanssa, % </a:t>
            </a:r>
            <a:r>
              <a:rPr lang="fi-FI" sz="1600" dirty="0" smtClean="0"/>
              <a:t>,</a:t>
            </a:r>
            <a:r>
              <a:rPr lang="fi-FI" sz="1600" baseline="0" dirty="0" smtClean="0"/>
              <a:t> 2019, 4 &amp; 5 </a:t>
            </a:r>
            <a:r>
              <a:rPr lang="fi-FI" sz="1600" baseline="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(46).xlsx]Kouluterveyskyselyn tulokset 20'!$B$1:$B$2</c:f>
              <c:strCache>
                <c:ptCount val="2"/>
                <c:pt idx="0">
                  <c:v>Kokee, että vanhemmat juttelevat usein lapsen ystävien kanssa, %</c:v>
                </c:pt>
                <c:pt idx="1">
                  <c:v>Sukupuoli: yhteensä</c:v>
                </c:pt>
              </c:strCache>
            </c:strRef>
          </c:tx>
          <c:spPr>
            <a:solidFill>
              <a:schemeClr val="accent1"/>
            </a:solidFill>
            <a:ln>
              <a:noFill/>
            </a:ln>
            <a:effectLst/>
            <a:sp3d/>
          </c:spPr>
          <c:invertIfNegative val="0"/>
          <c:cat>
            <c:strRef>
              <c:f>'[ktk.ktk4.fact_ktk_ktk4.latest (46).xlsx]Kouluterveyskyselyn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(46).xlsx]Kouluterveyskyselyn tulokset 20'!$B$3:$B$8</c:f>
              <c:numCache>
                <c:formatCode>#\ ##0.0</c:formatCode>
                <c:ptCount val="6"/>
                <c:pt idx="0">
                  <c:v>49.5</c:v>
                </c:pt>
                <c:pt idx="1">
                  <c:v>47.3</c:v>
                </c:pt>
                <c:pt idx="2">
                  <c:v>37</c:v>
                </c:pt>
                <c:pt idx="3">
                  <c:v>39.200000000000003</c:v>
                </c:pt>
                <c:pt idx="4">
                  <c:v>41.4</c:v>
                </c:pt>
                <c:pt idx="5">
                  <c:v>38.799999999999997</c:v>
                </c:pt>
              </c:numCache>
            </c:numRef>
          </c:val>
          <c:extLst xmlns:c16r2="http://schemas.microsoft.com/office/drawing/2015/06/chart">
            <c:ext xmlns:c16="http://schemas.microsoft.com/office/drawing/2014/chart" uri="{C3380CC4-5D6E-409C-BE32-E72D297353CC}">
              <c16:uniqueId val="{00000000-9257-4C18-9CD7-8DE257E9454A}"/>
            </c:ext>
          </c:extLst>
        </c:ser>
        <c:dLbls>
          <c:showLegendKey val="0"/>
          <c:showVal val="0"/>
          <c:showCatName val="0"/>
          <c:showSerName val="0"/>
          <c:showPercent val="0"/>
          <c:showBubbleSize val="0"/>
        </c:dLbls>
        <c:gapWidth val="150"/>
        <c:shape val="box"/>
        <c:axId val="132807296"/>
        <c:axId val="132809088"/>
        <c:axId val="0"/>
      </c:bar3DChart>
      <c:catAx>
        <c:axId val="132807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809088"/>
        <c:crosses val="autoZero"/>
        <c:auto val="1"/>
        <c:lblAlgn val="ctr"/>
        <c:lblOffset val="100"/>
        <c:noMultiLvlLbl val="0"/>
      </c:catAx>
      <c:valAx>
        <c:axId val="13280908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807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Kokee, että vanhemmat tukevat ja kannustavat usein, % </a:t>
            </a:r>
            <a:r>
              <a:rPr lang="fi-FI" sz="1600" dirty="0" smtClean="0"/>
              <a:t>2019, 4 &amp; 5lk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(47).xlsx]Kouluterveyskyselyn tulokset 20'!$B$1:$B$2</c:f>
              <c:strCache>
                <c:ptCount val="2"/>
                <c:pt idx="0">
                  <c:v>Kokee, että vanhemmat tukevat ja kannustavat usein, %</c:v>
                </c:pt>
                <c:pt idx="1">
                  <c:v>Sukupuoli: yhteensä</c:v>
                </c:pt>
              </c:strCache>
            </c:strRef>
          </c:tx>
          <c:spPr>
            <a:solidFill>
              <a:schemeClr val="accent1"/>
            </a:solidFill>
            <a:ln>
              <a:noFill/>
            </a:ln>
            <a:effectLst/>
            <a:sp3d/>
          </c:spPr>
          <c:invertIfNegative val="0"/>
          <c:cat>
            <c:strRef>
              <c:f>'[ktk.ktk4.fact_ktk_ktk4.latest (47).xlsx]Kouluterveyskyselyn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(47).xlsx]Kouluterveyskyselyn tulokset 20'!$B$3:$B$8</c:f>
              <c:numCache>
                <c:formatCode>#\ ##0.0</c:formatCode>
                <c:ptCount val="6"/>
                <c:pt idx="0">
                  <c:v>88.3</c:v>
                </c:pt>
                <c:pt idx="1">
                  <c:v>87.4</c:v>
                </c:pt>
                <c:pt idx="2">
                  <c:v>85.3</c:v>
                </c:pt>
                <c:pt idx="3">
                  <c:v>86.3</c:v>
                </c:pt>
                <c:pt idx="4">
                  <c:v>81.400000000000006</c:v>
                </c:pt>
                <c:pt idx="5">
                  <c:v>84.7</c:v>
                </c:pt>
              </c:numCache>
            </c:numRef>
          </c:val>
          <c:extLst xmlns:c16r2="http://schemas.microsoft.com/office/drawing/2015/06/chart">
            <c:ext xmlns:c16="http://schemas.microsoft.com/office/drawing/2014/chart" uri="{C3380CC4-5D6E-409C-BE32-E72D297353CC}">
              <c16:uniqueId val="{00000000-FA31-4636-8DFD-0B8198731EFF}"/>
            </c:ext>
          </c:extLst>
        </c:ser>
        <c:dLbls>
          <c:showLegendKey val="0"/>
          <c:showVal val="0"/>
          <c:showCatName val="0"/>
          <c:showSerName val="0"/>
          <c:showPercent val="0"/>
          <c:showBubbleSize val="0"/>
        </c:dLbls>
        <c:gapWidth val="150"/>
        <c:shape val="box"/>
        <c:axId val="132823680"/>
        <c:axId val="132919680"/>
        <c:axId val="0"/>
      </c:bar3DChart>
      <c:catAx>
        <c:axId val="1328236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919680"/>
        <c:crosses val="autoZero"/>
        <c:auto val="1"/>
        <c:lblAlgn val="ctr"/>
        <c:lblOffset val="100"/>
        <c:noMultiLvlLbl val="0"/>
      </c:catAx>
      <c:valAx>
        <c:axId val="1329196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823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Koulukiusattuna</a:t>
            </a:r>
            <a:r>
              <a:rPr lang="en-US" sz="1600" dirty="0"/>
              <a:t> </a:t>
            </a:r>
            <a:r>
              <a:rPr lang="en-US" sz="1600" dirty="0" err="1"/>
              <a:t>vähintään</a:t>
            </a:r>
            <a:r>
              <a:rPr lang="en-US" sz="1600" dirty="0"/>
              <a:t> </a:t>
            </a:r>
            <a:r>
              <a:rPr lang="en-US" sz="1600" dirty="0" err="1"/>
              <a:t>kerran</a:t>
            </a:r>
            <a:r>
              <a:rPr lang="en-US" sz="1600" dirty="0"/>
              <a:t> </a:t>
            </a:r>
            <a:r>
              <a:rPr lang="en-US" sz="1600" dirty="0" err="1"/>
              <a:t>viikossa</a:t>
            </a:r>
            <a:r>
              <a:rPr lang="en-US" sz="1600" dirty="0"/>
              <a:t>, %, </a:t>
            </a:r>
            <a:r>
              <a:rPr lang="en-US" sz="1600" dirty="0" smtClean="0"/>
              <a:t>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(49).xlsx]Kouluterveyskyselyn tulokset 20'!$B$2</c:f>
              <c:strCache>
                <c:ptCount val="1"/>
                <c:pt idx="0">
                  <c:v>Sukupuoli: yhteensä</c:v>
                </c:pt>
              </c:strCache>
            </c:strRef>
          </c:tx>
          <c:spPr>
            <a:solidFill>
              <a:schemeClr val="accent1"/>
            </a:solidFill>
            <a:ln>
              <a:noFill/>
            </a:ln>
            <a:effectLst/>
            <a:sp3d/>
          </c:spPr>
          <c:invertIfNegative val="0"/>
          <c:cat>
            <c:strRef>
              <c:f>'[ktk.ktk4.fact_ktk_ktk4.latest (49).xlsx]Kouluterveyskyselyn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(49).xlsx]Kouluterveyskyselyn tulokset 20'!$B$3:$B$8</c:f>
              <c:numCache>
                <c:formatCode>#\ ##0.0</c:formatCode>
                <c:ptCount val="6"/>
                <c:pt idx="0">
                  <c:v>7.2</c:v>
                </c:pt>
                <c:pt idx="1">
                  <c:v>7.1</c:v>
                </c:pt>
                <c:pt idx="2">
                  <c:v>7.8</c:v>
                </c:pt>
                <c:pt idx="3">
                  <c:v>5.9</c:v>
                </c:pt>
                <c:pt idx="4">
                  <c:v>5.6</c:v>
                </c:pt>
                <c:pt idx="5">
                  <c:v>6.9</c:v>
                </c:pt>
              </c:numCache>
            </c:numRef>
          </c:val>
          <c:extLst xmlns:c16r2="http://schemas.microsoft.com/office/drawing/2015/06/chart">
            <c:ext xmlns:c16="http://schemas.microsoft.com/office/drawing/2014/chart" uri="{C3380CC4-5D6E-409C-BE32-E72D297353CC}">
              <c16:uniqueId val="{00000000-9AE5-4FC6-95C0-32F4999AF043}"/>
            </c:ext>
          </c:extLst>
        </c:ser>
        <c:dLbls>
          <c:showLegendKey val="0"/>
          <c:showVal val="0"/>
          <c:showCatName val="0"/>
          <c:showSerName val="0"/>
          <c:showPercent val="0"/>
          <c:showBubbleSize val="0"/>
        </c:dLbls>
        <c:gapWidth val="150"/>
        <c:shape val="box"/>
        <c:axId val="132939136"/>
        <c:axId val="132969600"/>
        <c:axId val="0"/>
      </c:bar3DChart>
      <c:catAx>
        <c:axId val="132939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2969600"/>
        <c:crosses val="autoZero"/>
        <c:auto val="1"/>
        <c:lblAlgn val="ctr"/>
        <c:lblOffset val="100"/>
        <c:noMultiLvlLbl val="0"/>
      </c:catAx>
      <c:valAx>
        <c:axId val="1329696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29391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Ei</a:t>
            </a:r>
            <a:r>
              <a:rPr lang="en-US" sz="1600" dirty="0"/>
              <a:t> ole </a:t>
            </a:r>
            <a:r>
              <a:rPr lang="en-US" sz="1600" dirty="0" err="1"/>
              <a:t>kiusattu</a:t>
            </a:r>
            <a:r>
              <a:rPr lang="en-US" sz="1600" dirty="0"/>
              <a:t> </a:t>
            </a:r>
            <a:r>
              <a:rPr lang="en-US" sz="1600" dirty="0" err="1"/>
              <a:t>koulussa</a:t>
            </a:r>
            <a:r>
              <a:rPr lang="en-US" sz="1600" dirty="0"/>
              <a:t> </a:t>
            </a:r>
            <a:r>
              <a:rPr lang="en-US" sz="1600" dirty="0" err="1"/>
              <a:t>lainkaan</a:t>
            </a:r>
            <a:r>
              <a:rPr lang="en-US" sz="1600" dirty="0"/>
              <a:t> </a:t>
            </a:r>
            <a:r>
              <a:rPr lang="en-US" sz="1600" dirty="0" err="1"/>
              <a:t>lukukauden</a:t>
            </a:r>
            <a:r>
              <a:rPr lang="en-US" sz="1600" dirty="0"/>
              <a:t> </a:t>
            </a:r>
            <a:r>
              <a:rPr lang="en-US" sz="1600" dirty="0" err="1"/>
              <a:t>aikana</a:t>
            </a:r>
            <a:r>
              <a:rPr lang="en-US" sz="1600" dirty="0"/>
              <a:t>, %, </a:t>
            </a:r>
            <a:r>
              <a:rPr lang="en-US" sz="1600" dirty="0" smtClean="0"/>
              <a:t>2019, 4 &amp; 5lk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(50).xlsx]Kouluterveyskyselyn tulokset 20'!$B$2</c:f>
              <c:strCache>
                <c:ptCount val="1"/>
                <c:pt idx="0">
                  <c:v>Sukupuoli: yhteensä</c:v>
                </c:pt>
              </c:strCache>
            </c:strRef>
          </c:tx>
          <c:spPr>
            <a:solidFill>
              <a:schemeClr val="accent1"/>
            </a:solidFill>
            <a:ln>
              <a:noFill/>
            </a:ln>
            <a:effectLst/>
            <a:sp3d/>
          </c:spPr>
          <c:invertIfNegative val="0"/>
          <c:cat>
            <c:strRef>
              <c:f>'[ktk.ktk4.fact_ktk_ktk4.latest (50).xlsx]Kouluterveyskyselyn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(50).xlsx]Kouluterveyskyselyn tulokset 20'!$B$3:$B$8</c:f>
              <c:numCache>
                <c:formatCode>#\ ##0.0</c:formatCode>
                <c:ptCount val="6"/>
                <c:pt idx="0">
                  <c:v>65.900000000000006</c:v>
                </c:pt>
                <c:pt idx="1">
                  <c:v>63.8</c:v>
                </c:pt>
                <c:pt idx="2">
                  <c:v>59.4</c:v>
                </c:pt>
                <c:pt idx="3">
                  <c:v>66.7</c:v>
                </c:pt>
                <c:pt idx="4">
                  <c:v>62</c:v>
                </c:pt>
                <c:pt idx="5">
                  <c:v>64.400000000000006</c:v>
                </c:pt>
              </c:numCache>
            </c:numRef>
          </c:val>
          <c:extLst xmlns:c16r2="http://schemas.microsoft.com/office/drawing/2015/06/chart">
            <c:ext xmlns:c16="http://schemas.microsoft.com/office/drawing/2014/chart" uri="{C3380CC4-5D6E-409C-BE32-E72D297353CC}">
              <c16:uniqueId val="{00000000-5CB0-4FC9-B656-536F15C41F57}"/>
            </c:ext>
          </c:extLst>
        </c:ser>
        <c:dLbls>
          <c:showLegendKey val="0"/>
          <c:showVal val="0"/>
          <c:showCatName val="0"/>
          <c:showSerName val="0"/>
          <c:showPercent val="0"/>
          <c:showBubbleSize val="0"/>
        </c:dLbls>
        <c:gapWidth val="150"/>
        <c:shape val="box"/>
        <c:axId val="133078400"/>
        <c:axId val="133088384"/>
        <c:axId val="0"/>
      </c:bar3DChart>
      <c:catAx>
        <c:axId val="133078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088384"/>
        <c:crosses val="autoZero"/>
        <c:auto val="1"/>
        <c:lblAlgn val="ctr"/>
        <c:lblOffset val="100"/>
        <c:noMultiLvlLbl val="0"/>
      </c:catAx>
      <c:valAx>
        <c:axId val="1330883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0784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Osallistunut</a:t>
            </a:r>
            <a:r>
              <a:rPr lang="en-US" sz="1600" dirty="0"/>
              <a:t> </a:t>
            </a:r>
            <a:r>
              <a:rPr lang="en-US" sz="1600" dirty="0" err="1"/>
              <a:t>muiden</a:t>
            </a:r>
            <a:r>
              <a:rPr lang="en-US" sz="1600" dirty="0"/>
              <a:t> </a:t>
            </a:r>
            <a:r>
              <a:rPr lang="en-US" sz="1600" dirty="0" err="1"/>
              <a:t>oppilaiden</a:t>
            </a:r>
            <a:r>
              <a:rPr lang="en-US" sz="1600" dirty="0"/>
              <a:t> </a:t>
            </a:r>
            <a:r>
              <a:rPr lang="en-US" sz="1600" dirty="0" err="1"/>
              <a:t>kiusaamiseen</a:t>
            </a:r>
            <a:r>
              <a:rPr lang="en-US" sz="1600" dirty="0"/>
              <a:t> </a:t>
            </a:r>
            <a:r>
              <a:rPr lang="en-US" sz="1600" dirty="0" err="1"/>
              <a:t>vähintään</a:t>
            </a:r>
            <a:r>
              <a:rPr lang="en-US" sz="1600" dirty="0"/>
              <a:t> </a:t>
            </a:r>
            <a:r>
              <a:rPr lang="en-US" sz="1600" dirty="0" err="1"/>
              <a:t>kerran</a:t>
            </a:r>
            <a:r>
              <a:rPr lang="en-US" sz="1600" dirty="0"/>
              <a:t> </a:t>
            </a:r>
            <a:r>
              <a:rPr lang="en-US" sz="1600" dirty="0" err="1"/>
              <a:t>viikossa</a:t>
            </a:r>
            <a:r>
              <a:rPr lang="en-US" sz="1600" dirty="0"/>
              <a:t>, </a:t>
            </a:r>
            <a:r>
              <a:rPr lang="en-US" sz="1600" dirty="0" smtClean="0"/>
              <a:t>%, 2019 ,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(51).xlsx]Kouluterveyskyselyn tulokset 20'!$B$2</c:f>
              <c:strCache>
                <c:ptCount val="1"/>
                <c:pt idx="0">
                  <c:v>Pojat</c:v>
                </c:pt>
              </c:strCache>
            </c:strRef>
          </c:tx>
          <c:spPr>
            <a:solidFill>
              <a:schemeClr val="accent1"/>
            </a:solidFill>
            <a:ln>
              <a:noFill/>
            </a:ln>
            <a:effectLst/>
            <a:sp3d/>
          </c:spPr>
          <c:invertIfNegative val="0"/>
          <c:cat>
            <c:strRef>
              <c:f>'[ktk.ktk4.fact_ktk_ktk4.latest (51).xlsx]Kouluterveyskyselyn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(51).xlsx]Kouluterveyskyselyn tulokset 20'!$B$3:$B$8</c:f>
              <c:numCache>
                <c:formatCode>#\ ##0.0</c:formatCode>
                <c:ptCount val="6"/>
                <c:pt idx="0">
                  <c:v>2.8</c:v>
                </c:pt>
                <c:pt idx="1">
                  <c:v>3.3</c:v>
                </c:pt>
                <c:pt idx="2">
                  <c:v>2.8</c:v>
                </c:pt>
                <c:pt idx="3" formatCode="General">
                  <c:v>0</c:v>
                </c:pt>
                <c:pt idx="4">
                  <c:v>5.4</c:v>
                </c:pt>
                <c:pt idx="5" formatCode="General">
                  <c:v>0</c:v>
                </c:pt>
              </c:numCache>
            </c:numRef>
          </c:val>
          <c:extLst xmlns:c16r2="http://schemas.microsoft.com/office/drawing/2015/06/chart">
            <c:ext xmlns:c16="http://schemas.microsoft.com/office/drawing/2014/chart" uri="{C3380CC4-5D6E-409C-BE32-E72D297353CC}">
              <c16:uniqueId val="{00000000-4DDA-4F8A-9545-C3A992C1B070}"/>
            </c:ext>
          </c:extLst>
        </c:ser>
        <c:ser>
          <c:idx val="1"/>
          <c:order val="1"/>
          <c:tx>
            <c:strRef>
              <c:f>'[ktk.ktk4.fact_ktk_ktk4.latest (51).xlsx]Kouluterveyskyselyn tulokset 20'!$C$2</c:f>
              <c:strCache>
                <c:ptCount val="1"/>
                <c:pt idx="0">
                  <c:v>Tytöt</c:v>
                </c:pt>
              </c:strCache>
            </c:strRef>
          </c:tx>
          <c:spPr>
            <a:solidFill>
              <a:schemeClr val="accent2"/>
            </a:solidFill>
            <a:ln>
              <a:noFill/>
            </a:ln>
            <a:effectLst/>
            <a:sp3d/>
          </c:spPr>
          <c:invertIfNegative val="0"/>
          <c:cat>
            <c:strRef>
              <c:f>'[ktk.ktk4.fact_ktk_ktk4.latest (51).xlsx]Kouluterveyskyselyn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(51).xlsx]Kouluterveyskyselyn tulokset 20'!$C$3:$C$8</c:f>
              <c:numCache>
                <c:formatCode>#\ ##0.0</c:formatCode>
                <c:ptCount val="6"/>
                <c:pt idx="0">
                  <c:v>1.3</c:v>
                </c:pt>
                <c:pt idx="1">
                  <c:v>1.5</c:v>
                </c:pt>
                <c:pt idx="2">
                  <c:v>0</c:v>
                </c:pt>
                <c:pt idx="3" formatCode="General">
                  <c:v>0</c:v>
                </c:pt>
                <c:pt idx="4">
                  <c:v>1.5</c:v>
                </c:pt>
                <c:pt idx="5" formatCode="General">
                  <c:v>0</c:v>
                </c:pt>
              </c:numCache>
            </c:numRef>
          </c:val>
          <c:extLst xmlns:c16r2="http://schemas.microsoft.com/office/drawing/2015/06/chart">
            <c:ext xmlns:c16="http://schemas.microsoft.com/office/drawing/2014/chart" uri="{C3380CC4-5D6E-409C-BE32-E72D297353CC}">
              <c16:uniqueId val="{00000001-4DDA-4F8A-9545-C3A992C1B070}"/>
            </c:ext>
          </c:extLst>
        </c:ser>
        <c:ser>
          <c:idx val="2"/>
          <c:order val="2"/>
          <c:tx>
            <c:strRef>
              <c:f>'[ktk.ktk4.fact_ktk_ktk4.latest (51).xlsx]Kouluterveyskyselyn tulokset 20'!$D$2</c:f>
              <c:strCache>
                <c:ptCount val="1"/>
                <c:pt idx="0">
                  <c:v>Sukupuoli: yhteensä</c:v>
                </c:pt>
              </c:strCache>
            </c:strRef>
          </c:tx>
          <c:spPr>
            <a:solidFill>
              <a:schemeClr val="accent6"/>
            </a:solidFill>
            <a:ln>
              <a:noFill/>
            </a:ln>
            <a:effectLst/>
            <a:sp3d/>
          </c:spPr>
          <c:invertIfNegative val="0"/>
          <c:cat>
            <c:strRef>
              <c:f>'[ktk.ktk4.fact_ktk_ktk4.latest (51).xlsx]Kouluterveyskyselyn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(51).xlsx]Kouluterveyskyselyn tulokset 20'!$D$3:$D$8</c:f>
              <c:numCache>
                <c:formatCode>#\ ##0.0</c:formatCode>
                <c:ptCount val="6"/>
                <c:pt idx="0">
                  <c:v>2.1</c:v>
                </c:pt>
                <c:pt idx="1">
                  <c:v>2.4</c:v>
                </c:pt>
                <c:pt idx="2">
                  <c:v>1.4</c:v>
                </c:pt>
                <c:pt idx="3">
                  <c:v>2</c:v>
                </c:pt>
                <c:pt idx="4">
                  <c:v>3.5</c:v>
                </c:pt>
                <c:pt idx="5">
                  <c:v>1.2</c:v>
                </c:pt>
              </c:numCache>
            </c:numRef>
          </c:val>
          <c:extLst xmlns:c16r2="http://schemas.microsoft.com/office/drawing/2015/06/chart">
            <c:ext xmlns:c16="http://schemas.microsoft.com/office/drawing/2014/chart" uri="{C3380CC4-5D6E-409C-BE32-E72D297353CC}">
              <c16:uniqueId val="{00000002-4DDA-4F8A-9545-C3A992C1B070}"/>
            </c:ext>
          </c:extLst>
        </c:ser>
        <c:dLbls>
          <c:showLegendKey val="0"/>
          <c:showVal val="0"/>
          <c:showCatName val="0"/>
          <c:showSerName val="0"/>
          <c:showPercent val="0"/>
          <c:showBubbleSize val="0"/>
        </c:dLbls>
        <c:gapWidth val="150"/>
        <c:shape val="box"/>
        <c:axId val="133392256"/>
        <c:axId val="133393792"/>
        <c:axId val="0"/>
      </c:bar3DChart>
      <c:catAx>
        <c:axId val="1333922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393792"/>
        <c:crosses val="autoZero"/>
        <c:auto val="1"/>
        <c:lblAlgn val="ctr"/>
        <c:lblOffset val="100"/>
        <c:noMultiLvlLbl val="0"/>
      </c:catAx>
      <c:valAx>
        <c:axId val="13339379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392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Kertonut</a:t>
            </a:r>
            <a:r>
              <a:rPr lang="en-US" sz="1600" dirty="0"/>
              <a:t> </a:t>
            </a:r>
            <a:r>
              <a:rPr lang="en-US" sz="1600" dirty="0" err="1"/>
              <a:t>koulussa</a:t>
            </a:r>
            <a:r>
              <a:rPr lang="en-US" sz="1600" dirty="0"/>
              <a:t> </a:t>
            </a:r>
            <a:r>
              <a:rPr lang="en-US" sz="1600" dirty="0" err="1"/>
              <a:t>tapahtuneesta</a:t>
            </a:r>
            <a:r>
              <a:rPr lang="en-US" sz="1600" dirty="0"/>
              <a:t> </a:t>
            </a:r>
            <a:r>
              <a:rPr lang="en-US" sz="1600" dirty="0" err="1"/>
              <a:t>kiusaamisesta</a:t>
            </a:r>
            <a:r>
              <a:rPr lang="en-US" sz="1600" dirty="0"/>
              <a:t> </a:t>
            </a:r>
            <a:r>
              <a:rPr lang="en-US" sz="1600" dirty="0" err="1"/>
              <a:t>koulun</a:t>
            </a:r>
            <a:r>
              <a:rPr lang="en-US" sz="1600" dirty="0"/>
              <a:t> </a:t>
            </a:r>
            <a:r>
              <a:rPr lang="en-US" sz="1600" dirty="0" err="1"/>
              <a:t>aikuiselle</a:t>
            </a:r>
            <a:r>
              <a:rPr lang="en-US" sz="1600" dirty="0"/>
              <a:t> </a:t>
            </a:r>
            <a:r>
              <a:rPr lang="en-US" sz="1600" dirty="0" err="1"/>
              <a:t>lukukauden</a:t>
            </a:r>
            <a:r>
              <a:rPr lang="en-US" sz="1600" dirty="0"/>
              <a:t> </a:t>
            </a:r>
            <a:r>
              <a:rPr lang="en-US" sz="1600" dirty="0" err="1"/>
              <a:t>aikana</a:t>
            </a:r>
            <a:r>
              <a:rPr lang="en-US" sz="1600" dirty="0"/>
              <a:t>, %, </a:t>
            </a:r>
            <a:r>
              <a:rPr lang="en-US" sz="1600" dirty="0" smtClean="0"/>
              <a:t>2019, 4 &amp; 5lk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(52).xlsx]Kouluterveyskyselyn tulokset 20'!$B$1:$B$2</c:f>
              <c:strCache>
                <c:ptCount val="2"/>
                <c:pt idx="0">
                  <c:v>Kertonut koulussa tapahtuneesta kiusaamisesta koulun aikuiselle lukukauden aikana, %</c:v>
                </c:pt>
                <c:pt idx="1">
                  <c:v>Sukupuoli: yhteensä</c:v>
                </c:pt>
              </c:strCache>
            </c:strRef>
          </c:tx>
          <c:spPr>
            <a:solidFill>
              <a:schemeClr val="accent1"/>
            </a:solidFill>
            <a:ln>
              <a:noFill/>
            </a:ln>
            <a:effectLst/>
            <a:sp3d/>
          </c:spPr>
          <c:invertIfNegative val="0"/>
          <c:cat>
            <c:strRef>
              <c:f>'[ktk.ktk4.fact_ktk_ktk4.latest (52).xlsx]Kouluterveyskyselyn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(52).xlsx]Kouluterveyskyselyn tulokset 20'!$B$3:$B$8</c:f>
              <c:numCache>
                <c:formatCode>#\ ##0.0</c:formatCode>
                <c:ptCount val="6"/>
                <c:pt idx="0">
                  <c:v>62.8</c:v>
                </c:pt>
                <c:pt idx="1">
                  <c:v>60.5</c:v>
                </c:pt>
                <c:pt idx="2">
                  <c:v>65.900000000000006</c:v>
                </c:pt>
                <c:pt idx="3">
                  <c:v>45.2</c:v>
                </c:pt>
                <c:pt idx="4">
                  <c:v>54</c:v>
                </c:pt>
                <c:pt idx="5">
                  <c:v>60.6</c:v>
                </c:pt>
              </c:numCache>
            </c:numRef>
          </c:val>
          <c:extLst xmlns:c16r2="http://schemas.microsoft.com/office/drawing/2015/06/chart">
            <c:ext xmlns:c16="http://schemas.microsoft.com/office/drawing/2014/chart" uri="{C3380CC4-5D6E-409C-BE32-E72D297353CC}">
              <c16:uniqueId val="{00000000-D7F4-4492-A2ED-053CCB766D14}"/>
            </c:ext>
          </c:extLst>
        </c:ser>
        <c:dLbls>
          <c:showLegendKey val="0"/>
          <c:showVal val="0"/>
          <c:showCatName val="0"/>
          <c:showSerName val="0"/>
          <c:showPercent val="0"/>
          <c:showBubbleSize val="0"/>
        </c:dLbls>
        <c:gapWidth val="150"/>
        <c:shape val="box"/>
        <c:axId val="133441408"/>
        <c:axId val="133442944"/>
        <c:axId val="0"/>
      </c:bar3DChart>
      <c:catAx>
        <c:axId val="133441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442944"/>
        <c:crosses val="autoZero"/>
        <c:auto val="1"/>
        <c:lblAlgn val="ctr"/>
        <c:lblOffset val="100"/>
        <c:noMultiLvlLbl val="0"/>
      </c:catAx>
      <c:valAx>
        <c:axId val="13344294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441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Kokenut</a:t>
            </a:r>
            <a:r>
              <a:rPr lang="en-US" sz="1600" dirty="0"/>
              <a:t> </a:t>
            </a:r>
            <a:r>
              <a:rPr lang="en-US" sz="1600" dirty="0" err="1"/>
              <a:t>fyysistä</a:t>
            </a:r>
            <a:r>
              <a:rPr lang="en-US" sz="1600" dirty="0"/>
              <a:t> </a:t>
            </a:r>
            <a:r>
              <a:rPr lang="en-US" sz="1600" dirty="0" err="1"/>
              <a:t>uhkaa</a:t>
            </a:r>
            <a:r>
              <a:rPr lang="en-US" sz="1600" dirty="0"/>
              <a:t> </a:t>
            </a:r>
            <a:r>
              <a:rPr lang="en-US" sz="1600" dirty="0" err="1"/>
              <a:t>vuoden</a:t>
            </a:r>
            <a:r>
              <a:rPr lang="en-US" sz="1600" dirty="0"/>
              <a:t> </a:t>
            </a:r>
            <a:r>
              <a:rPr lang="en-US" sz="1600" dirty="0" err="1"/>
              <a:t>aikana</a:t>
            </a:r>
            <a:r>
              <a:rPr lang="en-US" sz="1600" dirty="0"/>
              <a:t>, %, </a:t>
            </a:r>
            <a:r>
              <a:rPr lang="en-US" sz="1600" dirty="0" smtClean="0"/>
              <a:t>2019, 4 &amp;</a:t>
            </a:r>
            <a:r>
              <a:rPr lang="en-US" sz="1600" baseline="0" dirty="0" smtClean="0"/>
              <a:t> 5 </a:t>
            </a:r>
            <a:r>
              <a:rPr lang="en-US" sz="1600" baseline="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(54).xlsx]Kouluterveyskyselyn tulokset 20'!$B$2</c:f>
              <c:strCache>
                <c:ptCount val="1"/>
                <c:pt idx="0">
                  <c:v>Pojat</c:v>
                </c:pt>
              </c:strCache>
            </c:strRef>
          </c:tx>
          <c:spPr>
            <a:solidFill>
              <a:schemeClr val="accent1"/>
            </a:solidFill>
            <a:ln>
              <a:noFill/>
            </a:ln>
            <a:effectLst/>
            <a:sp3d/>
          </c:spPr>
          <c:invertIfNegative val="0"/>
          <c:cat>
            <c:strRef>
              <c:f>'[ktk.ktk4.fact_ktk_ktk4.latest (54).xlsx]Kouluterveyskyselyn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(54).xlsx]Kouluterveyskyselyn tulokset 20'!$B$3:$B$8</c:f>
              <c:numCache>
                <c:formatCode>#\ ##0.0</c:formatCode>
                <c:ptCount val="6"/>
                <c:pt idx="0">
                  <c:v>16.2</c:v>
                </c:pt>
                <c:pt idx="1">
                  <c:v>16.399999999999999</c:v>
                </c:pt>
                <c:pt idx="2">
                  <c:v>15</c:v>
                </c:pt>
                <c:pt idx="3">
                  <c:v>19.100000000000001</c:v>
                </c:pt>
                <c:pt idx="4">
                  <c:v>14.9</c:v>
                </c:pt>
                <c:pt idx="5" formatCode="General">
                  <c:v>0</c:v>
                </c:pt>
              </c:numCache>
            </c:numRef>
          </c:val>
          <c:extLst xmlns:c16r2="http://schemas.microsoft.com/office/drawing/2015/06/chart">
            <c:ext xmlns:c16="http://schemas.microsoft.com/office/drawing/2014/chart" uri="{C3380CC4-5D6E-409C-BE32-E72D297353CC}">
              <c16:uniqueId val="{00000000-4EA2-49CB-BE63-165068DBAC9E}"/>
            </c:ext>
          </c:extLst>
        </c:ser>
        <c:ser>
          <c:idx val="1"/>
          <c:order val="1"/>
          <c:tx>
            <c:strRef>
              <c:f>'[ktk.ktk4.fact_ktk_ktk4.latest (54).xlsx]Kouluterveyskyselyn tulokset 20'!$C$2</c:f>
              <c:strCache>
                <c:ptCount val="1"/>
                <c:pt idx="0">
                  <c:v>Tytöt</c:v>
                </c:pt>
              </c:strCache>
            </c:strRef>
          </c:tx>
          <c:spPr>
            <a:solidFill>
              <a:schemeClr val="accent2"/>
            </a:solidFill>
            <a:ln>
              <a:noFill/>
            </a:ln>
            <a:effectLst/>
            <a:sp3d/>
          </c:spPr>
          <c:invertIfNegative val="0"/>
          <c:cat>
            <c:strRef>
              <c:f>'[ktk.ktk4.fact_ktk_ktk4.latest (54).xlsx]Kouluterveyskyselyn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(54).xlsx]Kouluterveyskyselyn tulokset 20'!$C$3:$C$8</c:f>
              <c:numCache>
                <c:formatCode>#\ ##0.0</c:formatCode>
                <c:ptCount val="6"/>
                <c:pt idx="0">
                  <c:v>8.4</c:v>
                </c:pt>
                <c:pt idx="1">
                  <c:v>7</c:v>
                </c:pt>
                <c:pt idx="2">
                  <c:v>7.1</c:v>
                </c:pt>
                <c:pt idx="3">
                  <c:v>9.1</c:v>
                </c:pt>
                <c:pt idx="4">
                  <c:v>7.5</c:v>
                </c:pt>
                <c:pt idx="5" formatCode="General">
                  <c:v>0</c:v>
                </c:pt>
              </c:numCache>
            </c:numRef>
          </c:val>
          <c:extLst xmlns:c16r2="http://schemas.microsoft.com/office/drawing/2015/06/chart">
            <c:ext xmlns:c16="http://schemas.microsoft.com/office/drawing/2014/chart" uri="{C3380CC4-5D6E-409C-BE32-E72D297353CC}">
              <c16:uniqueId val="{00000001-4EA2-49CB-BE63-165068DBAC9E}"/>
            </c:ext>
          </c:extLst>
        </c:ser>
        <c:ser>
          <c:idx val="2"/>
          <c:order val="2"/>
          <c:tx>
            <c:strRef>
              <c:f>'[ktk.ktk4.fact_ktk_ktk4.latest (54).xlsx]Kouluterveyskyselyn tulokset 20'!$D$2</c:f>
              <c:strCache>
                <c:ptCount val="1"/>
                <c:pt idx="0">
                  <c:v>Sukupuoli: yhteensä</c:v>
                </c:pt>
              </c:strCache>
            </c:strRef>
          </c:tx>
          <c:spPr>
            <a:solidFill>
              <a:schemeClr val="accent6"/>
            </a:solidFill>
            <a:ln>
              <a:noFill/>
            </a:ln>
            <a:effectLst/>
            <a:sp3d/>
          </c:spPr>
          <c:invertIfNegative val="0"/>
          <c:cat>
            <c:strRef>
              <c:f>'[ktk.ktk4.fact_ktk_ktk4.latest (54).xlsx]Kouluterveyskyselyn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(54).xlsx]Kouluterveyskyselyn tulokset 20'!$D$3:$D$8</c:f>
              <c:numCache>
                <c:formatCode>#\ ##0.0</c:formatCode>
                <c:ptCount val="6"/>
                <c:pt idx="0">
                  <c:v>12.3</c:v>
                </c:pt>
                <c:pt idx="1">
                  <c:v>11.6</c:v>
                </c:pt>
                <c:pt idx="2">
                  <c:v>10.9</c:v>
                </c:pt>
                <c:pt idx="3">
                  <c:v>13.7</c:v>
                </c:pt>
                <c:pt idx="4">
                  <c:v>11.3</c:v>
                </c:pt>
                <c:pt idx="5">
                  <c:v>9.4</c:v>
                </c:pt>
              </c:numCache>
            </c:numRef>
          </c:val>
          <c:extLst xmlns:c16r2="http://schemas.microsoft.com/office/drawing/2015/06/chart">
            <c:ext xmlns:c16="http://schemas.microsoft.com/office/drawing/2014/chart" uri="{C3380CC4-5D6E-409C-BE32-E72D297353CC}">
              <c16:uniqueId val="{00000002-4EA2-49CB-BE63-165068DBAC9E}"/>
            </c:ext>
          </c:extLst>
        </c:ser>
        <c:dLbls>
          <c:showLegendKey val="0"/>
          <c:showVal val="0"/>
          <c:showCatName val="0"/>
          <c:showSerName val="0"/>
          <c:showPercent val="0"/>
          <c:showBubbleSize val="0"/>
        </c:dLbls>
        <c:gapWidth val="150"/>
        <c:shape val="box"/>
        <c:axId val="133489024"/>
        <c:axId val="133490560"/>
        <c:axId val="0"/>
      </c:bar3DChart>
      <c:catAx>
        <c:axId val="1334890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490560"/>
        <c:crosses val="autoZero"/>
        <c:auto val="1"/>
        <c:lblAlgn val="ctr"/>
        <c:lblOffset val="100"/>
        <c:noMultiLvlLbl val="0"/>
      </c:catAx>
      <c:valAx>
        <c:axId val="1334905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4890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Kokee olevansa tärkeä osa luokkayhteisöä,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(4).xlsx]Kouluterveyskyselyn tulokset 20'!$B$2</c:f>
              <c:strCache>
                <c:ptCount val="1"/>
                <c:pt idx="0">
                  <c:v>Sukupuoli: yhteensä</c:v>
                </c:pt>
              </c:strCache>
            </c:strRef>
          </c:tx>
          <c:spPr>
            <a:solidFill>
              <a:schemeClr val="accent1"/>
            </a:solidFill>
            <a:ln>
              <a:noFill/>
            </a:ln>
            <a:effectLst/>
            <a:sp3d/>
          </c:spPr>
          <c:invertIfNegative val="0"/>
          <c:cat>
            <c:strRef>
              <c:f>'[ktk.ktk4.fact_ktk_ktk4.latest (4).xlsx]Kouluterveyskyselyn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(4).xlsx]Kouluterveyskyselyn tulokset 20'!$B$3:$B$8</c:f>
              <c:numCache>
                <c:formatCode>#\ ##0.0</c:formatCode>
                <c:ptCount val="6"/>
                <c:pt idx="0">
                  <c:v>55.8</c:v>
                </c:pt>
                <c:pt idx="1">
                  <c:v>55.5</c:v>
                </c:pt>
                <c:pt idx="2">
                  <c:v>52.3</c:v>
                </c:pt>
                <c:pt idx="3">
                  <c:v>51</c:v>
                </c:pt>
                <c:pt idx="4">
                  <c:v>45.9</c:v>
                </c:pt>
                <c:pt idx="5">
                  <c:v>47.7</c:v>
                </c:pt>
              </c:numCache>
            </c:numRef>
          </c:val>
          <c:extLst xmlns:c16r2="http://schemas.microsoft.com/office/drawing/2015/06/chart">
            <c:ext xmlns:c16="http://schemas.microsoft.com/office/drawing/2014/chart" uri="{C3380CC4-5D6E-409C-BE32-E72D297353CC}">
              <c16:uniqueId val="{00000000-A6DA-4D5E-854D-B9BA8B2ED729}"/>
            </c:ext>
          </c:extLst>
        </c:ser>
        <c:dLbls>
          <c:showLegendKey val="0"/>
          <c:showVal val="0"/>
          <c:showCatName val="0"/>
          <c:showSerName val="0"/>
          <c:showPercent val="0"/>
          <c:showBubbleSize val="0"/>
        </c:dLbls>
        <c:gapWidth val="150"/>
        <c:shape val="box"/>
        <c:axId val="130452096"/>
        <c:axId val="130470272"/>
        <c:axId val="0"/>
      </c:bar3DChart>
      <c:catAx>
        <c:axId val="130452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470272"/>
        <c:crosses val="autoZero"/>
        <c:auto val="1"/>
        <c:lblAlgn val="ctr"/>
        <c:lblOffset val="100"/>
        <c:noMultiLvlLbl val="0"/>
      </c:catAx>
      <c:valAx>
        <c:axId val="13047027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4520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Kokenut</a:t>
            </a:r>
            <a:r>
              <a:rPr lang="en-US" sz="1600" dirty="0"/>
              <a:t> </a:t>
            </a:r>
            <a:r>
              <a:rPr lang="en-US" sz="1600" dirty="0" err="1"/>
              <a:t>seksuaalista</a:t>
            </a:r>
            <a:r>
              <a:rPr lang="en-US" sz="1600" dirty="0"/>
              <a:t> </a:t>
            </a:r>
            <a:r>
              <a:rPr lang="en-US" sz="1600" dirty="0" err="1"/>
              <a:t>kommentointia</a:t>
            </a:r>
            <a:r>
              <a:rPr lang="en-US" sz="1600" dirty="0"/>
              <a:t>, </a:t>
            </a:r>
            <a:r>
              <a:rPr lang="en-US" sz="1600" dirty="0" err="1"/>
              <a:t>ehdottelua</a:t>
            </a:r>
            <a:r>
              <a:rPr lang="en-US" sz="1600" dirty="0"/>
              <a:t>, </a:t>
            </a:r>
            <a:r>
              <a:rPr lang="en-US" sz="1600" dirty="0" err="1"/>
              <a:t>viestittelyä</a:t>
            </a:r>
            <a:r>
              <a:rPr lang="en-US" sz="1600" dirty="0"/>
              <a:t> tai </a:t>
            </a:r>
            <a:r>
              <a:rPr lang="en-US" sz="1600" dirty="0" err="1"/>
              <a:t>kuvamateriaalin</a:t>
            </a:r>
            <a:r>
              <a:rPr lang="en-US" sz="1600" dirty="0"/>
              <a:t> </a:t>
            </a:r>
            <a:r>
              <a:rPr lang="en-US" sz="1600" dirty="0" err="1"/>
              <a:t>näyttämistä</a:t>
            </a:r>
            <a:r>
              <a:rPr lang="en-US" sz="1600" dirty="0"/>
              <a:t> </a:t>
            </a:r>
            <a:r>
              <a:rPr lang="en-US" sz="1600" dirty="0" err="1"/>
              <a:t>vuoden</a:t>
            </a:r>
            <a:r>
              <a:rPr lang="en-US" sz="1600" dirty="0"/>
              <a:t> </a:t>
            </a:r>
            <a:r>
              <a:rPr lang="en-US" sz="1600" dirty="0" err="1"/>
              <a:t>aikana</a:t>
            </a:r>
            <a:r>
              <a:rPr lang="en-US" sz="1600" dirty="0"/>
              <a:t>, %, </a:t>
            </a:r>
            <a:r>
              <a:rPr lang="en-US" sz="1600" dirty="0" smtClean="0"/>
              <a:t>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(55).xlsx]Kouluterveyskyselyn tulokset 20'!$B$2</c:f>
              <c:strCache>
                <c:ptCount val="1"/>
                <c:pt idx="0">
                  <c:v>Pojat</c:v>
                </c:pt>
              </c:strCache>
            </c:strRef>
          </c:tx>
          <c:spPr>
            <a:solidFill>
              <a:schemeClr val="accent1"/>
            </a:solidFill>
            <a:ln>
              <a:noFill/>
            </a:ln>
            <a:effectLst/>
            <a:sp3d/>
          </c:spPr>
          <c:invertIfNegative val="0"/>
          <c:cat>
            <c:strRef>
              <c:f>'[ktk.ktk4.fact_ktk_ktk4.latest (55).xlsx]Kouluterveyskyselyn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(55).xlsx]Kouluterveyskyselyn tulokset 20'!$B$3:$B$8</c:f>
              <c:numCache>
                <c:formatCode>#\ ##0.0</c:formatCode>
                <c:ptCount val="6"/>
                <c:pt idx="0">
                  <c:v>4.3</c:v>
                </c:pt>
                <c:pt idx="1">
                  <c:v>4.4000000000000004</c:v>
                </c:pt>
                <c:pt idx="2">
                  <c:v>6.5</c:v>
                </c:pt>
                <c:pt idx="3" formatCode="General">
                  <c:v>0</c:v>
                </c:pt>
                <c:pt idx="4">
                  <c:v>2.7</c:v>
                </c:pt>
                <c:pt idx="5" formatCode="General">
                  <c:v>0</c:v>
                </c:pt>
              </c:numCache>
            </c:numRef>
          </c:val>
          <c:extLst xmlns:c16r2="http://schemas.microsoft.com/office/drawing/2015/06/chart">
            <c:ext xmlns:c16="http://schemas.microsoft.com/office/drawing/2014/chart" uri="{C3380CC4-5D6E-409C-BE32-E72D297353CC}">
              <c16:uniqueId val="{00000000-20FE-4ADC-9FB1-A4068B69E9C0}"/>
            </c:ext>
          </c:extLst>
        </c:ser>
        <c:ser>
          <c:idx val="1"/>
          <c:order val="1"/>
          <c:tx>
            <c:strRef>
              <c:f>'[ktk.ktk4.fact_ktk_ktk4.latest (55).xlsx]Kouluterveyskyselyn tulokset 20'!$C$2</c:f>
              <c:strCache>
                <c:ptCount val="1"/>
                <c:pt idx="0">
                  <c:v>Tytöt</c:v>
                </c:pt>
              </c:strCache>
            </c:strRef>
          </c:tx>
          <c:spPr>
            <a:solidFill>
              <a:schemeClr val="accent2"/>
            </a:solidFill>
            <a:ln>
              <a:noFill/>
            </a:ln>
            <a:effectLst/>
            <a:sp3d/>
          </c:spPr>
          <c:invertIfNegative val="0"/>
          <c:cat>
            <c:strRef>
              <c:f>'[ktk.ktk4.fact_ktk_ktk4.latest (55).xlsx]Kouluterveyskyselyn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(55).xlsx]Kouluterveyskyselyn tulokset 20'!$C$3:$C$8</c:f>
              <c:numCache>
                <c:formatCode>#\ ##0.0</c:formatCode>
                <c:ptCount val="6"/>
                <c:pt idx="0">
                  <c:v>4.5</c:v>
                </c:pt>
                <c:pt idx="1">
                  <c:v>4</c:v>
                </c:pt>
                <c:pt idx="2">
                  <c:v>3.5</c:v>
                </c:pt>
                <c:pt idx="3" formatCode="General">
                  <c:v>0</c:v>
                </c:pt>
                <c:pt idx="4">
                  <c:v>4.5</c:v>
                </c:pt>
                <c:pt idx="5" formatCode="General">
                  <c:v>0</c:v>
                </c:pt>
              </c:numCache>
            </c:numRef>
          </c:val>
          <c:extLst xmlns:c16r2="http://schemas.microsoft.com/office/drawing/2015/06/chart">
            <c:ext xmlns:c16="http://schemas.microsoft.com/office/drawing/2014/chart" uri="{C3380CC4-5D6E-409C-BE32-E72D297353CC}">
              <c16:uniqueId val="{00000001-20FE-4ADC-9FB1-A4068B69E9C0}"/>
            </c:ext>
          </c:extLst>
        </c:ser>
        <c:ser>
          <c:idx val="2"/>
          <c:order val="2"/>
          <c:tx>
            <c:strRef>
              <c:f>'[ktk.ktk4.fact_ktk_ktk4.latest (55).xlsx]Kouluterveyskyselyn tulokset 20'!$D$2</c:f>
              <c:strCache>
                <c:ptCount val="1"/>
                <c:pt idx="0">
                  <c:v>Sukupuoli: yhteensä</c:v>
                </c:pt>
              </c:strCache>
            </c:strRef>
          </c:tx>
          <c:spPr>
            <a:solidFill>
              <a:schemeClr val="accent6"/>
            </a:solidFill>
            <a:ln>
              <a:noFill/>
            </a:ln>
            <a:effectLst/>
            <a:sp3d/>
          </c:spPr>
          <c:invertIfNegative val="0"/>
          <c:cat>
            <c:strRef>
              <c:f>'[ktk.ktk4.fact_ktk_ktk4.latest (55).xlsx]Kouluterveyskyselyn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(55).xlsx]Kouluterveyskyselyn tulokset 20'!$D$3:$D$8</c:f>
              <c:numCache>
                <c:formatCode>#\ ##0.0</c:formatCode>
                <c:ptCount val="6"/>
                <c:pt idx="0">
                  <c:v>4.4000000000000004</c:v>
                </c:pt>
                <c:pt idx="1">
                  <c:v>4.2</c:v>
                </c:pt>
                <c:pt idx="2">
                  <c:v>5</c:v>
                </c:pt>
                <c:pt idx="3">
                  <c:v>2.9</c:v>
                </c:pt>
                <c:pt idx="4">
                  <c:v>3.5</c:v>
                </c:pt>
                <c:pt idx="5">
                  <c:v>4.7</c:v>
                </c:pt>
              </c:numCache>
            </c:numRef>
          </c:val>
          <c:extLst xmlns:c16r2="http://schemas.microsoft.com/office/drawing/2015/06/chart">
            <c:ext xmlns:c16="http://schemas.microsoft.com/office/drawing/2014/chart" uri="{C3380CC4-5D6E-409C-BE32-E72D297353CC}">
              <c16:uniqueId val="{00000002-20FE-4ADC-9FB1-A4068B69E9C0}"/>
            </c:ext>
          </c:extLst>
        </c:ser>
        <c:dLbls>
          <c:showLegendKey val="0"/>
          <c:showVal val="0"/>
          <c:showCatName val="0"/>
          <c:showSerName val="0"/>
          <c:showPercent val="0"/>
          <c:showBubbleSize val="0"/>
        </c:dLbls>
        <c:gapWidth val="150"/>
        <c:shape val="box"/>
        <c:axId val="133151360"/>
        <c:axId val="133157248"/>
        <c:axId val="0"/>
      </c:bar3DChart>
      <c:catAx>
        <c:axId val="133151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157248"/>
        <c:crosses val="autoZero"/>
        <c:auto val="1"/>
        <c:lblAlgn val="ctr"/>
        <c:lblOffset val="100"/>
        <c:noMultiLvlLbl val="0"/>
      </c:catAx>
      <c:valAx>
        <c:axId val="13315724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151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Kokenut seksuaalista koskettelua tai painostamista koskettamaan vuoden aikana, </a:t>
            </a:r>
            <a:r>
              <a:rPr lang="fi-FI" sz="1600" dirty="0" smtClean="0"/>
              <a:t>%,</a:t>
            </a:r>
            <a:r>
              <a:rPr lang="fi-FI" sz="1600" baseline="0" dirty="0" smtClean="0"/>
              <a:t> 2019, 4 &amp; 5 </a:t>
            </a:r>
            <a:r>
              <a:rPr lang="fi-FI" sz="1600" baseline="0" dirty="0" err="1" smtClean="0"/>
              <a:t>lk</a:t>
            </a:r>
            <a:endParaRPr lang="fi-FI"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(56).xlsx]Kouluterveyskyselyn tulokset 20'!$B$1:$B$2</c:f>
              <c:strCache>
                <c:ptCount val="2"/>
                <c:pt idx="0">
                  <c:v>Kokenut seksuaalista koskettelua tai painostamista koskettamaan vuoden aikana, %</c:v>
                </c:pt>
                <c:pt idx="1">
                  <c:v>Sukupuoli: yhteensä</c:v>
                </c:pt>
              </c:strCache>
            </c:strRef>
          </c:tx>
          <c:spPr>
            <a:solidFill>
              <a:schemeClr val="accent1"/>
            </a:solidFill>
            <a:ln>
              <a:noFill/>
            </a:ln>
            <a:effectLst/>
            <a:sp3d/>
          </c:spPr>
          <c:invertIfNegative val="0"/>
          <c:cat>
            <c:strRef>
              <c:f>'[ktk.ktk4.fact_ktk_ktk4.latest (56).xlsx]Kouluterveyskyselyn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(56).xlsx]Kouluterveyskyselyn tulokset 20'!$B$3:$B$8</c:f>
              <c:numCache>
                <c:formatCode>#\ ##0.0</c:formatCode>
                <c:ptCount val="6"/>
                <c:pt idx="0">
                  <c:v>1.6</c:v>
                </c:pt>
                <c:pt idx="1">
                  <c:v>1.3</c:v>
                </c:pt>
                <c:pt idx="2">
                  <c:v>1.8</c:v>
                </c:pt>
                <c:pt idx="3">
                  <c:v>1</c:v>
                </c:pt>
                <c:pt idx="4">
                  <c:v>0.7</c:v>
                </c:pt>
                <c:pt idx="5">
                  <c:v>3.5</c:v>
                </c:pt>
              </c:numCache>
            </c:numRef>
          </c:val>
          <c:extLst xmlns:c16r2="http://schemas.microsoft.com/office/drawing/2015/06/chart">
            <c:ext xmlns:c16="http://schemas.microsoft.com/office/drawing/2014/chart" uri="{C3380CC4-5D6E-409C-BE32-E72D297353CC}">
              <c16:uniqueId val="{00000000-6469-471F-9A2E-4817BE905804}"/>
            </c:ext>
          </c:extLst>
        </c:ser>
        <c:dLbls>
          <c:showLegendKey val="0"/>
          <c:showVal val="0"/>
          <c:showCatName val="0"/>
          <c:showSerName val="0"/>
          <c:showPercent val="0"/>
          <c:showBubbleSize val="0"/>
        </c:dLbls>
        <c:gapWidth val="150"/>
        <c:shape val="box"/>
        <c:axId val="133176320"/>
        <c:axId val="133186304"/>
        <c:axId val="0"/>
      </c:bar3DChart>
      <c:catAx>
        <c:axId val="133176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186304"/>
        <c:crosses val="autoZero"/>
        <c:auto val="1"/>
        <c:lblAlgn val="ctr"/>
        <c:lblOffset val="100"/>
        <c:noMultiLvlLbl val="0"/>
      </c:catAx>
      <c:valAx>
        <c:axId val="1331863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1763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Kokenut</a:t>
            </a:r>
            <a:r>
              <a:rPr lang="en-US" sz="1600" dirty="0"/>
              <a:t> </a:t>
            </a:r>
            <a:r>
              <a:rPr lang="en-US" sz="1600" dirty="0" err="1"/>
              <a:t>vanhempien</a:t>
            </a:r>
            <a:r>
              <a:rPr lang="en-US" sz="1600" dirty="0"/>
              <a:t> tai </a:t>
            </a:r>
            <a:r>
              <a:rPr lang="en-US" sz="1600" dirty="0" err="1"/>
              <a:t>muiden</a:t>
            </a:r>
            <a:r>
              <a:rPr lang="en-US" sz="1600" dirty="0"/>
              <a:t> </a:t>
            </a:r>
            <a:r>
              <a:rPr lang="en-US" sz="1600" dirty="0" err="1"/>
              <a:t>huoltapitävien</a:t>
            </a:r>
            <a:r>
              <a:rPr lang="en-US" sz="1600" dirty="0"/>
              <a:t> </a:t>
            </a:r>
            <a:r>
              <a:rPr lang="en-US" sz="1600" dirty="0" err="1"/>
              <a:t>aikuisten</a:t>
            </a:r>
            <a:r>
              <a:rPr lang="en-US" sz="1600" dirty="0"/>
              <a:t> </a:t>
            </a:r>
            <a:r>
              <a:rPr lang="en-US" sz="1600" dirty="0" err="1"/>
              <a:t>fyysistä</a:t>
            </a:r>
            <a:r>
              <a:rPr lang="en-US" sz="1600" dirty="0"/>
              <a:t> </a:t>
            </a:r>
            <a:r>
              <a:rPr lang="en-US" sz="1600" dirty="0" err="1"/>
              <a:t>laiminlyöntiä</a:t>
            </a:r>
            <a:r>
              <a:rPr lang="en-US" sz="1600" dirty="0"/>
              <a:t> </a:t>
            </a:r>
            <a:r>
              <a:rPr lang="en-US" sz="1600" dirty="0" err="1"/>
              <a:t>elämän</a:t>
            </a:r>
            <a:r>
              <a:rPr lang="en-US" sz="1600" dirty="0"/>
              <a:t> </a:t>
            </a:r>
            <a:r>
              <a:rPr lang="en-US" sz="1600" dirty="0" err="1"/>
              <a:t>aikana</a:t>
            </a:r>
            <a:r>
              <a:rPr lang="en-US" sz="1600" dirty="0"/>
              <a:t>, % </a:t>
            </a:r>
            <a:r>
              <a:rPr lang="en-US" sz="1600" dirty="0" smtClean="0"/>
              <a:t>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(58).xlsx]Kouluterveyskyselyn tulokset 20'!$B$1:$B$2</c:f>
              <c:strCache>
                <c:ptCount val="2"/>
                <c:pt idx="0">
                  <c:v>Kokenut vanhempien tai muiden huoltapitävien aikuisten fyysistä laiminlyöntiä elämän aikana, %</c:v>
                </c:pt>
                <c:pt idx="1">
                  <c:v>Sukupuoli: yhteensä</c:v>
                </c:pt>
              </c:strCache>
            </c:strRef>
          </c:tx>
          <c:spPr>
            <a:solidFill>
              <a:schemeClr val="accent1"/>
            </a:solidFill>
            <a:ln>
              <a:noFill/>
            </a:ln>
            <a:effectLst/>
            <a:sp3d/>
          </c:spPr>
          <c:invertIfNegative val="0"/>
          <c:cat>
            <c:strRef>
              <c:f>'[ktk.ktk4.fact_ktk_ktk4.latest (58).xlsx]Kouluterveyskyselyn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(58).xlsx]Kouluterveyskyselyn tulokset 20'!$B$3:$B$8</c:f>
              <c:numCache>
                <c:formatCode>#\ ##0.0</c:formatCode>
                <c:ptCount val="6"/>
                <c:pt idx="0">
                  <c:v>2.1</c:v>
                </c:pt>
                <c:pt idx="1">
                  <c:v>2</c:v>
                </c:pt>
                <c:pt idx="2">
                  <c:v>0.5</c:v>
                </c:pt>
                <c:pt idx="3">
                  <c:v>2</c:v>
                </c:pt>
                <c:pt idx="4">
                  <c:v>2.2000000000000002</c:v>
                </c:pt>
                <c:pt idx="5">
                  <c:v>2.4</c:v>
                </c:pt>
              </c:numCache>
            </c:numRef>
          </c:val>
          <c:extLst xmlns:c16r2="http://schemas.microsoft.com/office/drawing/2015/06/chart">
            <c:ext xmlns:c16="http://schemas.microsoft.com/office/drawing/2014/chart" uri="{C3380CC4-5D6E-409C-BE32-E72D297353CC}">
              <c16:uniqueId val="{00000000-7945-4CE1-A948-84A9F9CDF61C}"/>
            </c:ext>
          </c:extLst>
        </c:ser>
        <c:dLbls>
          <c:showLegendKey val="0"/>
          <c:showVal val="0"/>
          <c:showCatName val="0"/>
          <c:showSerName val="0"/>
          <c:showPercent val="0"/>
          <c:showBubbleSize val="0"/>
        </c:dLbls>
        <c:gapWidth val="150"/>
        <c:shape val="box"/>
        <c:axId val="133272320"/>
        <c:axId val="133273856"/>
        <c:axId val="0"/>
      </c:bar3DChart>
      <c:catAx>
        <c:axId val="133272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273856"/>
        <c:crosses val="autoZero"/>
        <c:auto val="1"/>
        <c:lblAlgn val="ctr"/>
        <c:lblOffset val="100"/>
        <c:noMultiLvlLbl val="0"/>
      </c:catAx>
      <c:valAx>
        <c:axId val="1332738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2723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Kokenut</a:t>
            </a:r>
            <a:r>
              <a:rPr lang="en-US" sz="1600" dirty="0"/>
              <a:t> </a:t>
            </a:r>
            <a:r>
              <a:rPr lang="en-US" sz="1600" dirty="0" err="1"/>
              <a:t>vanhempien</a:t>
            </a:r>
            <a:r>
              <a:rPr lang="en-US" sz="1600" dirty="0"/>
              <a:t> tai </a:t>
            </a:r>
            <a:r>
              <a:rPr lang="en-US" sz="1600" dirty="0" err="1"/>
              <a:t>muiden</a:t>
            </a:r>
            <a:r>
              <a:rPr lang="en-US" sz="1600" dirty="0"/>
              <a:t> </a:t>
            </a:r>
            <a:r>
              <a:rPr lang="en-US" sz="1600" dirty="0" err="1"/>
              <a:t>huoltapitävien</a:t>
            </a:r>
            <a:r>
              <a:rPr lang="en-US" sz="1600" dirty="0"/>
              <a:t> </a:t>
            </a:r>
            <a:r>
              <a:rPr lang="en-US" sz="1600" dirty="0" err="1"/>
              <a:t>aikuisten</a:t>
            </a:r>
            <a:r>
              <a:rPr lang="en-US" sz="1600" dirty="0"/>
              <a:t> </a:t>
            </a:r>
            <a:r>
              <a:rPr lang="en-US" sz="1600" dirty="0" err="1"/>
              <a:t>henkistä</a:t>
            </a:r>
            <a:r>
              <a:rPr lang="en-US" sz="1600" dirty="0"/>
              <a:t> </a:t>
            </a:r>
            <a:r>
              <a:rPr lang="en-US" sz="1600" dirty="0" err="1"/>
              <a:t>väkivaltaa</a:t>
            </a:r>
            <a:r>
              <a:rPr lang="en-US" sz="1600" dirty="0"/>
              <a:t> </a:t>
            </a:r>
            <a:r>
              <a:rPr lang="en-US" sz="1600" dirty="0" err="1"/>
              <a:t>elämän</a:t>
            </a:r>
            <a:r>
              <a:rPr lang="en-US" sz="1600" dirty="0"/>
              <a:t> </a:t>
            </a:r>
            <a:r>
              <a:rPr lang="en-US" sz="1600" dirty="0" err="1"/>
              <a:t>aikana</a:t>
            </a:r>
            <a:r>
              <a:rPr lang="en-US" sz="1600" dirty="0"/>
              <a:t>, %, </a:t>
            </a:r>
            <a:r>
              <a:rPr lang="en-US" sz="1600" dirty="0" smtClean="0"/>
              <a:t>2019, 4 &amp;</a:t>
            </a:r>
            <a:r>
              <a:rPr lang="en-US" sz="1600" baseline="0" dirty="0" smtClean="0"/>
              <a:t> 5 </a:t>
            </a:r>
            <a:r>
              <a:rPr lang="en-US" sz="1600" baseline="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(59).xlsx]Kouluterveyskyselyn tulokset 20'!$B$2</c:f>
              <c:strCache>
                <c:ptCount val="1"/>
                <c:pt idx="0">
                  <c:v>Pojat</c:v>
                </c:pt>
              </c:strCache>
            </c:strRef>
          </c:tx>
          <c:spPr>
            <a:solidFill>
              <a:schemeClr val="accent1"/>
            </a:solidFill>
            <a:ln>
              <a:noFill/>
            </a:ln>
            <a:effectLst/>
            <a:sp3d/>
          </c:spPr>
          <c:invertIfNegative val="0"/>
          <c:cat>
            <c:strRef>
              <c:f>'[ktk.ktk4.fact_ktk_ktk4.latest (59).xlsx]Kouluterveyskyselyn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(59).xlsx]Kouluterveyskyselyn tulokset 20'!$B$3:$B$8</c:f>
              <c:numCache>
                <c:formatCode>#\ ##0.0</c:formatCode>
                <c:ptCount val="6"/>
                <c:pt idx="0">
                  <c:v>14.1</c:v>
                </c:pt>
                <c:pt idx="1">
                  <c:v>15.2</c:v>
                </c:pt>
                <c:pt idx="2">
                  <c:v>19.600000000000001</c:v>
                </c:pt>
                <c:pt idx="3">
                  <c:v>17</c:v>
                </c:pt>
                <c:pt idx="4">
                  <c:v>8.5</c:v>
                </c:pt>
                <c:pt idx="5">
                  <c:v>12.5</c:v>
                </c:pt>
              </c:numCache>
            </c:numRef>
          </c:val>
          <c:extLst xmlns:c16r2="http://schemas.microsoft.com/office/drawing/2015/06/chart">
            <c:ext xmlns:c16="http://schemas.microsoft.com/office/drawing/2014/chart" uri="{C3380CC4-5D6E-409C-BE32-E72D297353CC}">
              <c16:uniqueId val="{00000000-BD18-42CE-ACFA-4160D5A10407}"/>
            </c:ext>
          </c:extLst>
        </c:ser>
        <c:ser>
          <c:idx val="1"/>
          <c:order val="1"/>
          <c:tx>
            <c:strRef>
              <c:f>'[ktk.ktk4.fact_ktk_ktk4.latest (59).xlsx]Kouluterveyskyselyn tulokset 20'!$C$2</c:f>
              <c:strCache>
                <c:ptCount val="1"/>
                <c:pt idx="0">
                  <c:v>Tytöt</c:v>
                </c:pt>
              </c:strCache>
            </c:strRef>
          </c:tx>
          <c:spPr>
            <a:solidFill>
              <a:schemeClr val="accent2"/>
            </a:solidFill>
            <a:ln>
              <a:noFill/>
            </a:ln>
            <a:effectLst/>
            <a:sp3d/>
          </c:spPr>
          <c:invertIfNegative val="0"/>
          <c:cat>
            <c:strRef>
              <c:f>'[ktk.ktk4.fact_ktk_ktk4.latest (59).xlsx]Kouluterveyskyselyn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(59).xlsx]Kouluterveyskyselyn tulokset 20'!$C$3:$C$8</c:f>
              <c:numCache>
                <c:formatCode>#\ ##0.0</c:formatCode>
                <c:ptCount val="6"/>
                <c:pt idx="0">
                  <c:v>14.7</c:v>
                </c:pt>
                <c:pt idx="1">
                  <c:v>14.7</c:v>
                </c:pt>
                <c:pt idx="2">
                  <c:v>14.5</c:v>
                </c:pt>
                <c:pt idx="3">
                  <c:v>23.6</c:v>
                </c:pt>
                <c:pt idx="4">
                  <c:v>10.6</c:v>
                </c:pt>
                <c:pt idx="5">
                  <c:v>20</c:v>
                </c:pt>
              </c:numCache>
            </c:numRef>
          </c:val>
          <c:extLst xmlns:c16r2="http://schemas.microsoft.com/office/drawing/2015/06/chart">
            <c:ext xmlns:c16="http://schemas.microsoft.com/office/drawing/2014/chart" uri="{C3380CC4-5D6E-409C-BE32-E72D297353CC}">
              <c16:uniqueId val="{00000001-BD18-42CE-ACFA-4160D5A10407}"/>
            </c:ext>
          </c:extLst>
        </c:ser>
        <c:ser>
          <c:idx val="2"/>
          <c:order val="2"/>
          <c:tx>
            <c:strRef>
              <c:f>'[ktk.ktk4.fact_ktk_ktk4.latest (59).xlsx]Kouluterveyskyselyn tulokset 20'!$D$2</c:f>
              <c:strCache>
                <c:ptCount val="1"/>
                <c:pt idx="0">
                  <c:v>Sukupuoli: yhteensä</c:v>
                </c:pt>
              </c:strCache>
            </c:strRef>
          </c:tx>
          <c:spPr>
            <a:solidFill>
              <a:schemeClr val="accent6"/>
            </a:solidFill>
            <a:ln>
              <a:noFill/>
            </a:ln>
            <a:effectLst/>
            <a:sp3d/>
          </c:spPr>
          <c:invertIfNegative val="0"/>
          <c:cat>
            <c:strRef>
              <c:f>'[ktk.ktk4.fact_ktk_ktk4.latest (59).xlsx]Kouluterveyskyselyn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(59).xlsx]Kouluterveyskyselyn tulokset 20'!$D$3:$D$8</c:f>
              <c:numCache>
                <c:formatCode>#\ ##0.0</c:formatCode>
                <c:ptCount val="6"/>
                <c:pt idx="0">
                  <c:v>14.4</c:v>
                </c:pt>
                <c:pt idx="1">
                  <c:v>15</c:v>
                </c:pt>
                <c:pt idx="2">
                  <c:v>17</c:v>
                </c:pt>
                <c:pt idx="3">
                  <c:v>20.6</c:v>
                </c:pt>
                <c:pt idx="4">
                  <c:v>9.5</c:v>
                </c:pt>
                <c:pt idx="5">
                  <c:v>16.5</c:v>
                </c:pt>
              </c:numCache>
            </c:numRef>
          </c:val>
          <c:extLst xmlns:c16r2="http://schemas.microsoft.com/office/drawing/2015/06/chart">
            <c:ext xmlns:c16="http://schemas.microsoft.com/office/drawing/2014/chart" uri="{C3380CC4-5D6E-409C-BE32-E72D297353CC}">
              <c16:uniqueId val="{00000002-BD18-42CE-ACFA-4160D5A10407}"/>
            </c:ext>
          </c:extLst>
        </c:ser>
        <c:dLbls>
          <c:showLegendKey val="0"/>
          <c:showVal val="0"/>
          <c:showCatName val="0"/>
          <c:showSerName val="0"/>
          <c:showPercent val="0"/>
          <c:showBubbleSize val="0"/>
        </c:dLbls>
        <c:gapWidth val="150"/>
        <c:shape val="box"/>
        <c:axId val="133333760"/>
        <c:axId val="133335296"/>
        <c:axId val="0"/>
      </c:bar3DChart>
      <c:catAx>
        <c:axId val="1333337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335296"/>
        <c:crosses val="autoZero"/>
        <c:auto val="1"/>
        <c:lblAlgn val="ctr"/>
        <c:lblOffset val="100"/>
        <c:noMultiLvlLbl val="0"/>
      </c:catAx>
      <c:valAx>
        <c:axId val="13333529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333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Vanhemman</a:t>
            </a:r>
            <a:r>
              <a:rPr lang="en-US" sz="1600" dirty="0"/>
              <a:t> </a:t>
            </a:r>
            <a:r>
              <a:rPr lang="en-US" sz="1600" dirty="0" err="1"/>
              <a:t>liiallinen</a:t>
            </a:r>
            <a:r>
              <a:rPr lang="en-US" sz="1600" dirty="0"/>
              <a:t> </a:t>
            </a:r>
            <a:r>
              <a:rPr lang="en-US" sz="1600" dirty="0" err="1"/>
              <a:t>alkoholinkäyttö</a:t>
            </a:r>
            <a:r>
              <a:rPr lang="en-US" sz="1600" dirty="0"/>
              <a:t> </a:t>
            </a:r>
            <a:r>
              <a:rPr lang="en-US" sz="1600" dirty="0" err="1"/>
              <a:t>aiheuttanut</a:t>
            </a:r>
            <a:r>
              <a:rPr lang="en-US" sz="1600" dirty="0"/>
              <a:t> </a:t>
            </a:r>
            <a:r>
              <a:rPr lang="en-US" sz="1600" dirty="0" err="1"/>
              <a:t>haittaa</a:t>
            </a:r>
            <a:r>
              <a:rPr lang="en-US" sz="1600" dirty="0"/>
              <a:t>, </a:t>
            </a:r>
            <a:r>
              <a:rPr lang="en-US" sz="1600" dirty="0" smtClean="0"/>
              <a:t>%, 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(63).xlsx]Kouluterveyskyselyn tulokset 20'!$B$2</c:f>
              <c:strCache>
                <c:ptCount val="1"/>
                <c:pt idx="0">
                  <c:v>Pojat</c:v>
                </c:pt>
              </c:strCache>
            </c:strRef>
          </c:tx>
          <c:spPr>
            <a:solidFill>
              <a:schemeClr val="accent1"/>
            </a:solidFill>
            <a:ln>
              <a:noFill/>
            </a:ln>
            <a:effectLst/>
            <a:sp3d/>
          </c:spPr>
          <c:invertIfNegative val="0"/>
          <c:cat>
            <c:strRef>
              <c:f>'[ktk.ktk4.fact_ktk_ktk4.latest (63).xlsx]Kouluterveyskyselyn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(63).xlsx]Kouluterveyskyselyn tulokset 20'!$B$3:$B$8</c:f>
              <c:numCache>
                <c:formatCode>#\ ##0.0</c:formatCode>
                <c:ptCount val="6"/>
                <c:pt idx="0">
                  <c:v>1.5</c:v>
                </c:pt>
                <c:pt idx="1">
                  <c:v>1.6</c:v>
                </c:pt>
                <c:pt idx="2">
                  <c:v>4.8</c:v>
                </c:pt>
                <c:pt idx="3" formatCode="General">
                  <c:v>0</c:v>
                </c:pt>
                <c:pt idx="4">
                  <c:v>1.4</c:v>
                </c:pt>
                <c:pt idx="5" formatCode="General">
                  <c:v>0</c:v>
                </c:pt>
              </c:numCache>
            </c:numRef>
          </c:val>
          <c:extLst xmlns:c16r2="http://schemas.microsoft.com/office/drawing/2015/06/chart">
            <c:ext xmlns:c16="http://schemas.microsoft.com/office/drawing/2014/chart" uri="{C3380CC4-5D6E-409C-BE32-E72D297353CC}">
              <c16:uniqueId val="{00000000-A851-4154-9BAF-63FAC28242C6}"/>
            </c:ext>
          </c:extLst>
        </c:ser>
        <c:ser>
          <c:idx val="1"/>
          <c:order val="1"/>
          <c:tx>
            <c:strRef>
              <c:f>'[ktk.ktk4.fact_ktk_ktk4.latest (63).xlsx]Kouluterveyskyselyn tulokset 20'!$C$2</c:f>
              <c:strCache>
                <c:ptCount val="1"/>
                <c:pt idx="0">
                  <c:v>Tytöt</c:v>
                </c:pt>
              </c:strCache>
            </c:strRef>
          </c:tx>
          <c:spPr>
            <a:solidFill>
              <a:schemeClr val="accent2"/>
            </a:solidFill>
            <a:ln>
              <a:noFill/>
            </a:ln>
            <a:effectLst/>
            <a:sp3d/>
          </c:spPr>
          <c:invertIfNegative val="0"/>
          <c:cat>
            <c:strRef>
              <c:f>'[ktk.ktk4.fact_ktk_ktk4.latest (63).xlsx]Kouluterveyskyselyn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(63).xlsx]Kouluterveyskyselyn tulokset 20'!$C$3:$C$8</c:f>
              <c:numCache>
                <c:formatCode>#\ ##0.0</c:formatCode>
                <c:ptCount val="6"/>
                <c:pt idx="0">
                  <c:v>2.2000000000000002</c:v>
                </c:pt>
                <c:pt idx="1">
                  <c:v>3</c:v>
                </c:pt>
                <c:pt idx="2">
                  <c:v>2.9</c:v>
                </c:pt>
                <c:pt idx="3" formatCode="General">
                  <c:v>0</c:v>
                </c:pt>
                <c:pt idx="4">
                  <c:v>4.8</c:v>
                </c:pt>
                <c:pt idx="5" formatCode="General">
                  <c:v>0</c:v>
                </c:pt>
              </c:numCache>
            </c:numRef>
          </c:val>
          <c:extLst xmlns:c16r2="http://schemas.microsoft.com/office/drawing/2015/06/chart">
            <c:ext xmlns:c16="http://schemas.microsoft.com/office/drawing/2014/chart" uri="{C3380CC4-5D6E-409C-BE32-E72D297353CC}">
              <c16:uniqueId val="{00000001-A851-4154-9BAF-63FAC28242C6}"/>
            </c:ext>
          </c:extLst>
        </c:ser>
        <c:ser>
          <c:idx val="2"/>
          <c:order val="2"/>
          <c:tx>
            <c:strRef>
              <c:f>'[ktk.ktk4.fact_ktk_ktk4.latest (63).xlsx]Kouluterveyskyselyn tulokset 20'!$D$2</c:f>
              <c:strCache>
                <c:ptCount val="1"/>
                <c:pt idx="0">
                  <c:v>Sukupuoli: yhteensä</c:v>
                </c:pt>
              </c:strCache>
            </c:strRef>
          </c:tx>
          <c:spPr>
            <a:solidFill>
              <a:schemeClr val="accent6"/>
            </a:solidFill>
            <a:ln>
              <a:noFill/>
            </a:ln>
            <a:effectLst/>
            <a:sp3d/>
          </c:spPr>
          <c:invertIfNegative val="0"/>
          <c:cat>
            <c:strRef>
              <c:f>'[ktk.ktk4.fact_ktk_ktk4.latest (63).xlsx]Kouluterveyskyselyn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(63).xlsx]Kouluterveyskyselyn tulokset 20'!$D$3:$D$8</c:f>
              <c:numCache>
                <c:formatCode>#\ ##0.0</c:formatCode>
                <c:ptCount val="6"/>
                <c:pt idx="0">
                  <c:v>1.9</c:v>
                </c:pt>
                <c:pt idx="1">
                  <c:v>2.2999999999999998</c:v>
                </c:pt>
                <c:pt idx="2">
                  <c:v>3.8</c:v>
                </c:pt>
                <c:pt idx="3">
                  <c:v>4</c:v>
                </c:pt>
                <c:pt idx="4">
                  <c:v>3</c:v>
                </c:pt>
                <c:pt idx="5">
                  <c:v>2.4</c:v>
                </c:pt>
              </c:numCache>
            </c:numRef>
          </c:val>
          <c:extLst xmlns:c16r2="http://schemas.microsoft.com/office/drawing/2015/06/chart">
            <c:ext xmlns:c16="http://schemas.microsoft.com/office/drawing/2014/chart" uri="{C3380CC4-5D6E-409C-BE32-E72D297353CC}">
              <c16:uniqueId val="{00000002-A851-4154-9BAF-63FAC28242C6}"/>
            </c:ext>
          </c:extLst>
        </c:ser>
        <c:dLbls>
          <c:showLegendKey val="0"/>
          <c:showVal val="0"/>
          <c:showCatName val="0"/>
          <c:showSerName val="0"/>
          <c:showPercent val="0"/>
          <c:showBubbleSize val="0"/>
        </c:dLbls>
        <c:gapWidth val="150"/>
        <c:shape val="box"/>
        <c:axId val="133774720"/>
        <c:axId val="133776512"/>
        <c:axId val="0"/>
      </c:bar3DChart>
      <c:catAx>
        <c:axId val="133774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776512"/>
        <c:crosses val="autoZero"/>
        <c:auto val="1"/>
        <c:lblAlgn val="ctr"/>
        <c:lblOffset val="100"/>
        <c:noMultiLvlLbl val="0"/>
      </c:catAx>
      <c:valAx>
        <c:axId val="13377651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7747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Kokenut</a:t>
            </a:r>
            <a:r>
              <a:rPr lang="en-US" sz="1600" dirty="0"/>
              <a:t> </a:t>
            </a:r>
            <a:r>
              <a:rPr lang="en-US" sz="1600" dirty="0" err="1"/>
              <a:t>vanhempien</a:t>
            </a:r>
            <a:r>
              <a:rPr lang="en-US" sz="1600" dirty="0"/>
              <a:t> tai </a:t>
            </a:r>
            <a:r>
              <a:rPr lang="en-US" sz="1600" dirty="0" err="1"/>
              <a:t>muiden</a:t>
            </a:r>
            <a:r>
              <a:rPr lang="en-US" sz="1600" dirty="0"/>
              <a:t> </a:t>
            </a:r>
            <a:r>
              <a:rPr lang="en-US" sz="1600" dirty="0" err="1"/>
              <a:t>huoltapitävien</a:t>
            </a:r>
            <a:r>
              <a:rPr lang="en-US" sz="1600" dirty="0"/>
              <a:t> </a:t>
            </a:r>
            <a:r>
              <a:rPr lang="en-US" sz="1600" dirty="0" err="1"/>
              <a:t>aikuisten</a:t>
            </a:r>
            <a:r>
              <a:rPr lang="en-US" sz="1600" dirty="0"/>
              <a:t> </a:t>
            </a:r>
            <a:r>
              <a:rPr lang="en-US" sz="1600" dirty="0" err="1"/>
              <a:t>fyysistä</a:t>
            </a:r>
            <a:r>
              <a:rPr lang="en-US" sz="1600" dirty="0"/>
              <a:t> </a:t>
            </a:r>
            <a:r>
              <a:rPr lang="en-US" sz="1600" dirty="0" err="1"/>
              <a:t>väkivaltaa</a:t>
            </a:r>
            <a:r>
              <a:rPr lang="en-US" sz="1600" dirty="0"/>
              <a:t> </a:t>
            </a:r>
            <a:r>
              <a:rPr lang="en-US" sz="1600" dirty="0" err="1"/>
              <a:t>elämän</a:t>
            </a:r>
            <a:r>
              <a:rPr lang="en-US" sz="1600" dirty="0"/>
              <a:t> </a:t>
            </a:r>
            <a:r>
              <a:rPr lang="en-US" sz="1600" dirty="0" err="1"/>
              <a:t>aikana</a:t>
            </a:r>
            <a:r>
              <a:rPr lang="en-US" sz="1600" dirty="0"/>
              <a:t>, %, </a:t>
            </a:r>
            <a:r>
              <a:rPr lang="en-US" sz="1600" dirty="0" smtClean="0"/>
              <a:t>2019, 4</a:t>
            </a:r>
            <a:r>
              <a:rPr lang="en-US" sz="1600" baseline="0" dirty="0" smtClean="0"/>
              <a:t> &amp; 5 </a:t>
            </a:r>
            <a:r>
              <a:rPr lang="en-US" sz="1600" baseline="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(60).xlsx]Kouluterveyskyselyn tulokset 20'!$B$2</c:f>
              <c:strCache>
                <c:ptCount val="1"/>
                <c:pt idx="0">
                  <c:v>Pojat</c:v>
                </c:pt>
              </c:strCache>
            </c:strRef>
          </c:tx>
          <c:spPr>
            <a:solidFill>
              <a:schemeClr val="accent1"/>
            </a:solidFill>
            <a:ln>
              <a:noFill/>
            </a:ln>
            <a:effectLst/>
            <a:sp3d/>
          </c:spPr>
          <c:invertIfNegative val="0"/>
          <c:cat>
            <c:strRef>
              <c:f>'[ktk.ktk4.fact_ktk_ktk4.latest (60).xlsx]Kouluterveyskyselyn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(60).xlsx]Kouluterveyskyselyn tulokset 20'!$B$3:$B$8</c:f>
              <c:numCache>
                <c:formatCode>#\ ##0.0</c:formatCode>
                <c:ptCount val="6"/>
                <c:pt idx="0">
                  <c:v>5.8</c:v>
                </c:pt>
                <c:pt idx="1">
                  <c:v>6</c:v>
                </c:pt>
                <c:pt idx="2">
                  <c:v>6.5</c:v>
                </c:pt>
                <c:pt idx="3" formatCode="General">
                  <c:v>0</c:v>
                </c:pt>
                <c:pt idx="4">
                  <c:v>4.0999999999999996</c:v>
                </c:pt>
                <c:pt idx="5" formatCode="General">
                  <c:v>0</c:v>
                </c:pt>
              </c:numCache>
            </c:numRef>
          </c:val>
          <c:extLst xmlns:c16r2="http://schemas.microsoft.com/office/drawing/2015/06/chart">
            <c:ext xmlns:c16="http://schemas.microsoft.com/office/drawing/2014/chart" uri="{C3380CC4-5D6E-409C-BE32-E72D297353CC}">
              <c16:uniqueId val="{00000000-2FB8-4723-90AD-80AF7BEE7C5F}"/>
            </c:ext>
          </c:extLst>
        </c:ser>
        <c:ser>
          <c:idx val="1"/>
          <c:order val="1"/>
          <c:tx>
            <c:strRef>
              <c:f>'[ktk.ktk4.fact_ktk_ktk4.latest (60).xlsx]Kouluterveyskyselyn tulokset 20'!$C$2</c:f>
              <c:strCache>
                <c:ptCount val="1"/>
                <c:pt idx="0">
                  <c:v>Tytöt</c:v>
                </c:pt>
              </c:strCache>
            </c:strRef>
          </c:tx>
          <c:spPr>
            <a:solidFill>
              <a:schemeClr val="accent2"/>
            </a:solidFill>
            <a:ln>
              <a:noFill/>
            </a:ln>
            <a:effectLst/>
            <a:sp3d/>
          </c:spPr>
          <c:invertIfNegative val="0"/>
          <c:cat>
            <c:strRef>
              <c:f>'[ktk.ktk4.fact_ktk_ktk4.latest (60).xlsx]Kouluterveyskyselyn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(60).xlsx]Kouluterveyskyselyn tulokset 20'!$C$3:$C$8</c:f>
              <c:numCache>
                <c:formatCode>#\ ##0.0</c:formatCode>
                <c:ptCount val="6"/>
                <c:pt idx="0">
                  <c:v>4.5999999999999996</c:v>
                </c:pt>
                <c:pt idx="1">
                  <c:v>5.2</c:v>
                </c:pt>
                <c:pt idx="2">
                  <c:v>4.5</c:v>
                </c:pt>
                <c:pt idx="3">
                  <c:v>12.7</c:v>
                </c:pt>
                <c:pt idx="4">
                  <c:v>3</c:v>
                </c:pt>
                <c:pt idx="5" formatCode="General">
                  <c:v>0</c:v>
                </c:pt>
              </c:numCache>
            </c:numRef>
          </c:val>
          <c:extLst xmlns:c16r2="http://schemas.microsoft.com/office/drawing/2015/06/chart">
            <c:ext xmlns:c16="http://schemas.microsoft.com/office/drawing/2014/chart" uri="{C3380CC4-5D6E-409C-BE32-E72D297353CC}">
              <c16:uniqueId val="{00000001-2FB8-4723-90AD-80AF7BEE7C5F}"/>
            </c:ext>
          </c:extLst>
        </c:ser>
        <c:ser>
          <c:idx val="2"/>
          <c:order val="2"/>
          <c:tx>
            <c:strRef>
              <c:f>'[ktk.ktk4.fact_ktk_ktk4.latest (60).xlsx]Kouluterveyskyselyn tulokset 20'!$D$2</c:f>
              <c:strCache>
                <c:ptCount val="1"/>
                <c:pt idx="0">
                  <c:v>Sukupuoli: yhteensä</c:v>
                </c:pt>
              </c:strCache>
            </c:strRef>
          </c:tx>
          <c:spPr>
            <a:solidFill>
              <a:schemeClr val="accent6"/>
            </a:solidFill>
            <a:ln>
              <a:noFill/>
            </a:ln>
            <a:effectLst/>
            <a:sp3d/>
          </c:spPr>
          <c:invertIfNegative val="0"/>
          <c:cat>
            <c:strRef>
              <c:f>'[ktk.ktk4.fact_ktk_ktk4.latest (60).xlsx]Kouluterveyskyselyn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(60).xlsx]Kouluterveyskyselyn tulokset 20'!$D$3:$D$8</c:f>
              <c:numCache>
                <c:formatCode>#\ ##0.0</c:formatCode>
                <c:ptCount val="6"/>
                <c:pt idx="0">
                  <c:v>5.2</c:v>
                </c:pt>
                <c:pt idx="1">
                  <c:v>5.6</c:v>
                </c:pt>
                <c:pt idx="2">
                  <c:v>5.5</c:v>
                </c:pt>
                <c:pt idx="3">
                  <c:v>8.9</c:v>
                </c:pt>
                <c:pt idx="4">
                  <c:v>3.6</c:v>
                </c:pt>
                <c:pt idx="5">
                  <c:v>6</c:v>
                </c:pt>
              </c:numCache>
            </c:numRef>
          </c:val>
          <c:extLst xmlns:c16r2="http://schemas.microsoft.com/office/drawing/2015/06/chart">
            <c:ext xmlns:c16="http://schemas.microsoft.com/office/drawing/2014/chart" uri="{C3380CC4-5D6E-409C-BE32-E72D297353CC}">
              <c16:uniqueId val="{00000002-2FB8-4723-90AD-80AF7BEE7C5F}"/>
            </c:ext>
          </c:extLst>
        </c:ser>
        <c:dLbls>
          <c:showLegendKey val="0"/>
          <c:showVal val="0"/>
          <c:showCatName val="0"/>
          <c:showSerName val="0"/>
          <c:showPercent val="0"/>
          <c:showBubbleSize val="0"/>
        </c:dLbls>
        <c:gapWidth val="150"/>
        <c:shape val="box"/>
        <c:axId val="133830528"/>
        <c:axId val="133832064"/>
        <c:axId val="0"/>
      </c:bar3DChart>
      <c:catAx>
        <c:axId val="133830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832064"/>
        <c:crosses val="autoZero"/>
        <c:auto val="1"/>
        <c:lblAlgn val="ctr"/>
        <c:lblOffset val="100"/>
        <c:noMultiLvlLbl val="0"/>
      </c:catAx>
      <c:valAx>
        <c:axId val="1338320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8305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Melu</a:t>
            </a:r>
            <a:r>
              <a:rPr lang="en-US" sz="1600" dirty="0"/>
              <a:t> </a:t>
            </a:r>
            <a:r>
              <a:rPr lang="en-US" sz="1600" dirty="0" err="1"/>
              <a:t>koulussa</a:t>
            </a:r>
            <a:r>
              <a:rPr lang="en-US" sz="1600" dirty="0"/>
              <a:t> </a:t>
            </a:r>
            <a:r>
              <a:rPr lang="en-US" sz="1600" dirty="0" err="1"/>
              <a:t>häirinnyt</a:t>
            </a:r>
            <a:r>
              <a:rPr lang="en-US" sz="1600" dirty="0"/>
              <a:t> </a:t>
            </a:r>
            <a:r>
              <a:rPr lang="en-US" sz="1600" dirty="0" err="1"/>
              <a:t>paljon</a:t>
            </a:r>
            <a:r>
              <a:rPr lang="en-US" sz="1600" dirty="0"/>
              <a:t>, </a:t>
            </a:r>
            <a:r>
              <a:rPr lang="en-US" sz="1600" dirty="0" smtClean="0"/>
              <a:t>%,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(61).xlsx]Kouluterveyskyselyn tulokset 20'!$B$2</c:f>
              <c:strCache>
                <c:ptCount val="1"/>
                <c:pt idx="0">
                  <c:v>Pojat</c:v>
                </c:pt>
              </c:strCache>
            </c:strRef>
          </c:tx>
          <c:spPr>
            <a:solidFill>
              <a:schemeClr val="accent1"/>
            </a:solidFill>
            <a:ln>
              <a:noFill/>
            </a:ln>
            <a:effectLst/>
            <a:sp3d/>
          </c:spPr>
          <c:invertIfNegative val="0"/>
          <c:cat>
            <c:strRef>
              <c:f>'[ktk.ktk4.fact_ktk_ktk4.latest (61).xlsx]Kouluterveyskyselyn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(61).xlsx]Kouluterveyskyselyn tulokset 20'!$B$3:$B$8</c:f>
              <c:numCache>
                <c:formatCode>#\ ##0.0</c:formatCode>
                <c:ptCount val="6"/>
                <c:pt idx="0">
                  <c:v>14.3</c:v>
                </c:pt>
                <c:pt idx="1">
                  <c:v>11.9</c:v>
                </c:pt>
                <c:pt idx="2">
                  <c:v>12.1</c:v>
                </c:pt>
                <c:pt idx="3" formatCode="General">
                  <c:v>0</c:v>
                </c:pt>
                <c:pt idx="4">
                  <c:v>6.7</c:v>
                </c:pt>
                <c:pt idx="5">
                  <c:v>19</c:v>
                </c:pt>
              </c:numCache>
            </c:numRef>
          </c:val>
          <c:extLst xmlns:c16r2="http://schemas.microsoft.com/office/drawing/2015/06/chart">
            <c:ext xmlns:c16="http://schemas.microsoft.com/office/drawing/2014/chart" uri="{C3380CC4-5D6E-409C-BE32-E72D297353CC}">
              <c16:uniqueId val="{00000000-6929-4D45-83F7-17614C152231}"/>
            </c:ext>
          </c:extLst>
        </c:ser>
        <c:ser>
          <c:idx val="1"/>
          <c:order val="1"/>
          <c:tx>
            <c:strRef>
              <c:f>'[ktk.ktk4.fact_ktk_ktk4.latest (61).xlsx]Kouluterveyskyselyn tulokset 20'!$C$2</c:f>
              <c:strCache>
                <c:ptCount val="1"/>
                <c:pt idx="0">
                  <c:v>Tytöt</c:v>
                </c:pt>
              </c:strCache>
            </c:strRef>
          </c:tx>
          <c:spPr>
            <a:solidFill>
              <a:schemeClr val="accent2"/>
            </a:solidFill>
            <a:ln>
              <a:noFill/>
            </a:ln>
            <a:effectLst/>
            <a:sp3d/>
          </c:spPr>
          <c:invertIfNegative val="0"/>
          <c:cat>
            <c:strRef>
              <c:f>'[ktk.ktk4.fact_ktk_ktk4.latest (61).xlsx]Kouluterveyskyselyn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(61).xlsx]Kouluterveyskyselyn tulokset 20'!$C$3:$C$8</c:f>
              <c:numCache>
                <c:formatCode>#\ ##0.0</c:formatCode>
                <c:ptCount val="6"/>
                <c:pt idx="0">
                  <c:v>20.3</c:v>
                </c:pt>
                <c:pt idx="1">
                  <c:v>18</c:v>
                </c:pt>
                <c:pt idx="2">
                  <c:v>21.1</c:v>
                </c:pt>
                <c:pt idx="3">
                  <c:v>11.1</c:v>
                </c:pt>
                <c:pt idx="4">
                  <c:v>23.9</c:v>
                </c:pt>
                <c:pt idx="5">
                  <c:v>24.4</c:v>
                </c:pt>
              </c:numCache>
            </c:numRef>
          </c:val>
          <c:extLst xmlns:c16r2="http://schemas.microsoft.com/office/drawing/2015/06/chart">
            <c:ext xmlns:c16="http://schemas.microsoft.com/office/drawing/2014/chart" uri="{C3380CC4-5D6E-409C-BE32-E72D297353CC}">
              <c16:uniqueId val="{00000001-6929-4D45-83F7-17614C152231}"/>
            </c:ext>
          </c:extLst>
        </c:ser>
        <c:ser>
          <c:idx val="2"/>
          <c:order val="2"/>
          <c:tx>
            <c:strRef>
              <c:f>'[ktk.ktk4.fact_ktk_ktk4.latest (61).xlsx]Kouluterveyskyselyn tulokset 20'!$D$2</c:f>
              <c:strCache>
                <c:ptCount val="1"/>
                <c:pt idx="0">
                  <c:v>Sukupuoli: yhteensä</c:v>
                </c:pt>
              </c:strCache>
            </c:strRef>
          </c:tx>
          <c:spPr>
            <a:solidFill>
              <a:schemeClr val="accent6"/>
            </a:solidFill>
            <a:ln>
              <a:noFill/>
            </a:ln>
            <a:effectLst/>
            <a:sp3d/>
          </c:spPr>
          <c:invertIfNegative val="0"/>
          <c:cat>
            <c:strRef>
              <c:f>'[ktk.ktk4.fact_ktk_ktk4.latest (61).xlsx]Kouluterveyskyselyn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(61).xlsx]Kouluterveyskyselyn tulokset 20'!$D$3:$D$8</c:f>
              <c:numCache>
                <c:formatCode>#\ ##0.0</c:formatCode>
                <c:ptCount val="6"/>
                <c:pt idx="0">
                  <c:v>17.3</c:v>
                </c:pt>
                <c:pt idx="1">
                  <c:v>15</c:v>
                </c:pt>
                <c:pt idx="2">
                  <c:v>16.7</c:v>
                </c:pt>
                <c:pt idx="3">
                  <c:v>8.9</c:v>
                </c:pt>
                <c:pt idx="4">
                  <c:v>14.8</c:v>
                </c:pt>
                <c:pt idx="5">
                  <c:v>21.8</c:v>
                </c:pt>
              </c:numCache>
            </c:numRef>
          </c:val>
          <c:extLst xmlns:c16r2="http://schemas.microsoft.com/office/drawing/2015/06/chart">
            <c:ext xmlns:c16="http://schemas.microsoft.com/office/drawing/2014/chart" uri="{C3380CC4-5D6E-409C-BE32-E72D297353CC}">
              <c16:uniqueId val="{00000002-6929-4D45-83F7-17614C152231}"/>
            </c:ext>
          </c:extLst>
        </c:ser>
        <c:dLbls>
          <c:showLegendKey val="0"/>
          <c:showVal val="0"/>
          <c:showCatName val="0"/>
          <c:showSerName val="0"/>
          <c:showPercent val="0"/>
          <c:showBubbleSize val="0"/>
        </c:dLbls>
        <c:gapWidth val="150"/>
        <c:shape val="box"/>
        <c:axId val="133889024"/>
        <c:axId val="133497600"/>
        <c:axId val="0"/>
      </c:bar3DChart>
      <c:catAx>
        <c:axId val="1338890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497600"/>
        <c:crosses val="autoZero"/>
        <c:auto val="1"/>
        <c:lblAlgn val="ctr"/>
        <c:lblOffset val="100"/>
        <c:noMultiLvlLbl val="0"/>
      </c:catAx>
      <c:valAx>
        <c:axId val="1334976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8890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Huonot</a:t>
            </a:r>
            <a:r>
              <a:rPr lang="en-US" sz="1600" dirty="0"/>
              <a:t> WC-, </a:t>
            </a:r>
            <a:r>
              <a:rPr lang="en-US" sz="1600" dirty="0" err="1"/>
              <a:t>pukeutumis</a:t>
            </a:r>
            <a:r>
              <a:rPr lang="en-US" sz="1600" dirty="0"/>
              <a:t>- ja </a:t>
            </a:r>
            <a:r>
              <a:rPr lang="en-US" sz="1600" dirty="0" err="1"/>
              <a:t>peseytymistilat</a:t>
            </a:r>
            <a:r>
              <a:rPr lang="en-US" sz="1600" dirty="0"/>
              <a:t> </a:t>
            </a:r>
            <a:r>
              <a:rPr lang="en-US" sz="1600" dirty="0" err="1"/>
              <a:t>koulussa</a:t>
            </a:r>
            <a:r>
              <a:rPr lang="en-US" sz="1600" dirty="0"/>
              <a:t> </a:t>
            </a:r>
            <a:r>
              <a:rPr lang="en-US" sz="1600" dirty="0" err="1"/>
              <a:t>häirinneet</a:t>
            </a:r>
            <a:r>
              <a:rPr lang="en-US" sz="1600" dirty="0"/>
              <a:t> </a:t>
            </a:r>
            <a:r>
              <a:rPr lang="en-US" sz="1600" dirty="0" err="1"/>
              <a:t>paljon</a:t>
            </a:r>
            <a:r>
              <a:rPr lang="en-US" sz="1600" dirty="0"/>
              <a:t>, %, </a:t>
            </a:r>
            <a:r>
              <a:rPr lang="en-US" sz="1600" dirty="0" smtClean="0"/>
              <a:t>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(62).xlsx]Kouluterveyskyselyn tulokset 20'!$B$2</c:f>
              <c:strCache>
                <c:ptCount val="1"/>
                <c:pt idx="0">
                  <c:v>Pojat</c:v>
                </c:pt>
              </c:strCache>
            </c:strRef>
          </c:tx>
          <c:spPr>
            <a:solidFill>
              <a:schemeClr val="accent1"/>
            </a:solidFill>
            <a:ln>
              <a:noFill/>
            </a:ln>
            <a:effectLst/>
            <a:sp3d/>
          </c:spPr>
          <c:invertIfNegative val="0"/>
          <c:cat>
            <c:strRef>
              <c:f>'[ktk.ktk4.fact_ktk_ktk4.latest (62).xlsx]Kouluterveyskyselyn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(62).xlsx]Kouluterveyskyselyn tulokset 20'!$B$3:$B$8</c:f>
              <c:numCache>
                <c:formatCode>#\ ##0.0</c:formatCode>
                <c:ptCount val="6"/>
                <c:pt idx="0">
                  <c:v>18.600000000000001</c:v>
                </c:pt>
                <c:pt idx="1">
                  <c:v>12.2</c:v>
                </c:pt>
                <c:pt idx="2">
                  <c:v>3.7</c:v>
                </c:pt>
                <c:pt idx="3">
                  <c:v>25.5</c:v>
                </c:pt>
                <c:pt idx="4">
                  <c:v>1.4</c:v>
                </c:pt>
                <c:pt idx="5" formatCode="General">
                  <c:v>0</c:v>
                </c:pt>
              </c:numCache>
            </c:numRef>
          </c:val>
          <c:extLst xmlns:c16r2="http://schemas.microsoft.com/office/drawing/2015/06/chart">
            <c:ext xmlns:c16="http://schemas.microsoft.com/office/drawing/2014/chart" uri="{C3380CC4-5D6E-409C-BE32-E72D297353CC}">
              <c16:uniqueId val="{00000000-2E11-478B-AFAF-18781725407D}"/>
            </c:ext>
          </c:extLst>
        </c:ser>
        <c:ser>
          <c:idx val="1"/>
          <c:order val="1"/>
          <c:tx>
            <c:strRef>
              <c:f>'[ktk.ktk4.fact_ktk_ktk4.latest (62).xlsx]Kouluterveyskyselyn tulokset 20'!$C$2</c:f>
              <c:strCache>
                <c:ptCount val="1"/>
                <c:pt idx="0">
                  <c:v>Tytöt</c:v>
                </c:pt>
              </c:strCache>
            </c:strRef>
          </c:tx>
          <c:spPr>
            <a:solidFill>
              <a:schemeClr val="accent2"/>
            </a:solidFill>
            <a:ln>
              <a:noFill/>
            </a:ln>
            <a:effectLst/>
            <a:sp3d/>
          </c:spPr>
          <c:invertIfNegative val="0"/>
          <c:cat>
            <c:strRef>
              <c:f>'[ktk.ktk4.fact_ktk_ktk4.latest (62).xlsx]Kouluterveyskyselyn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(62).xlsx]Kouluterveyskyselyn tulokset 20'!$C$3:$C$8</c:f>
              <c:numCache>
                <c:formatCode>#\ ##0.0</c:formatCode>
                <c:ptCount val="6"/>
                <c:pt idx="0">
                  <c:v>15.5</c:v>
                </c:pt>
                <c:pt idx="1">
                  <c:v>10.9</c:v>
                </c:pt>
                <c:pt idx="2">
                  <c:v>7.9</c:v>
                </c:pt>
                <c:pt idx="3">
                  <c:v>14.5</c:v>
                </c:pt>
                <c:pt idx="4">
                  <c:v>6.1</c:v>
                </c:pt>
                <c:pt idx="5">
                  <c:v>15.6</c:v>
                </c:pt>
              </c:numCache>
            </c:numRef>
          </c:val>
          <c:extLst xmlns:c16r2="http://schemas.microsoft.com/office/drawing/2015/06/chart">
            <c:ext xmlns:c16="http://schemas.microsoft.com/office/drawing/2014/chart" uri="{C3380CC4-5D6E-409C-BE32-E72D297353CC}">
              <c16:uniqueId val="{00000001-2E11-478B-AFAF-18781725407D}"/>
            </c:ext>
          </c:extLst>
        </c:ser>
        <c:ser>
          <c:idx val="2"/>
          <c:order val="2"/>
          <c:tx>
            <c:strRef>
              <c:f>'[ktk.ktk4.fact_ktk_ktk4.latest (62).xlsx]Kouluterveyskyselyn tulokset 20'!$D$2</c:f>
              <c:strCache>
                <c:ptCount val="1"/>
                <c:pt idx="0">
                  <c:v>Sukupuoli: yhteensä</c:v>
                </c:pt>
              </c:strCache>
            </c:strRef>
          </c:tx>
          <c:spPr>
            <a:solidFill>
              <a:schemeClr val="accent6"/>
            </a:solidFill>
            <a:ln>
              <a:noFill/>
            </a:ln>
            <a:effectLst/>
            <a:sp3d/>
          </c:spPr>
          <c:invertIfNegative val="0"/>
          <c:cat>
            <c:strRef>
              <c:f>'[ktk.ktk4.fact_ktk_ktk4.latest (62).xlsx]Kouluterveyskyselyn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(62).xlsx]Kouluterveyskyselyn tulokset 20'!$D$3:$D$8</c:f>
              <c:numCache>
                <c:formatCode>#\ ##0.0</c:formatCode>
                <c:ptCount val="6"/>
                <c:pt idx="0">
                  <c:v>17.100000000000001</c:v>
                </c:pt>
                <c:pt idx="1">
                  <c:v>11.6</c:v>
                </c:pt>
                <c:pt idx="2">
                  <c:v>5.9</c:v>
                </c:pt>
                <c:pt idx="3">
                  <c:v>19.600000000000001</c:v>
                </c:pt>
                <c:pt idx="4">
                  <c:v>3.6</c:v>
                </c:pt>
                <c:pt idx="5">
                  <c:v>11.5</c:v>
                </c:pt>
              </c:numCache>
            </c:numRef>
          </c:val>
          <c:extLst xmlns:c16r2="http://schemas.microsoft.com/office/drawing/2015/06/chart">
            <c:ext xmlns:c16="http://schemas.microsoft.com/office/drawing/2014/chart" uri="{C3380CC4-5D6E-409C-BE32-E72D297353CC}">
              <c16:uniqueId val="{00000002-2E11-478B-AFAF-18781725407D}"/>
            </c:ext>
          </c:extLst>
        </c:ser>
        <c:dLbls>
          <c:showLegendKey val="0"/>
          <c:showVal val="0"/>
          <c:showCatName val="0"/>
          <c:showSerName val="0"/>
          <c:showPercent val="0"/>
          <c:showBubbleSize val="0"/>
        </c:dLbls>
        <c:gapWidth val="150"/>
        <c:shape val="box"/>
        <c:axId val="133551616"/>
        <c:axId val="133553152"/>
        <c:axId val="0"/>
      </c:bar3DChart>
      <c:catAx>
        <c:axId val="133551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553152"/>
        <c:crosses val="autoZero"/>
        <c:auto val="1"/>
        <c:lblAlgn val="ctr"/>
        <c:lblOffset val="100"/>
        <c:noMultiLvlLbl val="0"/>
      </c:catAx>
      <c:valAx>
        <c:axId val="13355315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551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Mahdollisuus</a:t>
            </a:r>
            <a:r>
              <a:rPr lang="en-US" sz="1600" dirty="0"/>
              <a:t> </a:t>
            </a:r>
            <a:r>
              <a:rPr lang="en-US" sz="1600" dirty="0" err="1"/>
              <a:t>keskustella</a:t>
            </a:r>
            <a:r>
              <a:rPr lang="en-US" sz="1600" dirty="0"/>
              <a:t> </a:t>
            </a:r>
            <a:r>
              <a:rPr lang="en-US" sz="1600" dirty="0" err="1"/>
              <a:t>koulussa</a:t>
            </a:r>
            <a:r>
              <a:rPr lang="en-US" sz="1600" dirty="0"/>
              <a:t> </a:t>
            </a:r>
            <a:r>
              <a:rPr lang="en-US" sz="1600" dirty="0" err="1"/>
              <a:t>aikuisen</a:t>
            </a:r>
            <a:r>
              <a:rPr lang="en-US" sz="1600" dirty="0"/>
              <a:t> </a:t>
            </a:r>
            <a:r>
              <a:rPr lang="en-US" sz="1600" dirty="0" err="1"/>
              <a:t>kanssa</a:t>
            </a:r>
            <a:r>
              <a:rPr lang="en-US" sz="1600" dirty="0"/>
              <a:t> </a:t>
            </a:r>
            <a:r>
              <a:rPr lang="en-US" sz="1600" dirty="0" err="1"/>
              <a:t>mieltä</a:t>
            </a:r>
            <a:r>
              <a:rPr lang="en-US" sz="1600" dirty="0"/>
              <a:t> </a:t>
            </a:r>
            <a:r>
              <a:rPr lang="en-US" sz="1600" dirty="0" err="1"/>
              <a:t>painavista</a:t>
            </a:r>
            <a:r>
              <a:rPr lang="en-US" sz="1600" dirty="0"/>
              <a:t> </a:t>
            </a:r>
            <a:r>
              <a:rPr lang="en-US" sz="1600" dirty="0" err="1"/>
              <a:t>asioista</a:t>
            </a:r>
            <a:r>
              <a:rPr lang="en-US" sz="1600" dirty="0"/>
              <a:t>, %, </a:t>
            </a:r>
            <a:r>
              <a:rPr lang="en-US" sz="1600" dirty="0" smtClean="0"/>
              <a:t>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(64).xlsx]Kouluterveyskyselyn tulokset 20'!$B$2</c:f>
              <c:strCache>
                <c:ptCount val="1"/>
                <c:pt idx="0">
                  <c:v>Pojat</c:v>
                </c:pt>
              </c:strCache>
            </c:strRef>
          </c:tx>
          <c:spPr>
            <a:solidFill>
              <a:schemeClr val="accent1"/>
            </a:solidFill>
            <a:ln>
              <a:noFill/>
            </a:ln>
            <a:effectLst/>
            <a:sp3d/>
          </c:spPr>
          <c:invertIfNegative val="0"/>
          <c:cat>
            <c:strRef>
              <c:f>'[ktk.ktk4.fact_ktk_ktk4.latest (64).xlsx]Kouluterveyskyselyn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(64).xlsx]Kouluterveyskyselyn tulokset 20'!$B$3:$B$8</c:f>
              <c:numCache>
                <c:formatCode>#\ ##0.0</c:formatCode>
                <c:ptCount val="6"/>
                <c:pt idx="0">
                  <c:v>48.2</c:v>
                </c:pt>
                <c:pt idx="1">
                  <c:v>51.1</c:v>
                </c:pt>
                <c:pt idx="2">
                  <c:v>54.7</c:v>
                </c:pt>
                <c:pt idx="3">
                  <c:v>34.799999999999997</c:v>
                </c:pt>
                <c:pt idx="4">
                  <c:v>57.3</c:v>
                </c:pt>
                <c:pt idx="5">
                  <c:v>60</c:v>
                </c:pt>
              </c:numCache>
            </c:numRef>
          </c:val>
          <c:extLst xmlns:c16r2="http://schemas.microsoft.com/office/drawing/2015/06/chart">
            <c:ext xmlns:c16="http://schemas.microsoft.com/office/drawing/2014/chart" uri="{C3380CC4-5D6E-409C-BE32-E72D297353CC}">
              <c16:uniqueId val="{00000000-D669-4B80-B369-ABA6AD5BC95E}"/>
            </c:ext>
          </c:extLst>
        </c:ser>
        <c:ser>
          <c:idx val="1"/>
          <c:order val="1"/>
          <c:tx>
            <c:strRef>
              <c:f>'[ktk.ktk4.fact_ktk_ktk4.latest (64).xlsx]Kouluterveyskyselyn tulokset 20'!$C$2</c:f>
              <c:strCache>
                <c:ptCount val="1"/>
                <c:pt idx="0">
                  <c:v>Tytöt</c:v>
                </c:pt>
              </c:strCache>
            </c:strRef>
          </c:tx>
          <c:spPr>
            <a:solidFill>
              <a:schemeClr val="accent2"/>
            </a:solidFill>
            <a:ln>
              <a:noFill/>
            </a:ln>
            <a:effectLst/>
            <a:sp3d/>
          </c:spPr>
          <c:invertIfNegative val="0"/>
          <c:cat>
            <c:strRef>
              <c:f>'[ktk.ktk4.fact_ktk_ktk4.latest (64).xlsx]Kouluterveyskyselyn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(64).xlsx]Kouluterveyskyselyn tulokset 20'!$C$3:$C$8</c:f>
              <c:numCache>
                <c:formatCode>#\ ##0.0</c:formatCode>
                <c:ptCount val="6"/>
                <c:pt idx="0">
                  <c:v>54.7</c:v>
                </c:pt>
                <c:pt idx="1">
                  <c:v>58.8</c:v>
                </c:pt>
                <c:pt idx="2">
                  <c:v>57.5</c:v>
                </c:pt>
                <c:pt idx="3">
                  <c:v>40.700000000000003</c:v>
                </c:pt>
                <c:pt idx="4">
                  <c:v>65.7</c:v>
                </c:pt>
                <c:pt idx="5">
                  <c:v>57.8</c:v>
                </c:pt>
              </c:numCache>
            </c:numRef>
          </c:val>
          <c:extLst xmlns:c16r2="http://schemas.microsoft.com/office/drawing/2015/06/chart">
            <c:ext xmlns:c16="http://schemas.microsoft.com/office/drawing/2014/chart" uri="{C3380CC4-5D6E-409C-BE32-E72D297353CC}">
              <c16:uniqueId val="{00000001-D669-4B80-B369-ABA6AD5BC95E}"/>
            </c:ext>
          </c:extLst>
        </c:ser>
        <c:ser>
          <c:idx val="2"/>
          <c:order val="2"/>
          <c:tx>
            <c:strRef>
              <c:f>'[ktk.ktk4.fact_ktk_ktk4.latest (64).xlsx]Kouluterveyskyselyn tulokset 20'!$D$2</c:f>
              <c:strCache>
                <c:ptCount val="1"/>
                <c:pt idx="0">
                  <c:v>Sukupuoli: yhteensä</c:v>
                </c:pt>
              </c:strCache>
            </c:strRef>
          </c:tx>
          <c:spPr>
            <a:solidFill>
              <a:schemeClr val="accent6"/>
            </a:solidFill>
            <a:ln>
              <a:noFill/>
            </a:ln>
            <a:effectLst/>
            <a:sp3d/>
          </c:spPr>
          <c:invertIfNegative val="0"/>
          <c:cat>
            <c:strRef>
              <c:f>'[ktk.ktk4.fact_ktk_ktk4.latest (64).xlsx]Kouluterveyskyselyn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(64).xlsx]Kouluterveyskyselyn tulokset 20'!$D$3:$D$8</c:f>
              <c:numCache>
                <c:formatCode>#\ ##0.0</c:formatCode>
                <c:ptCount val="6"/>
                <c:pt idx="0">
                  <c:v>51.5</c:v>
                </c:pt>
                <c:pt idx="1">
                  <c:v>54.9</c:v>
                </c:pt>
                <c:pt idx="2">
                  <c:v>56.2</c:v>
                </c:pt>
                <c:pt idx="3">
                  <c:v>38</c:v>
                </c:pt>
                <c:pt idx="4">
                  <c:v>61.3</c:v>
                </c:pt>
                <c:pt idx="5">
                  <c:v>58.8</c:v>
                </c:pt>
              </c:numCache>
            </c:numRef>
          </c:val>
          <c:extLst xmlns:c16r2="http://schemas.microsoft.com/office/drawing/2015/06/chart">
            <c:ext xmlns:c16="http://schemas.microsoft.com/office/drawing/2014/chart" uri="{C3380CC4-5D6E-409C-BE32-E72D297353CC}">
              <c16:uniqueId val="{00000002-D669-4B80-B369-ABA6AD5BC95E}"/>
            </c:ext>
          </c:extLst>
        </c:ser>
        <c:dLbls>
          <c:showLegendKey val="0"/>
          <c:showVal val="0"/>
          <c:showCatName val="0"/>
          <c:showSerName val="0"/>
          <c:showPercent val="0"/>
          <c:showBubbleSize val="0"/>
        </c:dLbls>
        <c:gapWidth val="150"/>
        <c:shape val="box"/>
        <c:axId val="133677056"/>
        <c:axId val="133678592"/>
        <c:axId val="0"/>
      </c:bar3DChart>
      <c:catAx>
        <c:axId val="133677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678592"/>
        <c:crosses val="autoZero"/>
        <c:auto val="1"/>
        <c:lblAlgn val="ctr"/>
        <c:lblOffset val="100"/>
        <c:noMultiLvlLbl val="0"/>
      </c:catAx>
      <c:valAx>
        <c:axId val="13367859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6770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Käynyt</a:t>
            </a:r>
            <a:r>
              <a:rPr lang="en-US" sz="1600" dirty="0"/>
              <a:t> </a:t>
            </a:r>
            <a:r>
              <a:rPr lang="en-US" sz="1600" dirty="0" err="1"/>
              <a:t>kouluterveydenhoitajalla</a:t>
            </a:r>
            <a:r>
              <a:rPr lang="en-US" sz="1600" dirty="0"/>
              <a:t> </a:t>
            </a:r>
            <a:r>
              <a:rPr lang="en-US" sz="1600" dirty="0" err="1"/>
              <a:t>vähintään</a:t>
            </a:r>
            <a:r>
              <a:rPr lang="en-US" sz="1600" dirty="0"/>
              <a:t> 2 </a:t>
            </a:r>
            <a:r>
              <a:rPr lang="en-US" sz="1600" dirty="0" err="1"/>
              <a:t>kertaa</a:t>
            </a:r>
            <a:r>
              <a:rPr lang="en-US" sz="1600" dirty="0"/>
              <a:t> </a:t>
            </a:r>
            <a:r>
              <a:rPr lang="en-US" sz="1600" dirty="0" err="1"/>
              <a:t>lukuvuoden</a:t>
            </a:r>
            <a:r>
              <a:rPr lang="en-US" sz="1600" dirty="0"/>
              <a:t> </a:t>
            </a:r>
            <a:r>
              <a:rPr lang="en-US" sz="1600" dirty="0" err="1"/>
              <a:t>aikana</a:t>
            </a:r>
            <a:r>
              <a:rPr lang="en-US" sz="1600" dirty="0"/>
              <a:t>, %, </a:t>
            </a:r>
            <a:r>
              <a:rPr lang="en-US" sz="1600" dirty="0" smtClean="0"/>
              <a:t>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(65).xlsx]Kouluterveyskyselyn tulokset 20'!$B$2</c:f>
              <c:strCache>
                <c:ptCount val="1"/>
                <c:pt idx="0">
                  <c:v>Sukupuoli: yhteensä</c:v>
                </c:pt>
              </c:strCache>
            </c:strRef>
          </c:tx>
          <c:spPr>
            <a:solidFill>
              <a:schemeClr val="accent1"/>
            </a:solidFill>
            <a:ln>
              <a:noFill/>
            </a:ln>
            <a:effectLst/>
            <a:sp3d/>
          </c:spPr>
          <c:invertIfNegative val="0"/>
          <c:cat>
            <c:strRef>
              <c:f>'[ktk.ktk4.fact_ktk_ktk4.latest (65).xlsx]Kouluterveyskyselyn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(65).xlsx]Kouluterveyskyselyn tulokset 20'!$B$3:$B$8</c:f>
              <c:numCache>
                <c:formatCode>#\ ##0.0</c:formatCode>
                <c:ptCount val="6"/>
                <c:pt idx="0">
                  <c:v>45.2</c:v>
                </c:pt>
                <c:pt idx="1">
                  <c:v>54.2</c:v>
                </c:pt>
                <c:pt idx="2">
                  <c:v>48.8</c:v>
                </c:pt>
                <c:pt idx="3">
                  <c:v>54.9</c:v>
                </c:pt>
                <c:pt idx="4">
                  <c:v>50</c:v>
                </c:pt>
                <c:pt idx="5">
                  <c:v>43.9</c:v>
                </c:pt>
              </c:numCache>
            </c:numRef>
          </c:val>
          <c:extLst xmlns:c16r2="http://schemas.microsoft.com/office/drawing/2015/06/chart">
            <c:ext xmlns:c16="http://schemas.microsoft.com/office/drawing/2014/chart" uri="{C3380CC4-5D6E-409C-BE32-E72D297353CC}">
              <c16:uniqueId val="{00000000-08E7-4C18-B078-38C8A136F7CE}"/>
            </c:ext>
          </c:extLst>
        </c:ser>
        <c:dLbls>
          <c:showLegendKey val="0"/>
          <c:showVal val="0"/>
          <c:showCatName val="0"/>
          <c:showSerName val="0"/>
          <c:showPercent val="0"/>
          <c:showBubbleSize val="0"/>
        </c:dLbls>
        <c:gapWidth val="150"/>
        <c:shape val="box"/>
        <c:axId val="131145728"/>
        <c:axId val="131147264"/>
        <c:axId val="0"/>
      </c:bar3DChart>
      <c:catAx>
        <c:axId val="131145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147264"/>
        <c:crosses val="autoZero"/>
        <c:auto val="1"/>
        <c:lblAlgn val="ctr"/>
        <c:lblOffset val="100"/>
        <c:noMultiLvlLbl val="0"/>
      </c:catAx>
      <c:valAx>
        <c:axId val="1311472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1457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Osallistunut koulun asioiden suunnitteluun,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(5).xlsx]Kouluterveyskyselyn tulokset 20'!$B$2</c:f>
              <c:strCache>
                <c:ptCount val="1"/>
                <c:pt idx="0">
                  <c:v>Sukupuoli: yhteensä</c:v>
                </c:pt>
              </c:strCache>
            </c:strRef>
          </c:tx>
          <c:spPr>
            <a:solidFill>
              <a:schemeClr val="accent1"/>
            </a:solidFill>
            <a:ln>
              <a:noFill/>
            </a:ln>
            <a:effectLst/>
            <a:sp3d/>
          </c:spPr>
          <c:invertIfNegative val="0"/>
          <c:cat>
            <c:strRef>
              <c:f>'[ktk.ktk4.fact_ktk_ktk4.latest (5).xlsx]Kouluterveyskyselyn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(5).xlsx]Kouluterveyskyselyn tulokset 20'!$B$3:$B$8</c:f>
              <c:numCache>
                <c:formatCode>#\ ##0.0</c:formatCode>
                <c:ptCount val="6"/>
                <c:pt idx="0">
                  <c:v>50.4</c:v>
                </c:pt>
                <c:pt idx="1">
                  <c:v>49.3</c:v>
                </c:pt>
                <c:pt idx="2">
                  <c:v>54.5</c:v>
                </c:pt>
                <c:pt idx="3">
                  <c:v>52.1</c:v>
                </c:pt>
                <c:pt idx="4">
                  <c:v>36.700000000000003</c:v>
                </c:pt>
                <c:pt idx="5">
                  <c:v>46.3</c:v>
                </c:pt>
              </c:numCache>
            </c:numRef>
          </c:val>
          <c:extLst xmlns:c16r2="http://schemas.microsoft.com/office/drawing/2015/06/chart">
            <c:ext xmlns:c16="http://schemas.microsoft.com/office/drawing/2014/chart" uri="{C3380CC4-5D6E-409C-BE32-E72D297353CC}">
              <c16:uniqueId val="{00000000-E804-47E1-A199-2A342010817B}"/>
            </c:ext>
          </c:extLst>
        </c:ser>
        <c:dLbls>
          <c:showLegendKey val="0"/>
          <c:showVal val="0"/>
          <c:showCatName val="0"/>
          <c:showSerName val="0"/>
          <c:showPercent val="0"/>
          <c:showBubbleSize val="0"/>
        </c:dLbls>
        <c:gapWidth val="150"/>
        <c:shape val="box"/>
        <c:axId val="130519040"/>
        <c:axId val="130520576"/>
        <c:axId val="0"/>
      </c:bar3DChart>
      <c:catAx>
        <c:axId val="130519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30520576"/>
        <c:crosses val="autoZero"/>
        <c:auto val="1"/>
        <c:lblAlgn val="ctr"/>
        <c:lblOffset val="100"/>
        <c:noMultiLvlLbl val="0"/>
      </c:catAx>
      <c:valAx>
        <c:axId val="13052057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519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Käynyt koulukuraattorilla lukuvuoden aikana,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(66).xlsx]Kouluterveyskyselyn tulokset 20'!$B$1:$B$2</c:f>
              <c:strCache>
                <c:ptCount val="2"/>
                <c:pt idx="0">
                  <c:v>Käynyt koulukuraattorilla lukuvuoden aikana, %</c:v>
                </c:pt>
                <c:pt idx="1">
                  <c:v>Sukupuoli: yhteensä</c:v>
                </c:pt>
              </c:strCache>
            </c:strRef>
          </c:tx>
          <c:spPr>
            <a:solidFill>
              <a:schemeClr val="accent1"/>
            </a:solidFill>
            <a:ln>
              <a:noFill/>
            </a:ln>
            <a:effectLst/>
            <a:sp3d/>
          </c:spPr>
          <c:invertIfNegative val="0"/>
          <c:cat>
            <c:strRef>
              <c:f>'[ktk.ktk4.fact_ktk_ktk4.latest (66).xlsx]Kouluterveyskyselyn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(66).xlsx]Kouluterveyskyselyn tulokset 20'!$B$3:$B$8</c:f>
              <c:numCache>
                <c:formatCode>#\ ##0.0</c:formatCode>
                <c:ptCount val="6"/>
                <c:pt idx="0">
                  <c:v>12.9</c:v>
                </c:pt>
                <c:pt idx="1">
                  <c:v>14</c:v>
                </c:pt>
                <c:pt idx="2">
                  <c:v>18.899999999999999</c:v>
                </c:pt>
                <c:pt idx="3">
                  <c:v>18.600000000000001</c:v>
                </c:pt>
                <c:pt idx="4">
                  <c:v>32.4</c:v>
                </c:pt>
                <c:pt idx="5">
                  <c:v>10.6</c:v>
                </c:pt>
              </c:numCache>
            </c:numRef>
          </c:val>
          <c:extLst xmlns:c16r2="http://schemas.microsoft.com/office/drawing/2015/06/chart">
            <c:ext xmlns:c16="http://schemas.microsoft.com/office/drawing/2014/chart" uri="{C3380CC4-5D6E-409C-BE32-E72D297353CC}">
              <c16:uniqueId val="{00000000-4932-4B55-BF59-42EA8D39F606}"/>
            </c:ext>
          </c:extLst>
        </c:ser>
        <c:dLbls>
          <c:showLegendKey val="0"/>
          <c:showVal val="0"/>
          <c:showCatName val="0"/>
          <c:showSerName val="0"/>
          <c:showPercent val="0"/>
          <c:showBubbleSize val="0"/>
        </c:dLbls>
        <c:gapWidth val="150"/>
        <c:shape val="box"/>
        <c:axId val="131182592"/>
        <c:axId val="131184128"/>
        <c:axId val="0"/>
      </c:bar3DChart>
      <c:catAx>
        <c:axId val="131182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1184128"/>
        <c:crosses val="autoZero"/>
        <c:auto val="1"/>
        <c:lblAlgn val="ctr"/>
        <c:lblOffset val="100"/>
        <c:noMultiLvlLbl val="0"/>
      </c:catAx>
      <c:valAx>
        <c:axId val="1311841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1182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Terveystarkastus toteutuu lapsella laadukkaasti,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(67).xlsx]Kouluterveyskyselyn tulokset 20'!$B$2</c:f>
              <c:strCache>
                <c:ptCount val="1"/>
                <c:pt idx="0">
                  <c:v>Sukupuoli: yhteensä</c:v>
                </c:pt>
              </c:strCache>
            </c:strRef>
          </c:tx>
          <c:spPr>
            <a:solidFill>
              <a:schemeClr val="accent1"/>
            </a:solidFill>
            <a:ln>
              <a:noFill/>
            </a:ln>
            <a:effectLst/>
            <a:sp3d/>
          </c:spPr>
          <c:invertIfNegative val="0"/>
          <c:cat>
            <c:strRef>
              <c:f>'[ktk.ktk4.fact_ktk_ktk4.latest (67).xlsx]Kouluterveyskyselyn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(67).xlsx]Kouluterveyskyselyn tulokset 20'!$B$3:$B$8</c:f>
              <c:numCache>
                <c:formatCode>#\ ##0.0</c:formatCode>
                <c:ptCount val="6"/>
                <c:pt idx="0">
                  <c:v>51.5</c:v>
                </c:pt>
                <c:pt idx="1">
                  <c:v>52</c:v>
                </c:pt>
                <c:pt idx="2">
                  <c:v>49.6</c:v>
                </c:pt>
                <c:pt idx="3">
                  <c:v>49.3</c:v>
                </c:pt>
                <c:pt idx="4">
                  <c:v>56</c:v>
                </c:pt>
                <c:pt idx="5">
                  <c:v>58.5</c:v>
                </c:pt>
              </c:numCache>
            </c:numRef>
          </c:val>
          <c:extLst xmlns:c16r2="http://schemas.microsoft.com/office/drawing/2015/06/chart">
            <c:ext xmlns:c16="http://schemas.microsoft.com/office/drawing/2014/chart" uri="{C3380CC4-5D6E-409C-BE32-E72D297353CC}">
              <c16:uniqueId val="{00000000-DF5A-4875-B747-1870E6600B5D}"/>
            </c:ext>
          </c:extLst>
        </c:ser>
        <c:dLbls>
          <c:showLegendKey val="0"/>
          <c:showVal val="0"/>
          <c:showCatName val="0"/>
          <c:showSerName val="0"/>
          <c:showPercent val="0"/>
          <c:showBubbleSize val="0"/>
        </c:dLbls>
        <c:gapWidth val="150"/>
        <c:shape val="box"/>
        <c:axId val="133922816"/>
        <c:axId val="133924352"/>
        <c:axId val="0"/>
      </c:bar3DChart>
      <c:catAx>
        <c:axId val="133922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924352"/>
        <c:crosses val="autoZero"/>
        <c:auto val="1"/>
        <c:lblAlgn val="ctr"/>
        <c:lblOffset val="100"/>
        <c:noMultiLvlLbl val="0"/>
      </c:catAx>
      <c:valAx>
        <c:axId val="13392435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9228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Terveystarkastuksessa puhutaan lapselle tärkeistä asioista,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(68).xlsx]Kouluterveyskyselyn tulokset 20'!$B$2</c:f>
              <c:strCache>
                <c:ptCount val="1"/>
                <c:pt idx="0">
                  <c:v>Pojat</c:v>
                </c:pt>
              </c:strCache>
            </c:strRef>
          </c:tx>
          <c:spPr>
            <a:solidFill>
              <a:schemeClr val="accent1"/>
            </a:solidFill>
            <a:ln>
              <a:noFill/>
            </a:ln>
            <a:effectLst/>
            <a:sp3d/>
          </c:spPr>
          <c:invertIfNegative val="0"/>
          <c:cat>
            <c:strRef>
              <c:f>'[ktk.ktk4.fact_ktk_ktk4.latest (68).xlsx]Kouluterveyskyselyn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(68).xlsx]Kouluterveyskyselyn tulokset 20'!$B$3:$B$8</c:f>
              <c:numCache>
                <c:formatCode>#\ ##0.0</c:formatCode>
                <c:ptCount val="6"/>
                <c:pt idx="0">
                  <c:v>72.7</c:v>
                </c:pt>
                <c:pt idx="1">
                  <c:v>72.099999999999994</c:v>
                </c:pt>
                <c:pt idx="2">
                  <c:v>75.400000000000006</c:v>
                </c:pt>
                <c:pt idx="3">
                  <c:v>74.2</c:v>
                </c:pt>
                <c:pt idx="4">
                  <c:v>81.599999999999994</c:v>
                </c:pt>
                <c:pt idx="5">
                  <c:v>90.3</c:v>
                </c:pt>
              </c:numCache>
            </c:numRef>
          </c:val>
          <c:extLst xmlns:c16r2="http://schemas.microsoft.com/office/drawing/2015/06/chart">
            <c:ext xmlns:c16="http://schemas.microsoft.com/office/drawing/2014/chart" uri="{C3380CC4-5D6E-409C-BE32-E72D297353CC}">
              <c16:uniqueId val="{00000000-7BF2-4C21-A34A-01B867A39CA7}"/>
            </c:ext>
          </c:extLst>
        </c:ser>
        <c:ser>
          <c:idx val="1"/>
          <c:order val="1"/>
          <c:tx>
            <c:strRef>
              <c:f>'[ktk.ktk4.fact_ktk_ktk4.latest (68).xlsx]Kouluterveyskyselyn tulokset 20'!$C$2</c:f>
              <c:strCache>
                <c:ptCount val="1"/>
                <c:pt idx="0">
                  <c:v>Tytöt</c:v>
                </c:pt>
              </c:strCache>
            </c:strRef>
          </c:tx>
          <c:spPr>
            <a:solidFill>
              <a:schemeClr val="accent2"/>
            </a:solidFill>
            <a:ln>
              <a:noFill/>
            </a:ln>
            <a:effectLst/>
            <a:sp3d/>
          </c:spPr>
          <c:invertIfNegative val="0"/>
          <c:cat>
            <c:strRef>
              <c:f>'[ktk.ktk4.fact_ktk_ktk4.latest (68).xlsx]Kouluterveyskyselyn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(68).xlsx]Kouluterveyskyselyn tulokset 20'!$C$3:$C$8</c:f>
              <c:numCache>
                <c:formatCode>#\ ##0.0</c:formatCode>
                <c:ptCount val="6"/>
                <c:pt idx="0">
                  <c:v>73.5</c:v>
                </c:pt>
                <c:pt idx="1">
                  <c:v>74.599999999999994</c:v>
                </c:pt>
                <c:pt idx="2">
                  <c:v>71.099999999999994</c:v>
                </c:pt>
                <c:pt idx="3">
                  <c:v>76.099999999999994</c:v>
                </c:pt>
                <c:pt idx="4">
                  <c:v>85.1</c:v>
                </c:pt>
                <c:pt idx="5">
                  <c:v>71.400000000000006</c:v>
                </c:pt>
              </c:numCache>
            </c:numRef>
          </c:val>
          <c:extLst xmlns:c16r2="http://schemas.microsoft.com/office/drawing/2015/06/chart">
            <c:ext xmlns:c16="http://schemas.microsoft.com/office/drawing/2014/chart" uri="{C3380CC4-5D6E-409C-BE32-E72D297353CC}">
              <c16:uniqueId val="{00000001-7BF2-4C21-A34A-01B867A39CA7}"/>
            </c:ext>
          </c:extLst>
        </c:ser>
        <c:ser>
          <c:idx val="2"/>
          <c:order val="2"/>
          <c:tx>
            <c:strRef>
              <c:f>'[ktk.ktk4.fact_ktk_ktk4.latest (68).xlsx]Kouluterveyskyselyn tulokset 20'!$D$2</c:f>
              <c:strCache>
                <c:ptCount val="1"/>
                <c:pt idx="0">
                  <c:v>Sukupuoli: yhteensä</c:v>
                </c:pt>
              </c:strCache>
            </c:strRef>
          </c:tx>
          <c:spPr>
            <a:solidFill>
              <a:schemeClr val="accent6"/>
            </a:solidFill>
            <a:ln>
              <a:noFill/>
            </a:ln>
            <a:effectLst/>
            <a:sp3d/>
          </c:spPr>
          <c:invertIfNegative val="0"/>
          <c:cat>
            <c:strRef>
              <c:f>'[ktk.ktk4.fact_ktk_ktk4.latest (68).xlsx]Kouluterveyskyselyn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(68).xlsx]Kouluterveyskyselyn tulokset 20'!$D$3:$D$8</c:f>
              <c:numCache>
                <c:formatCode>#\ ##0.0</c:formatCode>
                <c:ptCount val="6"/>
                <c:pt idx="0">
                  <c:v>73.099999999999994</c:v>
                </c:pt>
                <c:pt idx="1">
                  <c:v>73.5</c:v>
                </c:pt>
                <c:pt idx="2">
                  <c:v>72.900000000000006</c:v>
                </c:pt>
                <c:pt idx="3">
                  <c:v>75.3</c:v>
                </c:pt>
                <c:pt idx="4">
                  <c:v>83.3</c:v>
                </c:pt>
                <c:pt idx="5">
                  <c:v>80.3</c:v>
                </c:pt>
              </c:numCache>
            </c:numRef>
          </c:val>
          <c:extLst xmlns:c16r2="http://schemas.microsoft.com/office/drawing/2015/06/chart">
            <c:ext xmlns:c16="http://schemas.microsoft.com/office/drawing/2014/chart" uri="{C3380CC4-5D6E-409C-BE32-E72D297353CC}">
              <c16:uniqueId val="{00000002-7BF2-4C21-A34A-01B867A39CA7}"/>
            </c:ext>
          </c:extLst>
        </c:ser>
        <c:dLbls>
          <c:showLegendKey val="0"/>
          <c:showVal val="0"/>
          <c:showCatName val="0"/>
          <c:showSerName val="0"/>
          <c:showPercent val="0"/>
          <c:showBubbleSize val="0"/>
        </c:dLbls>
        <c:gapWidth val="150"/>
        <c:shape val="box"/>
        <c:axId val="134248704"/>
        <c:axId val="134250496"/>
        <c:axId val="0"/>
      </c:bar3DChart>
      <c:catAx>
        <c:axId val="1342487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250496"/>
        <c:crosses val="autoZero"/>
        <c:auto val="1"/>
        <c:lblAlgn val="ctr"/>
        <c:lblOffset val="100"/>
        <c:noMultiLvlLbl val="0"/>
      </c:catAx>
      <c:valAx>
        <c:axId val="13425049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2487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Terveystarkastuksessa lapsen mielipidettä kuunnellaan,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(69).xlsx]Kouluterveyskyselyn tulokset 20'!$B$2</c:f>
              <c:strCache>
                <c:ptCount val="1"/>
                <c:pt idx="0">
                  <c:v>Sukupuoli: yhteensä</c:v>
                </c:pt>
              </c:strCache>
            </c:strRef>
          </c:tx>
          <c:spPr>
            <a:solidFill>
              <a:schemeClr val="accent1"/>
            </a:solidFill>
            <a:ln>
              <a:noFill/>
            </a:ln>
            <a:effectLst/>
            <a:sp3d/>
          </c:spPr>
          <c:invertIfNegative val="0"/>
          <c:cat>
            <c:strRef>
              <c:f>'[ktk.ktk4.fact_ktk_ktk4.latest (69).xlsx]Kouluterveyskyselyn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(69).xlsx]Kouluterveyskyselyn tulokset 20'!$B$3:$B$8</c:f>
              <c:numCache>
                <c:formatCode>#\ ##0.0</c:formatCode>
                <c:ptCount val="6"/>
                <c:pt idx="0">
                  <c:v>82</c:v>
                </c:pt>
                <c:pt idx="1">
                  <c:v>81.3</c:v>
                </c:pt>
                <c:pt idx="2">
                  <c:v>82.1</c:v>
                </c:pt>
                <c:pt idx="3">
                  <c:v>88</c:v>
                </c:pt>
                <c:pt idx="4">
                  <c:v>87.6</c:v>
                </c:pt>
                <c:pt idx="5">
                  <c:v>84.8</c:v>
                </c:pt>
              </c:numCache>
            </c:numRef>
          </c:val>
          <c:extLst xmlns:c16r2="http://schemas.microsoft.com/office/drawing/2015/06/chart">
            <c:ext xmlns:c16="http://schemas.microsoft.com/office/drawing/2014/chart" uri="{C3380CC4-5D6E-409C-BE32-E72D297353CC}">
              <c16:uniqueId val="{00000000-00BE-46EA-A1B1-29434BC65F1E}"/>
            </c:ext>
          </c:extLst>
        </c:ser>
        <c:dLbls>
          <c:showLegendKey val="0"/>
          <c:showVal val="0"/>
          <c:showCatName val="0"/>
          <c:showSerName val="0"/>
          <c:showPercent val="0"/>
          <c:showBubbleSize val="0"/>
        </c:dLbls>
        <c:gapWidth val="150"/>
        <c:shape val="box"/>
        <c:axId val="134301952"/>
        <c:axId val="134307840"/>
        <c:axId val="0"/>
      </c:bar3DChart>
      <c:catAx>
        <c:axId val="134301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34307840"/>
        <c:crosses val="autoZero"/>
        <c:auto val="1"/>
        <c:lblAlgn val="ctr"/>
        <c:lblOffset val="100"/>
        <c:noMultiLvlLbl val="0"/>
      </c:catAx>
      <c:valAx>
        <c:axId val="1343078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301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Terveystarkastuksessa puhutaan lapsen kotiasioista, %</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(70).xlsx]Kouluterveyskyselyn tulokset 20'!$B$2</c:f>
              <c:strCache>
                <c:ptCount val="1"/>
                <c:pt idx="0">
                  <c:v>Sukupuoli: yhteensä</c:v>
                </c:pt>
              </c:strCache>
            </c:strRef>
          </c:tx>
          <c:spPr>
            <a:solidFill>
              <a:schemeClr val="accent1"/>
            </a:solidFill>
            <a:ln>
              <a:noFill/>
            </a:ln>
            <a:effectLst/>
            <a:sp3d/>
          </c:spPr>
          <c:invertIfNegative val="0"/>
          <c:cat>
            <c:strRef>
              <c:f>'[ktk.ktk4.fact_ktk_ktk4.latest (70).xlsx]Kouluterveyskyselyn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(70).xlsx]Kouluterveyskyselyn tulokset 20'!$B$3:$B$8</c:f>
              <c:numCache>
                <c:formatCode>#\ ##0.0</c:formatCode>
                <c:ptCount val="6"/>
                <c:pt idx="0">
                  <c:v>72.900000000000006</c:v>
                </c:pt>
                <c:pt idx="1">
                  <c:v>72.2</c:v>
                </c:pt>
                <c:pt idx="2">
                  <c:v>63.7</c:v>
                </c:pt>
                <c:pt idx="3">
                  <c:v>71.099999999999994</c:v>
                </c:pt>
                <c:pt idx="4">
                  <c:v>83.2</c:v>
                </c:pt>
                <c:pt idx="5">
                  <c:v>80</c:v>
                </c:pt>
              </c:numCache>
            </c:numRef>
          </c:val>
          <c:extLst xmlns:c16r2="http://schemas.microsoft.com/office/drawing/2015/06/chart">
            <c:ext xmlns:c16="http://schemas.microsoft.com/office/drawing/2014/chart" uri="{C3380CC4-5D6E-409C-BE32-E72D297353CC}">
              <c16:uniqueId val="{00000000-A7E7-44D4-8FB9-2B4FE1878DD7}"/>
            </c:ext>
          </c:extLst>
        </c:ser>
        <c:dLbls>
          <c:showLegendKey val="0"/>
          <c:showVal val="0"/>
          <c:showCatName val="0"/>
          <c:showSerName val="0"/>
          <c:showPercent val="0"/>
          <c:showBubbleSize val="0"/>
        </c:dLbls>
        <c:gapWidth val="150"/>
        <c:shape val="box"/>
        <c:axId val="134318336"/>
        <c:axId val="134344704"/>
        <c:axId val="0"/>
      </c:bar3DChart>
      <c:catAx>
        <c:axId val="134318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344704"/>
        <c:crosses val="autoZero"/>
        <c:auto val="1"/>
        <c:lblAlgn val="ctr"/>
        <c:lblOffset val="100"/>
        <c:noMultiLvlLbl val="0"/>
      </c:catAx>
      <c:valAx>
        <c:axId val="1343447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3183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Terveystarkastuksessa</a:t>
            </a:r>
            <a:r>
              <a:rPr lang="en-US" sz="1600" dirty="0"/>
              <a:t> </a:t>
            </a:r>
            <a:r>
              <a:rPr lang="en-US" sz="1600" dirty="0" err="1"/>
              <a:t>lapsi</a:t>
            </a:r>
            <a:r>
              <a:rPr lang="en-US" sz="1600" dirty="0"/>
              <a:t> </a:t>
            </a:r>
            <a:r>
              <a:rPr lang="en-US" sz="1600" dirty="0" err="1"/>
              <a:t>uskaltaa</a:t>
            </a:r>
            <a:r>
              <a:rPr lang="en-US" sz="1600" dirty="0"/>
              <a:t> </a:t>
            </a:r>
            <a:r>
              <a:rPr lang="en-US" sz="1600" dirty="0" err="1"/>
              <a:t>kertoa</a:t>
            </a:r>
            <a:r>
              <a:rPr lang="en-US" sz="1600" dirty="0"/>
              <a:t> </a:t>
            </a:r>
            <a:r>
              <a:rPr lang="en-US" sz="1600" dirty="0" err="1"/>
              <a:t>asioistaan</a:t>
            </a:r>
            <a:r>
              <a:rPr lang="en-US" sz="1600" dirty="0"/>
              <a:t> </a:t>
            </a:r>
            <a:r>
              <a:rPr lang="en-US" sz="1600" dirty="0" err="1"/>
              <a:t>rehellisesti</a:t>
            </a:r>
            <a:r>
              <a:rPr lang="en-US" sz="1600" dirty="0"/>
              <a:t>, %, </a:t>
            </a:r>
            <a:r>
              <a:rPr lang="en-US" sz="1600" dirty="0" smtClean="0"/>
              <a:t>2019, 4 &amp; 5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(71).xlsx]Kouluterveyskyselyn tulokset 20'!$B$2</c:f>
              <c:strCache>
                <c:ptCount val="1"/>
                <c:pt idx="0">
                  <c:v>Pojat</c:v>
                </c:pt>
              </c:strCache>
            </c:strRef>
          </c:tx>
          <c:spPr>
            <a:solidFill>
              <a:schemeClr val="accent1"/>
            </a:solidFill>
            <a:ln>
              <a:noFill/>
            </a:ln>
            <a:effectLst/>
            <a:sp3d/>
          </c:spPr>
          <c:invertIfNegative val="0"/>
          <c:cat>
            <c:strRef>
              <c:f>'[ktk.ktk4.fact_ktk_ktk4.latest (71).xlsx]Kouluterveyskyselyn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(71).xlsx]Kouluterveyskyselyn tulokset 20'!$B$3:$B$8</c:f>
              <c:numCache>
                <c:formatCode>#\ ##0.0</c:formatCode>
                <c:ptCount val="6"/>
                <c:pt idx="0">
                  <c:v>81.2</c:v>
                </c:pt>
                <c:pt idx="1">
                  <c:v>82</c:v>
                </c:pt>
                <c:pt idx="2">
                  <c:v>82.8</c:v>
                </c:pt>
                <c:pt idx="3">
                  <c:v>93.5</c:v>
                </c:pt>
                <c:pt idx="4">
                  <c:v>76.599999999999994</c:v>
                </c:pt>
                <c:pt idx="5">
                  <c:v>90.3</c:v>
                </c:pt>
              </c:numCache>
            </c:numRef>
          </c:val>
          <c:extLst xmlns:c16r2="http://schemas.microsoft.com/office/drawing/2015/06/chart">
            <c:ext xmlns:c16="http://schemas.microsoft.com/office/drawing/2014/chart" uri="{C3380CC4-5D6E-409C-BE32-E72D297353CC}">
              <c16:uniqueId val="{00000000-9C0E-4F3A-B09F-EA654E60B986}"/>
            </c:ext>
          </c:extLst>
        </c:ser>
        <c:ser>
          <c:idx val="1"/>
          <c:order val="1"/>
          <c:tx>
            <c:strRef>
              <c:f>'[ktk.ktk4.fact_ktk_ktk4.latest (71).xlsx]Kouluterveyskyselyn tulokset 20'!$C$2</c:f>
              <c:strCache>
                <c:ptCount val="1"/>
                <c:pt idx="0">
                  <c:v>Tytöt</c:v>
                </c:pt>
              </c:strCache>
            </c:strRef>
          </c:tx>
          <c:spPr>
            <a:solidFill>
              <a:schemeClr val="accent2"/>
            </a:solidFill>
            <a:ln>
              <a:noFill/>
            </a:ln>
            <a:effectLst/>
            <a:sp3d/>
          </c:spPr>
          <c:invertIfNegative val="0"/>
          <c:cat>
            <c:strRef>
              <c:f>'[ktk.ktk4.fact_ktk_ktk4.latest (71).xlsx]Kouluterveyskyselyn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(71).xlsx]Kouluterveyskyselyn tulokset 20'!$C$3:$C$8</c:f>
              <c:numCache>
                <c:formatCode>#\ ##0.0</c:formatCode>
                <c:ptCount val="6"/>
                <c:pt idx="0">
                  <c:v>76.5</c:v>
                </c:pt>
                <c:pt idx="1">
                  <c:v>75.900000000000006</c:v>
                </c:pt>
                <c:pt idx="2">
                  <c:v>74</c:v>
                </c:pt>
                <c:pt idx="3">
                  <c:v>73.900000000000006</c:v>
                </c:pt>
                <c:pt idx="4">
                  <c:v>70.2</c:v>
                </c:pt>
                <c:pt idx="5">
                  <c:v>80</c:v>
                </c:pt>
              </c:numCache>
            </c:numRef>
          </c:val>
          <c:extLst xmlns:c16r2="http://schemas.microsoft.com/office/drawing/2015/06/chart">
            <c:ext xmlns:c16="http://schemas.microsoft.com/office/drawing/2014/chart" uri="{C3380CC4-5D6E-409C-BE32-E72D297353CC}">
              <c16:uniqueId val="{00000001-9C0E-4F3A-B09F-EA654E60B986}"/>
            </c:ext>
          </c:extLst>
        </c:ser>
        <c:ser>
          <c:idx val="2"/>
          <c:order val="2"/>
          <c:tx>
            <c:strRef>
              <c:f>'[ktk.ktk4.fact_ktk_ktk4.latest (71).xlsx]Kouluterveyskyselyn tulokset 20'!$D$2</c:f>
              <c:strCache>
                <c:ptCount val="1"/>
                <c:pt idx="0">
                  <c:v>Sukupuoli: yhteensä</c:v>
                </c:pt>
              </c:strCache>
            </c:strRef>
          </c:tx>
          <c:spPr>
            <a:solidFill>
              <a:schemeClr val="accent6"/>
            </a:solidFill>
            <a:ln>
              <a:noFill/>
            </a:ln>
            <a:effectLst/>
            <a:sp3d/>
          </c:spPr>
          <c:invertIfNegative val="0"/>
          <c:cat>
            <c:strRef>
              <c:f>'[ktk.ktk4.fact_ktk_ktk4.latest (71).xlsx]Kouluterveyskyselyn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(71).xlsx]Kouluterveyskyselyn tulokset 20'!$D$3:$D$8</c:f>
              <c:numCache>
                <c:formatCode>#\ ##0.0</c:formatCode>
                <c:ptCount val="6"/>
                <c:pt idx="0">
                  <c:v>78.7</c:v>
                </c:pt>
                <c:pt idx="1">
                  <c:v>78.599999999999994</c:v>
                </c:pt>
                <c:pt idx="2">
                  <c:v>77.8</c:v>
                </c:pt>
                <c:pt idx="3">
                  <c:v>81.8</c:v>
                </c:pt>
                <c:pt idx="4">
                  <c:v>73.400000000000006</c:v>
                </c:pt>
                <c:pt idx="5">
                  <c:v>84.8</c:v>
                </c:pt>
              </c:numCache>
            </c:numRef>
          </c:val>
          <c:extLst xmlns:c16r2="http://schemas.microsoft.com/office/drawing/2015/06/chart">
            <c:ext xmlns:c16="http://schemas.microsoft.com/office/drawing/2014/chart" uri="{C3380CC4-5D6E-409C-BE32-E72D297353CC}">
              <c16:uniqueId val="{00000002-9C0E-4F3A-B09F-EA654E60B986}"/>
            </c:ext>
          </c:extLst>
        </c:ser>
        <c:dLbls>
          <c:showLegendKey val="0"/>
          <c:showVal val="0"/>
          <c:showCatName val="0"/>
          <c:showSerName val="0"/>
          <c:showPercent val="0"/>
          <c:showBubbleSize val="0"/>
        </c:dLbls>
        <c:gapWidth val="150"/>
        <c:shape val="box"/>
        <c:axId val="133989120"/>
        <c:axId val="133990656"/>
        <c:axId val="0"/>
      </c:bar3DChart>
      <c:catAx>
        <c:axId val="1339891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3990656"/>
        <c:crosses val="autoZero"/>
        <c:auto val="1"/>
        <c:lblAlgn val="ctr"/>
        <c:lblOffset val="100"/>
        <c:noMultiLvlLbl val="0"/>
      </c:catAx>
      <c:valAx>
        <c:axId val="1339906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3989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'[ktk.ktk1.fact_ktk_ktk1.latest.xlsx]Kouluterveyskyselyn aikasarjat '!$B$1:$B$2</c:f>
              <c:strCache>
                <c:ptCount val="2"/>
                <c:pt idx="0">
                  <c:v>Erittäin tyytyväinen elämäänsä, %</c:v>
                </c:pt>
                <c:pt idx="1">
                  <c:v>Perusopetus 8. ja 9. lk</c:v>
                </c:pt>
              </c:strCache>
            </c:strRef>
          </c:tx>
          <c:spPr>
            <a:solidFill>
              <a:schemeClr val="accent1"/>
            </a:solidFill>
            <a:ln>
              <a:noFill/>
            </a:ln>
            <a:effectLst/>
            <a:sp3d/>
          </c:spPr>
          <c:invertIfNegative val="0"/>
          <c:cat>
            <c:strRef>
              <c:f>'[ktk.ktk1.fact_ktk_ktk1.latest.xlsx]Kouluterveyskyselyn aikasarjat '!$A$3:$A$8</c:f>
              <c:strCache>
                <c:ptCount val="6"/>
                <c:pt idx="0">
                  <c:v>Koko maa</c:v>
                </c:pt>
                <c:pt idx="1">
                  <c:v>Satakunta</c:v>
                </c:pt>
                <c:pt idx="2">
                  <c:v>Eurajoki</c:v>
                </c:pt>
                <c:pt idx="3">
                  <c:v>Harjavalta</c:v>
                </c:pt>
                <c:pt idx="4">
                  <c:v>Kokemäki</c:v>
                </c:pt>
                <c:pt idx="5">
                  <c:v>Nakkila</c:v>
                </c:pt>
              </c:strCache>
            </c:strRef>
          </c:cat>
          <c:val>
            <c:numRef>
              <c:f>'[ktk.ktk1.fact_ktk_ktk1.latest.xlsx]Kouluterveyskyselyn aikasarjat '!$B$3:$B$8</c:f>
              <c:numCache>
                <c:formatCode>#\ ##0.0</c:formatCode>
                <c:ptCount val="6"/>
                <c:pt idx="0">
                  <c:v>30.6</c:v>
                </c:pt>
                <c:pt idx="1">
                  <c:v>31.5</c:v>
                </c:pt>
                <c:pt idx="2">
                  <c:v>41.6</c:v>
                </c:pt>
                <c:pt idx="3">
                  <c:v>33</c:v>
                </c:pt>
                <c:pt idx="4">
                  <c:v>41.3</c:v>
                </c:pt>
                <c:pt idx="5">
                  <c:v>34.6</c:v>
                </c:pt>
              </c:numCache>
            </c:numRef>
          </c:val>
          <c:extLst xmlns:c16r2="http://schemas.microsoft.com/office/drawing/2015/06/chart">
            <c:ext xmlns:c16="http://schemas.microsoft.com/office/drawing/2014/chart" uri="{C3380CC4-5D6E-409C-BE32-E72D297353CC}">
              <c16:uniqueId val="{00000000-3949-40E1-B175-A81224B93E36}"/>
            </c:ext>
          </c:extLst>
        </c:ser>
        <c:dLbls>
          <c:showLegendKey val="0"/>
          <c:showVal val="0"/>
          <c:showCatName val="0"/>
          <c:showSerName val="0"/>
          <c:showPercent val="0"/>
          <c:showBubbleSize val="0"/>
        </c:dLbls>
        <c:gapWidth val="150"/>
        <c:shape val="box"/>
        <c:axId val="134066944"/>
        <c:axId val="134068480"/>
        <c:axId val="0"/>
      </c:bar3DChart>
      <c:catAx>
        <c:axId val="1340669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068480"/>
        <c:crosses val="autoZero"/>
        <c:auto val="1"/>
        <c:lblAlgn val="ctr"/>
        <c:lblOffset val="100"/>
        <c:noMultiLvlLbl val="0"/>
      </c:catAx>
      <c:valAx>
        <c:axId val="1340684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066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(1).xlsx]Kouluterveyskyselyn aikasarjat '!$B$1:$B$2</c:f>
              <c:strCache>
                <c:ptCount val="2"/>
                <c:pt idx="0">
                  <c:v>Tyytyväinen elämäänsä tällä hetkellä, %</c:v>
                </c:pt>
                <c:pt idx="1">
                  <c:v>Perusopetus 8. ja 9. lk</c:v>
                </c:pt>
              </c:strCache>
            </c:strRef>
          </c:tx>
          <c:spPr>
            <a:solidFill>
              <a:schemeClr val="accent1"/>
            </a:solidFill>
            <a:ln>
              <a:noFill/>
            </a:ln>
            <a:effectLst/>
            <a:sp3d/>
          </c:spPr>
          <c:invertIfNegative val="0"/>
          <c:cat>
            <c:strRef>
              <c:f>'[ktk.ktk1.fact_ktk_ktk1.latest (1).xlsx]Kouluterveyskyselyn aikasarjat '!$A$3:$A$8</c:f>
              <c:strCache>
                <c:ptCount val="6"/>
                <c:pt idx="0">
                  <c:v>Koko maa</c:v>
                </c:pt>
                <c:pt idx="1">
                  <c:v>Satakunta</c:v>
                </c:pt>
                <c:pt idx="2">
                  <c:v>Eurajoki</c:v>
                </c:pt>
                <c:pt idx="3">
                  <c:v>Harjavalta</c:v>
                </c:pt>
                <c:pt idx="4">
                  <c:v>Kokemäki</c:v>
                </c:pt>
                <c:pt idx="5">
                  <c:v>Nakkila</c:v>
                </c:pt>
              </c:strCache>
            </c:strRef>
          </c:cat>
          <c:val>
            <c:numRef>
              <c:f>'[ktk.ktk1.fact_ktk_ktk1.latest (1).xlsx]Kouluterveyskyselyn aikasarjat '!$B$3:$B$8</c:f>
              <c:numCache>
                <c:formatCode>#\ ##0.0</c:formatCode>
                <c:ptCount val="6"/>
                <c:pt idx="0">
                  <c:v>75.2</c:v>
                </c:pt>
                <c:pt idx="1">
                  <c:v>75.2</c:v>
                </c:pt>
                <c:pt idx="2">
                  <c:v>82.6</c:v>
                </c:pt>
                <c:pt idx="3">
                  <c:v>76.599999999999994</c:v>
                </c:pt>
                <c:pt idx="4">
                  <c:v>80.7</c:v>
                </c:pt>
                <c:pt idx="5">
                  <c:v>82.2</c:v>
                </c:pt>
              </c:numCache>
            </c:numRef>
          </c:val>
          <c:extLst xmlns:c16r2="http://schemas.microsoft.com/office/drawing/2015/06/chart">
            <c:ext xmlns:c16="http://schemas.microsoft.com/office/drawing/2014/chart" uri="{C3380CC4-5D6E-409C-BE32-E72D297353CC}">
              <c16:uniqueId val="{00000000-5E37-4EAB-9006-D79C7996DD79}"/>
            </c:ext>
          </c:extLst>
        </c:ser>
        <c:dLbls>
          <c:showLegendKey val="0"/>
          <c:showVal val="0"/>
          <c:showCatName val="0"/>
          <c:showSerName val="0"/>
          <c:showPercent val="0"/>
          <c:showBubbleSize val="0"/>
        </c:dLbls>
        <c:gapWidth val="150"/>
        <c:shape val="box"/>
        <c:axId val="134181248"/>
        <c:axId val="134182784"/>
        <c:axId val="0"/>
      </c:bar3DChart>
      <c:catAx>
        <c:axId val="134181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182784"/>
        <c:crosses val="autoZero"/>
        <c:auto val="1"/>
        <c:lblAlgn val="ctr"/>
        <c:lblOffset val="100"/>
        <c:noMultiLvlLbl val="0"/>
      </c:catAx>
      <c:valAx>
        <c:axId val="1341827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1812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
</a:t>
            </a:r>
            <a:r>
              <a:rPr lang="en-US" sz="1600" dirty="0" err="1"/>
              <a:t>Kokee</a:t>
            </a:r>
            <a:r>
              <a:rPr lang="en-US" sz="1600" dirty="0"/>
              <a:t> </a:t>
            </a:r>
            <a:r>
              <a:rPr lang="en-US" sz="1600" dirty="0" err="1"/>
              <a:t>olevansa</a:t>
            </a:r>
            <a:r>
              <a:rPr lang="en-US" sz="1600" dirty="0"/>
              <a:t> </a:t>
            </a:r>
            <a:r>
              <a:rPr lang="en-US" sz="1600" dirty="0" err="1"/>
              <a:t>tärkeä</a:t>
            </a:r>
            <a:r>
              <a:rPr lang="en-US" sz="1600" dirty="0"/>
              <a:t> </a:t>
            </a:r>
            <a:r>
              <a:rPr lang="en-US" sz="1600" dirty="0" err="1"/>
              <a:t>osa</a:t>
            </a:r>
            <a:r>
              <a:rPr lang="en-US" sz="1600" dirty="0"/>
              <a:t> </a:t>
            </a:r>
            <a:r>
              <a:rPr lang="en-US" sz="1600" dirty="0" err="1"/>
              <a:t>luokkayhteisöä</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(2).xlsx]Kouluterveyskyselyn aikasarjat '!$B$1:$B$2</c:f>
              <c:strCache>
                <c:ptCount val="2"/>
                <c:pt idx="0">
                  <c:v>2019</c:v>
                </c:pt>
                <c:pt idx="1">
                  <c:v>Perusopetus 8. ja 9. lk</c:v>
                </c:pt>
              </c:strCache>
            </c:strRef>
          </c:tx>
          <c:spPr>
            <a:solidFill>
              <a:schemeClr val="accent1"/>
            </a:solidFill>
            <a:ln>
              <a:noFill/>
            </a:ln>
            <a:effectLst/>
            <a:sp3d/>
          </c:spPr>
          <c:invertIfNegative val="0"/>
          <c:cat>
            <c:strRef>
              <c:f>'[ktk.ktk1.fact_ktk_ktk1.latest (2).xlsx]Kouluterveyskyselyn aikasarjat '!$A$3:$A$8</c:f>
              <c:strCache>
                <c:ptCount val="6"/>
                <c:pt idx="0">
                  <c:v>Koko maa</c:v>
                </c:pt>
                <c:pt idx="1">
                  <c:v>Satakunta</c:v>
                </c:pt>
                <c:pt idx="2">
                  <c:v>Eurajoki</c:v>
                </c:pt>
                <c:pt idx="3">
                  <c:v>Harjavalta</c:v>
                </c:pt>
                <c:pt idx="4">
                  <c:v>Kokemäki</c:v>
                </c:pt>
                <c:pt idx="5">
                  <c:v>Nakkila</c:v>
                </c:pt>
              </c:strCache>
            </c:strRef>
          </c:cat>
          <c:val>
            <c:numRef>
              <c:f>'[ktk.ktk1.fact_ktk_ktk1.latest (2).xlsx]Kouluterveyskyselyn aikasarjat '!$B$3:$B$8</c:f>
              <c:numCache>
                <c:formatCode>#\ ##0.0</c:formatCode>
                <c:ptCount val="6"/>
                <c:pt idx="0">
                  <c:v>56.6</c:v>
                </c:pt>
                <c:pt idx="1">
                  <c:v>54.6</c:v>
                </c:pt>
                <c:pt idx="2">
                  <c:v>65.900000000000006</c:v>
                </c:pt>
                <c:pt idx="3">
                  <c:v>43.8</c:v>
                </c:pt>
                <c:pt idx="4">
                  <c:v>70.2</c:v>
                </c:pt>
                <c:pt idx="5">
                  <c:v>61.5</c:v>
                </c:pt>
              </c:numCache>
            </c:numRef>
          </c:val>
          <c:extLst xmlns:c16r2="http://schemas.microsoft.com/office/drawing/2015/06/chart">
            <c:ext xmlns:c16="http://schemas.microsoft.com/office/drawing/2014/chart" uri="{C3380CC4-5D6E-409C-BE32-E72D297353CC}">
              <c16:uniqueId val="{00000000-BAD7-49A0-B532-3109A43B3445}"/>
            </c:ext>
          </c:extLst>
        </c:ser>
        <c:dLbls>
          <c:showLegendKey val="0"/>
          <c:showVal val="0"/>
          <c:showCatName val="0"/>
          <c:showSerName val="0"/>
          <c:showPercent val="0"/>
          <c:showBubbleSize val="0"/>
        </c:dLbls>
        <c:gapWidth val="150"/>
        <c:shape val="box"/>
        <c:axId val="134353280"/>
        <c:axId val="134354816"/>
        <c:axId val="0"/>
      </c:bar3DChart>
      <c:catAx>
        <c:axId val="134353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354816"/>
        <c:crosses val="autoZero"/>
        <c:auto val="1"/>
        <c:lblAlgn val="ctr"/>
        <c:lblOffset val="100"/>
        <c:noMultiLvlLbl val="0"/>
      </c:catAx>
      <c:valAx>
        <c:axId val="13435481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353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olevansa</a:t>
            </a:r>
            <a:r>
              <a:rPr lang="en-US" sz="1600" dirty="0"/>
              <a:t> </a:t>
            </a:r>
            <a:r>
              <a:rPr lang="en-US" sz="1600" dirty="0" err="1"/>
              <a:t>tärkeä</a:t>
            </a:r>
            <a:r>
              <a:rPr lang="en-US" sz="1600" dirty="0"/>
              <a:t> </a:t>
            </a:r>
            <a:r>
              <a:rPr lang="en-US" sz="1600" dirty="0" err="1"/>
              <a:t>osa</a:t>
            </a:r>
            <a:r>
              <a:rPr lang="en-US" sz="1600" dirty="0"/>
              <a:t> </a:t>
            </a:r>
            <a:r>
              <a:rPr lang="en-US" sz="1600" dirty="0" err="1"/>
              <a:t>kouluyhteisöä</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(3).xlsx]Kouluterveyskyselyn aikasarjat '!$B$1:$B$2</c:f>
              <c:strCache>
                <c:ptCount val="2"/>
                <c:pt idx="0">
                  <c:v>2019</c:v>
                </c:pt>
                <c:pt idx="1">
                  <c:v>Perusopetus 8. ja 9. lk</c:v>
                </c:pt>
              </c:strCache>
            </c:strRef>
          </c:tx>
          <c:spPr>
            <a:solidFill>
              <a:schemeClr val="accent1"/>
            </a:solidFill>
            <a:ln>
              <a:noFill/>
            </a:ln>
            <a:effectLst/>
            <a:sp3d/>
          </c:spPr>
          <c:invertIfNegative val="0"/>
          <c:cat>
            <c:strRef>
              <c:f>'[ktk.ktk1.fact_ktk_ktk1.latest (3).xlsx]Kouluterveyskyselyn aikasarjat '!$A$3:$A$8</c:f>
              <c:strCache>
                <c:ptCount val="6"/>
                <c:pt idx="0">
                  <c:v>Koko maa</c:v>
                </c:pt>
                <c:pt idx="1">
                  <c:v>Satakunta</c:v>
                </c:pt>
                <c:pt idx="2">
                  <c:v>Eurajoki</c:v>
                </c:pt>
                <c:pt idx="3">
                  <c:v>Harjavalta</c:v>
                </c:pt>
                <c:pt idx="4">
                  <c:v>Kokemäki</c:v>
                </c:pt>
                <c:pt idx="5">
                  <c:v>Nakkila</c:v>
                </c:pt>
              </c:strCache>
            </c:strRef>
          </c:cat>
          <c:val>
            <c:numRef>
              <c:f>'[ktk.ktk1.fact_ktk_ktk1.latest (3).xlsx]Kouluterveyskyselyn aikasarjat '!$B$3:$B$8</c:f>
              <c:numCache>
                <c:formatCode>#\ ##0.0</c:formatCode>
                <c:ptCount val="6"/>
                <c:pt idx="0">
                  <c:v>43.1</c:v>
                </c:pt>
                <c:pt idx="1">
                  <c:v>41.9</c:v>
                </c:pt>
                <c:pt idx="2">
                  <c:v>51.1</c:v>
                </c:pt>
                <c:pt idx="3">
                  <c:v>32.4</c:v>
                </c:pt>
                <c:pt idx="4">
                  <c:v>50.4</c:v>
                </c:pt>
                <c:pt idx="5">
                  <c:v>47.7</c:v>
                </c:pt>
              </c:numCache>
            </c:numRef>
          </c:val>
          <c:extLst xmlns:c16r2="http://schemas.microsoft.com/office/drawing/2015/06/chart">
            <c:ext xmlns:c16="http://schemas.microsoft.com/office/drawing/2014/chart" uri="{C3380CC4-5D6E-409C-BE32-E72D297353CC}">
              <c16:uniqueId val="{00000000-2D3A-453E-AECB-61980531A70B}"/>
            </c:ext>
          </c:extLst>
        </c:ser>
        <c:dLbls>
          <c:showLegendKey val="0"/>
          <c:showVal val="0"/>
          <c:showCatName val="0"/>
          <c:showSerName val="0"/>
          <c:showPercent val="0"/>
          <c:showBubbleSize val="0"/>
        </c:dLbls>
        <c:gapWidth val="150"/>
        <c:shape val="box"/>
        <c:axId val="134398336"/>
        <c:axId val="134399872"/>
        <c:axId val="0"/>
      </c:bar3DChart>
      <c:catAx>
        <c:axId val="134398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399872"/>
        <c:crosses val="autoZero"/>
        <c:auto val="1"/>
        <c:lblAlgn val="ctr"/>
        <c:lblOffset val="100"/>
        <c:noMultiLvlLbl val="0"/>
      </c:catAx>
      <c:valAx>
        <c:axId val="13439987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3983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Osallistunut koulun yhteisten sääntöjen suunnitteluun,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5375822587394"/>
          <c:y val="0.16919026246693622"/>
          <c:w val="0.7371434820647419"/>
          <c:h val="0.55493016819956553"/>
        </c:manualLayout>
      </c:layout>
      <c:bar3DChart>
        <c:barDir val="bar"/>
        <c:grouping val="clustered"/>
        <c:varyColors val="0"/>
        <c:ser>
          <c:idx val="0"/>
          <c:order val="0"/>
          <c:tx>
            <c:strRef>
              <c:f>'[ktk.ktk4.fact_ktk_ktk4.latest (6).xlsx]Kouluterveyskyselyn tulokset 20'!$B$2</c:f>
              <c:strCache>
                <c:ptCount val="1"/>
                <c:pt idx="0">
                  <c:v>Sukupuoli: yhteensä</c:v>
                </c:pt>
              </c:strCache>
            </c:strRef>
          </c:tx>
          <c:spPr>
            <a:solidFill>
              <a:schemeClr val="accent1"/>
            </a:solidFill>
            <a:ln>
              <a:noFill/>
            </a:ln>
            <a:effectLst/>
            <a:sp3d/>
          </c:spPr>
          <c:invertIfNegative val="0"/>
          <c:cat>
            <c:strRef>
              <c:f>'[ktk.ktk4.fact_ktk_ktk4.latest (6).xlsx]Kouluterveyskyselyn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(6).xlsx]Kouluterveyskyselyn tulokset 20'!$B$3:$B$8</c:f>
              <c:numCache>
                <c:formatCode>#\ ##0.0</c:formatCode>
                <c:ptCount val="6"/>
                <c:pt idx="0">
                  <c:v>71.5</c:v>
                </c:pt>
                <c:pt idx="1">
                  <c:v>70.900000000000006</c:v>
                </c:pt>
                <c:pt idx="2">
                  <c:v>72.3</c:v>
                </c:pt>
                <c:pt idx="3">
                  <c:v>75.5</c:v>
                </c:pt>
                <c:pt idx="4">
                  <c:v>56.1</c:v>
                </c:pt>
                <c:pt idx="5">
                  <c:v>69</c:v>
                </c:pt>
              </c:numCache>
            </c:numRef>
          </c:val>
          <c:extLst xmlns:c16r2="http://schemas.microsoft.com/office/drawing/2015/06/chart">
            <c:ext xmlns:c16="http://schemas.microsoft.com/office/drawing/2014/chart" uri="{C3380CC4-5D6E-409C-BE32-E72D297353CC}">
              <c16:uniqueId val="{00000000-743E-4877-97D0-63898951237E}"/>
            </c:ext>
          </c:extLst>
        </c:ser>
        <c:dLbls>
          <c:showLegendKey val="0"/>
          <c:showVal val="0"/>
          <c:showCatName val="0"/>
          <c:showSerName val="0"/>
          <c:showPercent val="0"/>
          <c:showBubbleSize val="0"/>
        </c:dLbls>
        <c:gapWidth val="150"/>
        <c:shape val="box"/>
        <c:axId val="130602496"/>
        <c:axId val="130604032"/>
        <c:axId val="0"/>
      </c:bar3DChart>
      <c:catAx>
        <c:axId val="130602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604032"/>
        <c:crosses val="autoZero"/>
        <c:auto val="1"/>
        <c:lblAlgn val="ctr"/>
        <c:lblOffset val="100"/>
        <c:noMultiLvlLbl val="0"/>
      </c:catAx>
      <c:valAx>
        <c:axId val="1306040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602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Ei</a:t>
            </a:r>
            <a:r>
              <a:rPr lang="en-US" sz="1600" dirty="0"/>
              <a:t> </a:t>
            </a:r>
            <a:r>
              <a:rPr lang="en-US" sz="1600" dirty="0" err="1"/>
              <a:t>koe</a:t>
            </a:r>
            <a:r>
              <a:rPr lang="en-US" sz="1600" dirty="0"/>
              <a:t> </a:t>
            </a:r>
            <a:r>
              <a:rPr lang="en-US" sz="1600" dirty="0" err="1"/>
              <a:t>olevansa</a:t>
            </a:r>
            <a:r>
              <a:rPr lang="en-US" sz="1600" dirty="0"/>
              <a:t> </a:t>
            </a:r>
            <a:r>
              <a:rPr lang="en-US" sz="1600" dirty="0" err="1"/>
              <a:t>tärkeä</a:t>
            </a:r>
            <a:r>
              <a:rPr lang="en-US" sz="1600" dirty="0"/>
              <a:t> </a:t>
            </a:r>
            <a:r>
              <a:rPr lang="en-US" sz="1600" dirty="0" err="1"/>
              <a:t>osa</a:t>
            </a:r>
            <a:r>
              <a:rPr lang="en-US" sz="1600" dirty="0"/>
              <a:t> </a:t>
            </a:r>
            <a:r>
              <a:rPr lang="en-US" sz="1600" dirty="0" err="1"/>
              <a:t>koulu</a:t>
            </a:r>
            <a:r>
              <a:rPr lang="en-US" sz="1600" dirty="0"/>
              <a:t>- </a:t>
            </a:r>
            <a:r>
              <a:rPr lang="en-US" sz="1600" dirty="0" err="1"/>
              <a:t>eikä</a:t>
            </a:r>
            <a:r>
              <a:rPr lang="en-US" sz="1600" dirty="0"/>
              <a:t> </a:t>
            </a:r>
            <a:r>
              <a:rPr lang="en-US" sz="1600" dirty="0" err="1"/>
              <a:t>luokkayhteisöä</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(4).xlsx]Kouluterveyskyselyn aikasarjat '!$B$1:$B$3</c:f>
              <c:strCache>
                <c:ptCount val="3"/>
                <c:pt idx="0">
                  <c:v>Ei koe olevansa tärkeä osa koulu- eikä luokkayhteisöä, %</c:v>
                </c:pt>
                <c:pt idx="2">
                  <c:v>Sukupuoli: yhteensä</c:v>
                </c:pt>
              </c:strCache>
            </c:strRef>
          </c:tx>
          <c:spPr>
            <a:solidFill>
              <a:schemeClr val="accent1"/>
            </a:solidFill>
            <a:ln>
              <a:noFill/>
            </a:ln>
            <a:effectLst/>
            <a:sp3d/>
          </c:spPr>
          <c:invertIfNegative val="0"/>
          <c:cat>
            <c:strRef>
              <c:f>'[ktk.ktk1.fact_ktk_ktk1.latest (4).xlsx]Kouluterveyskyselyn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(4).xlsx]Kouluterveyskyselyn aikasarjat '!$B$4:$B$9</c:f>
              <c:numCache>
                <c:formatCode>#\ ##0.0</c:formatCode>
                <c:ptCount val="6"/>
                <c:pt idx="0">
                  <c:v>11.7</c:v>
                </c:pt>
                <c:pt idx="1">
                  <c:v>12</c:v>
                </c:pt>
                <c:pt idx="2">
                  <c:v>8.8000000000000007</c:v>
                </c:pt>
                <c:pt idx="3">
                  <c:v>19.2</c:v>
                </c:pt>
                <c:pt idx="4">
                  <c:v>8.8000000000000007</c:v>
                </c:pt>
                <c:pt idx="5">
                  <c:v>6.4</c:v>
                </c:pt>
              </c:numCache>
            </c:numRef>
          </c:val>
          <c:extLst xmlns:c16r2="http://schemas.microsoft.com/office/drawing/2015/06/chart">
            <c:ext xmlns:c16="http://schemas.microsoft.com/office/drawing/2014/chart" uri="{C3380CC4-5D6E-409C-BE32-E72D297353CC}">
              <c16:uniqueId val="{00000000-A38F-4303-9C3A-6F9623183542}"/>
            </c:ext>
          </c:extLst>
        </c:ser>
        <c:dLbls>
          <c:showLegendKey val="0"/>
          <c:showVal val="0"/>
          <c:showCatName val="0"/>
          <c:showSerName val="0"/>
          <c:showPercent val="0"/>
          <c:showBubbleSize val="0"/>
        </c:dLbls>
        <c:gapWidth val="150"/>
        <c:shape val="box"/>
        <c:axId val="134439296"/>
        <c:axId val="134440832"/>
        <c:axId val="0"/>
      </c:bar3DChart>
      <c:catAx>
        <c:axId val="134439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440832"/>
        <c:crosses val="autoZero"/>
        <c:auto val="1"/>
        <c:lblAlgn val="ctr"/>
        <c:lblOffset val="100"/>
        <c:noMultiLvlLbl val="0"/>
      </c:catAx>
      <c:valAx>
        <c:axId val="1344408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439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päivittäiset</a:t>
            </a:r>
            <a:r>
              <a:rPr lang="en-US" sz="1600" dirty="0"/>
              <a:t> </a:t>
            </a:r>
            <a:r>
              <a:rPr lang="en-US" sz="1600" dirty="0" err="1"/>
              <a:t>tekemiset</a:t>
            </a:r>
            <a:r>
              <a:rPr lang="en-US" sz="1600" dirty="0"/>
              <a:t> </a:t>
            </a:r>
            <a:r>
              <a:rPr lang="en-US" sz="1600" dirty="0" err="1"/>
              <a:t>merkitykselliseksi</a:t>
            </a:r>
            <a:r>
              <a:rPr lang="en-US" sz="1600" dirty="0"/>
              <a:t>, </a:t>
            </a:r>
            <a:r>
              <a:rPr lang="en-US" sz="1600" dirty="0" smtClean="0"/>
              <a:t>%, 2019 , 8 &amp; 9lk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(5).xlsx]Kouluterveyskyselyn aikasarjat '!$B$2:$B$3</c:f>
              <c:strCache>
                <c:ptCount val="2"/>
                <c:pt idx="0">
                  <c:v>Pojat</c:v>
                </c:pt>
              </c:strCache>
            </c:strRef>
          </c:tx>
          <c:spPr>
            <a:solidFill>
              <a:schemeClr val="accent1"/>
            </a:solidFill>
            <a:ln>
              <a:noFill/>
            </a:ln>
            <a:effectLst/>
            <a:sp3d/>
          </c:spPr>
          <c:invertIfNegative val="0"/>
          <c:cat>
            <c:strRef>
              <c:f>'[ktk.ktk1.fact_ktk_ktk1.latest (5).xlsx]Kouluterveyskyselyn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(5).xlsx]Kouluterveyskyselyn aikasarjat '!$B$4:$B$9</c:f>
              <c:numCache>
                <c:formatCode>#\ ##0.0</c:formatCode>
                <c:ptCount val="6"/>
                <c:pt idx="0">
                  <c:v>72.400000000000006</c:v>
                </c:pt>
                <c:pt idx="1">
                  <c:v>72.7</c:v>
                </c:pt>
                <c:pt idx="2">
                  <c:v>84.4</c:v>
                </c:pt>
                <c:pt idx="3">
                  <c:v>52.5</c:v>
                </c:pt>
                <c:pt idx="4">
                  <c:v>81.3</c:v>
                </c:pt>
                <c:pt idx="5">
                  <c:v>87.5</c:v>
                </c:pt>
              </c:numCache>
            </c:numRef>
          </c:val>
          <c:extLst xmlns:c16r2="http://schemas.microsoft.com/office/drawing/2015/06/chart">
            <c:ext xmlns:c16="http://schemas.microsoft.com/office/drawing/2014/chart" uri="{C3380CC4-5D6E-409C-BE32-E72D297353CC}">
              <c16:uniqueId val="{00000000-A065-4404-8880-5615DEA3701B}"/>
            </c:ext>
          </c:extLst>
        </c:ser>
        <c:ser>
          <c:idx val="1"/>
          <c:order val="1"/>
          <c:tx>
            <c:strRef>
              <c:f>'[ktk.ktk1.fact_ktk_ktk1.latest (5).xlsx]Kouluterveyskyselyn aikasarjat '!$C$2:$C$3</c:f>
              <c:strCache>
                <c:ptCount val="2"/>
                <c:pt idx="0">
                  <c:v>Tytöt</c:v>
                </c:pt>
              </c:strCache>
            </c:strRef>
          </c:tx>
          <c:spPr>
            <a:solidFill>
              <a:schemeClr val="accent2"/>
            </a:solidFill>
            <a:ln>
              <a:noFill/>
            </a:ln>
            <a:effectLst/>
            <a:sp3d/>
          </c:spPr>
          <c:invertIfNegative val="0"/>
          <c:cat>
            <c:strRef>
              <c:f>'[ktk.ktk1.fact_ktk_ktk1.latest (5).xlsx]Kouluterveyskyselyn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(5).xlsx]Kouluterveyskyselyn aikasarjat '!$C$4:$C$9</c:f>
              <c:numCache>
                <c:formatCode>#\ ##0.0</c:formatCode>
                <c:ptCount val="6"/>
                <c:pt idx="0">
                  <c:v>59.5</c:v>
                </c:pt>
                <c:pt idx="1">
                  <c:v>58.3</c:v>
                </c:pt>
                <c:pt idx="2">
                  <c:v>73.2</c:v>
                </c:pt>
                <c:pt idx="3">
                  <c:v>60.3</c:v>
                </c:pt>
                <c:pt idx="4">
                  <c:v>74.099999999999994</c:v>
                </c:pt>
                <c:pt idx="5">
                  <c:v>63.1</c:v>
                </c:pt>
              </c:numCache>
            </c:numRef>
          </c:val>
          <c:extLst xmlns:c16r2="http://schemas.microsoft.com/office/drawing/2015/06/chart">
            <c:ext xmlns:c16="http://schemas.microsoft.com/office/drawing/2014/chart" uri="{C3380CC4-5D6E-409C-BE32-E72D297353CC}">
              <c16:uniqueId val="{00000001-A065-4404-8880-5615DEA3701B}"/>
            </c:ext>
          </c:extLst>
        </c:ser>
        <c:ser>
          <c:idx val="2"/>
          <c:order val="2"/>
          <c:tx>
            <c:strRef>
              <c:f>'[ktk.ktk1.fact_ktk_ktk1.latest (5).xlsx]Kouluterveyskyselyn aikasarjat '!$D$2:$D$3</c:f>
              <c:strCache>
                <c:ptCount val="2"/>
                <c:pt idx="0">
                  <c:v>Sukupuoli: yhteensä</c:v>
                </c:pt>
              </c:strCache>
            </c:strRef>
          </c:tx>
          <c:spPr>
            <a:solidFill>
              <a:schemeClr val="accent6"/>
            </a:solidFill>
            <a:ln>
              <a:noFill/>
            </a:ln>
            <a:effectLst/>
            <a:sp3d/>
          </c:spPr>
          <c:invertIfNegative val="0"/>
          <c:cat>
            <c:strRef>
              <c:f>'[ktk.ktk1.fact_ktk_ktk1.latest (5).xlsx]Kouluterveyskyselyn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(5).xlsx]Kouluterveyskyselyn aikasarjat '!$D$4:$D$9</c:f>
              <c:numCache>
                <c:formatCode>#\ ##0.0</c:formatCode>
                <c:ptCount val="6"/>
                <c:pt idx="0">
                  <c:v>65.7</c:v>
                </c:pt>
                <c:pt idx="1">
                  <c:v>65.3</c:v>
                </c:pt>
                <c:pt idx="2">
                  <c:v>79.099999999999994</c:v>
                </c:pt>
                <c:pt idx="3">
                  <c:v>57.1</c:v>
                </c:pt>
                <c:pt idx="4">
                  <c:v>77.400000000000006</c:v>
                </c:pt>
                <c:pt idx="5">
                  <c:v>72.400000000000006</c:v>
                </c:pt>
              </c:numCache>
            </c:numRef>
          </c:val>
          <c:extLst xmlns:c16r2="http://schemas.microsoft.com/office/drawing/2015/06/chart">
            <c:ext xmlns:c16="http://schemas.microsoft.com/office/drawing/2014/chart" uri="{C3380CC4-5D6E-409C-BE32-E72D297353CC}">
              <c16:uniqueId val="{00000002-A065-4404-8880-5615DEA3701B}"/>
            </c:ext>
          </c:extLst>
        </c:ser>
        <c:dLbls>
          <c:showLegendKey val="0"/>
          <c:showVal val="0"/>
          <c:showCatName val="0"/>
          <c:showSerName val="0"/>
          <c:showPercent val="0"/>
          <c:showBubbleSize val="0"/>
        </c:dLbls>
        <c:gapWidth val="150"/>
        <c:shape val="box"/>
        <c:axId val="134490752"/>
        <c:axId val="134492544"/>
        <c:axId val="0"/>
      </c:bar3DChart>
      <c:catAx>
        <c:axId val="134490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34492544"/>
        <c:crosses val="autoZero"/>
        <c:auto val="1"/>
        <c:lblAlgn val="ctr"/>
        <c:lblOffset val="100"/>
        <c:noMultiLvlLbl val="0"/>
      </c:catAx>
      <c:valAx>
        <c:axId val="13449254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490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saavansa</a:t>
            </a:r>
            <a:r>
              <a:rPr lang="en-US" sz="1600" dirty="0"/>
              <a:t> </a:t>
            </a:r>
            <a:r>
              <a:rPr lang="en-US" sz="1600" dirty="0" err="1"/>
              <a:t>myönteistä</a:t>
            </a:r>
            <a:r>
              <a:rPr lang="en-US" sz="1600" dirty="0"/>
              <a:t> </a:t>
            </a:r>
            <a:r>
              <a:rPr lang="en-US" sz="1600" dirty="0" err="1"/>
              <a:t>palautetta</a:t>
            </a:r>
            <a:r>
              <a:rPr lang="en-US" sz="1600" dirty="0"/>
              <a:t> </a:t>
            </a:r>
            <a:r>
              <a:rPr lang="en-US" sz="1600" dirty="0" err="1"/>
              <a:t>tekemisistä</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(6).xlsx]Kouluterveyskyselyn aikasarjat '!$B$2:$B$3</c:f>
              <c:strCache>
                <c:ptCount val="2"/>
                <c:pt idx="0">
                  <c:v>Pojat</c:v>
                </c:pt>
              </c:strCache>
            </c:strRef>
          </c:tx>
          <c:spPr>
            <a:solidFill>
              <a:schemeClr val="accent1"/>
            </a:solidFill>
            <a:ln>
              <a:noFill/>
            </a:ln>
            <a:effectLst/>
            <a:sp3d/>
          </c:spPr>
          <c:invertIfNegative val="0"/>
          <c:cat>
            <c:strRef>
              <c:f>'[ktk.ktk1.fact_ktk_ktk1.latest (6).xlsx]Kouluterveyskyselyn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(6).xlsx]Kouluterveyskyselyn aikasarjat '!$B$4:$B$9</c:f>
              <c:numCache>
                <c:formatCode>#\ ##0.0</c:formatCode>
                <c:ptCount val="6"/>
                <c:pt idx="0">
                  <c:v>76.400000000000006</c:v>
                </c:pt>
                <c:pt idx="1">
                  <c:v>75.5</c:v>
                </c:pt>
                <c:pt idx="2">
                  <c:v>81.099999999999994</c:v>
                </c:pt>
                <c:pt idx="3">
                  <c:v>62.5</c:v>
                </c:pt>
                <c:pt idx="4">
                  <c:v>87.5</c:v>
                </c:pt>
                <c:pt idx="5">
                  <c:v>82.5</c:v>
                </c:pt>
              </c:numCache>
            </c:numRef>
          </c:val>
          <c:extLst xmlns:c16r2="http://schemas.microsoft.com/office/drawing/2015/06/chart">
            <c:ext xmlns:c16="http://schemas.microsoft.com/office/drawing/2014/chart" uri="{C3380CC4-5D6E-409C-BE32-E72D297353CC}">
              <c16:uniqueId val="{00000000-2492-48A9-A807-625E4CE1700F}"/>
            </c:ext>
          </c:extLst>
        </c:ser>
        <c:ser>
          <c:idx val="1"/>
          <c:order val="1"/>
          <c:tx>
            <c:strRef>
              <c:f>'[ktk.ktk1.fact_ktk_ktk1.latest (6).xlsx]Kouluterveyskyselyn aikasarjat '!$C$2:$C$3</c:f>
              <c:strCache>
                <c:ptCount val="2"/>
                <c:pt idx="0">
                  <c:v>Tytöt</c:v>
                </c:pt>
              </c:strCache>
            </c:strRef>
          </c:tx>
          <c:spPr>
            <a:solidFill>
              <a:schemeClr val="accent2"/>
            </a:solidFill>
            <a:ln>
              <a:noFill/>
            </a:ln>
            <a:effectLst/>
            <a:sp3d/>
          </c:spPr>
          <c:invertIfNegative val="0"/>
          <c:cat>
            <c:strRef>
              <c:f>'[ktk.ktk1.fact_ktk_ktk1.latest (6).xlsx]Kouluterveyskyselyn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(6).xlsx]Kouluterveyskyselyn aikasarjat '!$C$4:$C$9</c:f>
              <c:numCache>
                <c:formatCode>#\ ##0.0</c:formatCode>
                <c:ptCount val="6"/>
                <c:pt idx="0">
                  <c:v>67.3</c:v>
                </c:pt>
                <c:pt idx="1">
                  <c:v>65.8</c:v>
                </c:pt>
                <c:pt idx="2">
                  <c:v>76.5</c:v>
                </c:pt>
                <c:pt idx="3">
                  <c:v>66.7</c:v>
                </c:pt>
                <c:pt idx="4">
                  <c:v>77.599999999999994</c:v>
                </c:pt>
                <c:pt idx="5">
                  <c:v>70.3</c:v>
                </c:pt>
              </c:numCache>
            </c:numRef>
          </c:val>
          <c:extLst xmlns:c16r2="http://schemas.microsoft.com/office/drawing/2015/06/chart">
            <c:ext xmlns:c16="http://schemas.microsoft.com/office/drawing/2014/chart" uri="{C3380CC4-5D6E-409C-BE32-E72D297353CC}">
              <c16:uniqueId val="{00000001-2492-48A9-A807-625E4CE1700F}"/>
            </c:ext>
          </c:extLst>
        </c:ser>
        <c:ser>
          <c:idx val="2"/>
          <c:order val="2"/>
          <c:tx>
            <c:strRef>
              <c:f>'[ktk.ktk1.fact_ktk_ktk1.latest (6).xlsx]Kouluterveyskyselyn aikasarjat '!$D$2:$D$3</c:f>
              <c:strCache>
                <c:ptCount val="2"/>
                <c:pt idx="0">
                  <c:v>Sukupuoli: yhteensä</c:v>
                </c:pt>
              </c:strCache>
            </c:strRef>
          </c:tx>
          <c:spPr>
            <a:solidFill>
              <a:schemeClr val="accent6"/>
            </a:solidFill>
            <a:ln>
              <a:noFill/>
            </a:ln>
            <a:effectLst/>
            <a:sp3d/>
          </c:spPr>
          <c:invertIfNegative val="0"/>
          <c:cat>
            <c:strRef>
              <c:f>'[ktk.ktk1.fact_ktk_ktk1.latest (6).xlsx]Kouluterveyskyselyn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(6).xlsx]Kouluterveyskyselyn aikasarjat '!$D$4:$D$9</c:f>
              <c:numCache>
                <c:formatCode>#\ ##0.0</c:formatCode>
                <c:ptCount val="6"/>
                <c:pt idx="0">
                  <c:v>71.599999999999994</c:v>
                </c:pt>
                <c:pt idx="1">
                  <c:v>70.400000000000006</c:v>
                </c:pt>
                <c:pt idx="2">
                  <c:v>78.900000000000006</c:v>
                </c:pt>
                <c:pt idx="3">
                  <c:v>64.900000000000006</c:v>
                </c:pt>
                <c:pt idx="4">
                  <c:v>82.1</c:v>
                </c:pt>
                <c:pt idx="5">
                  <c:v>75</c:v>
                </c:pt>
              </c:numCache>
            </c:numRef>
          </c:val>
          <c:extLst xmlns:c16r2="http://schemas.microsoft.com/office/drawing/2015/06/chart">
            <c:ext xmlns:c16="http://schemas.microsoft.com/office/drawing/2014/chart" uri="{C3380CC4-5D6E-409C-BE32-E72D297353CC}">
              <c16:uniqueId val="{00000002-2492-48A9-A807-625E4CE1700F}"/>
            </c:ext>
          </c:extLst>
        </c:ser>
        <c:dLbls>
          <c:showLegendKey val="0"/>
          <c:showVal val="0"/>
          <c:showCatName val="0"/>
          <c:showSerName val="0"/>
          <c:showPercent val="0"/>
          <c:showBubbleSize val="0"/>
        </c:dLbls>
        <c:gapWidth val="150"/>
        <c:shape val="box"/>
        <c:axId val="134542464"/>
        <c:axId val="134544000"/>
        <c:axId val="0"/>
      </c:bar3DChart>
      <c:catAx>
        <c:axId val="134542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544000"/>
        <c:crosses val="autoZero"/>
        <c:auto val="1"/>
        <c:lblAlgn val="ctr"/>
        <c:lblOffset val="100"/>
        <c:noMultiLvlLbl val="0"/>
      </c:catAx>
      <c:valAx>
        <c:axId val="1345440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542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kuuluvansa</a:t>
            </a:r>
            <a:r>
              <a:rPr lang="en-US" sz="1600" dirty="0"/>
              <a:t> </a:t>
            </a:r>
            <a:r>
              <a:rPr lang="en-US" sz="1600" dirty="0" err="1"/>
              <a:t>itselleen</a:t>
            </a:r>
            <a:r>
              <a:rPr lang="en-US" sz="1600" dirty="0"/>
              <a:t> </a:t>
            </a:r>
            <a:r>
              <a:rPr lang="en-US" sz="1600" dirty="0" err="1"/>
              <a:t>tärkeään</a:t>
            </a:r>
            <a:r>
              <a:rPr lang="en-US" sz="1600" dirty="0"/>
              <a:t> </a:t>
            </a:r>
            <a:r>
              <a:rPr lang="en-US" sz="1600" dirty="0" err="1"/>
              <a:t>ryhmään</a:t>
            </a:r>
            <a:r>
              <a:rPr lang="en-US" sz="1600" dirty="0"/>
              <a:t> tai </a:t>
            </a:r>
            <a:r>
              <a:rPr lang="en-US" sz="1600" dirty="0" err="1"/>
              <a:t>yhteisöön</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(7).xlsx]Kouluterveyskyselyn aikasarjat '!$B$2:$B$3</c:f>
              <c:strCache>
                <c:ptCount val="2"/>
                <c:pt idx="0">
                  <c:v>Pojat</c:v>
                </c:pt>
              </c:strCache>
            </c:strRef>
          </c:tx>
          <c:spPr>
            <a:solidFill>
              <a:schemeClr val="accent1"/>
            </a:solidFill>
            <a:ln>
              <a:noFill/>
            </a:ln>
            <a:effectLst/>
            <a:sp3d/>
          </c:spPr>
          <c:invertIfNegative val="0"/>
          <c:cat>
            <c:strRef>
              <c:f>'[ktk.ktk1.fact_ktk_ktk1.latest (7).xlsx]Kouluterveyskyselyn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(7).xlsx]Kouluterveyskyselyn aikasarjat '!$B$4:$B$9</c:f>
              <c:numCache>
                <c:formatCode>#\ ##0.0</c:formatCode>
                <c:ptCount val="6"/>
                <c:pt idx="0">
                  <c:v>76.400000000000006</c:v>
                </c:pt>
                <c:pt idx="1">
                  <c:v>75.2</c:v>
                </c:pt>
                <c:pt idx="2">
                  <c:v>80.900000000000006</c:v>
                </c:pt>
                <c:pt idx="3">
                  <c:v>57.5</c:v>
                </c:pt>
                <c:pt idx="4">
                  <c:v>74.5</c:v>
                </c:pt>
                <c:pt idx="5">
                  <c:v>90</c:v>
                </c:pt>
              </c:numCache>
            </c:numRef>
          </c:val>
          <c:extLst xmlns:c16r2="http://schemas.microsoft.com/office/drawing/2015/06/chart">
            <c:ext xmlns:c16="http://schemas.microsoft.com/office/drawing/2014/chart" uri="{C3380CC4-5D6E-409C-BE32-E72D297353CC}">
              <c16:uniqueId val="{00000000-CD1C-4CE0-AE97-49B55EC71504}"/>
            </c:ext>
          </c:extLst>
        </c:ser>
        <c:ser>
          <c:idx val="1"/>
          <c:order val="1"/>
          <c:tx>
            <c:strRef>
              <c:f>'[ktk.ktk1.fact_ktk_ktk1.latest (7).xlsx]Kouluterveyskyselyn aikasarjat '!$C$2:$C$3</c:f>
              <c:strCache>
                <c:ptCount val="2"/>
                <c:pt idx="0">
                  <c:v>Tytöt</c:v>
                </c:pt>
              </c:strCache>
            </c:strRef>
          </c:tx>
          <c:spPr>
            <a:solidFill>
              <a:schemeClr val="accent2"/>
            </a:solidFill>
            <a:ln>
              <a:noFill/>
            </a:ln>
            <a:effectLst/>
            <a:sp3d/>
          </c:spPr>
          <c:invertIfNegative val="0"/>
          <c:cat>
            <c:strRef>
              <c:f>'[ktk.ktk1.fact_ktk_ktk1.latest (7).xlsx]Kouluterveyskyselyn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(7).xlsx]Kouluterveyskyselyn aikasarjat '!$C$4:$C$9</c:f>
              <c:numCache>
                <c:formatCode>#\ ##0.0</c:formatCode>
                <c:ptCount val="6"/>
                <c:pt idx="0">
                  <c:v>69.8</c:v>
                </c:pt>
                <c:pt idx="1">
                  <c:v>68.5</c:v>
                </c:pt>
                <c:pt idx="2">
                  <c:v>75.3</c:v>
                </c:pt>
                <c:pt idx="3">
                  <c:v>71.900000000000006</c:v>
                </c:pt>
                <c:pt idx="4">
                  <c:v>77.599999999999994</c:v>
                </c:pt>
                <c:pt idx="5">
                  <c:v>76.599999999999994</c:v>
                </c:pt>
              </c:numCache>
            </c:numRef>
          </c:val>
          <c:extLst xmlns:c16r2="http://schemas.microsoft.com/office/drawing/2015/06/chart">
            <c:ext xmlns:c16="http://schemas.microsoft.com/office/drawing/2014/chart" uri="{C3380CC4-5D6E-409C-BE32-E72D297353CC}">
              <c16:uniqueId val="{00000001-CD1C-4CE0-AE97-49B55EC71504}"/>
            </c:ext>
          </c:extLst>
        </c:ser>
        <c:ser>
          <c:idx val="2"/>
          <c:order val="2"/>
          <c:tx>
            <c:strRef>
              <c:f>'[ktk.ktk1.fact_ktk_ktk1.latest (7).xlsx]Kouluterveyskyselyn aikasarjat '!$D$2:$D$3</c:f>
              <c:strCache>
                <c:ptCount val="2"/>
                <c:pt idx="0">
                  <c:v>Sukupuoli: yhteensä</c:v>
                </c:pt>
              </c:strCache>
            </c:strRef>
          </c:tx>
          <c:spPr>
            <a:solidFill>
              <a:schemeClr val="accent6"/>
            </a:solidFill>
            <a:ln>
              <a:noFill/>
            </a:ln>
            <a:effectLst/>
            <a:sp3d/>
          </c:spPr>
          <c:invertIfNegative val="0"/>
          <c:cat>
            <c:strRef>
              <c:f>'[ktk.ktk1.fact_ktk_ktk1.latest (7).xlsx]Kouluterveyskyselyn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(7).xlsx]Kouluterveyskyselyn aikasarjat '!$D$4:$D$9</c:f>
              <c:numCache>
                <c:formatCode>#\ ##0.0</c:formatCode>
                <c:ptCount val="6"/>
                <c:pt idx="0">
                  <c:v>73</c:v>
                </c:pt>
                <c:pt idx="1">
                  <c:v>71.8</c:v>
                </c:pt>
                <c:pt idx="2">
                  <c:v>78.2</c:v>
                </c:pt>
                <c:pt idx="3">
                  <c:v>66</c:v>
                </c:pt>
                <c:pt idx="4">
                  <c:v>76.2</c:v>
                </c:pt>
                <c:pt idx="5">
                  <c:v>81.7</c:v>
                </c:pt>
              </c:numCache>
            </c:numRef>
          </c:val>
          <c:extLst xmlns:c16r2="http://schemas.microsoft.com/office/drawing/2015/06/chart">
            <c:ext xmlns:c16="http://schemas.microsoft.com/office/drawing/2014/chart" uri="{C3380CC4-5D6E-409C-BE32-E72D297353CC}">
              <c16:uniqueId val="{00000002-CD1C-4CE0-AE97-49B55EC71504}"/>
            </c:ext>
          </c:extLst>
        </c:ser>
        <c:dLbls>
          <c:showLegendKey val="0"/>
          <c:showVal val="0"/>
          <c:showCatName val="0"/>
          <c:showSerName val="0"/>
          <c:showPercent val="0"/>
          <c:showBubbleSize val="0"/>
        </c:dLbls>
        <c:gapWidth val="150"/>
        <c:shape val="box"/>
        <c:axId val="134593920"/>
        <c:axId val="134603904"/>
        <c:axId val="0"/>
      </c:bar3DChart>
      <c:catAx>
        <c:axId val="134593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603904"/>
        <c:crosses val="autoZero"/>
        <c:auto val="1"/>
        <c:lblAlgn val="ctr"/>
        <c:lblOffset val="100"/>
        <c:noMultiLvlLbl val="0"/>
      </c:catAx>
      <c:valAx>
        <c:axId val="1346039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593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että</a:t>
            </a:r>
            <a:r>
              <a:rPr lang="en-US" sz="1600" dirty="0"/>
              <a:t> </a:t>
            </a:r>
            <a:r>
              <a:rPr lang="en-US" sz="1600" dirty="0" err="1"/>
              <a:t>elämällä</a:t>
            </a:r>
            <a:r>
              <a:rPr lang="en-US" sz="1600" dirty="0"/>
              <a:t> on </a:t>
            </a:r>
            <a:r>
              <a:rPr lang="en-US" sz="1600" dirty="0" err="1"/>
              <a:t>tarkoitus</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(8).xlsx]Kouluterveyskyselyn aikasarjat '!$B$2:$B$3</c:f>
              <c:strCache>
                <c:ptCount val="2"/>
                <c:pt idx="0">
                  <c:v>Pojat</c:v>
                </c:pt>
              </c:strCache>
            </c:strRef>
          </c:tx>
          <c:spPr>
            <a:solidFill>
              <a:schemeClr val="accent1"/>
            </a:solidFill>
            <a:ln>
              <a:noFill/>
            </a:ln>
            <a:effectLst/>
            <a:sp3d/>
          </c:spPr>
          <c:invertIfNegative val="0"/>
          <c:cat>
            <c:strRef>
              <c:f>'[ktk.ktk1.fact_ktk_ktk1.latest (8).xlsx]Kouluterveyskyselyn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(8).xlsx]Kouluterveyskyselyn aikasarjat '!$B$4:$B$9</c:f>
              <c:numCache>
                <c:formatCode>#\ ##0.0</c:formatCode>
                <c:ptCount val="6"/>
                <c:pt idx="0">
                  <c:v>76.3</c:v>
                </c:pt>
                <c:pt idx="1">
                  <c:v>75.8</c:v>
                </c:pt>
                <c:pt idx="2">
                  <c:v>81.099999999999994</c:v>
                </c:pt>
                <c:pt idx="3">
                  <c:v>65</c:v>
                </c:pt>
                <c:pt idx="4">
                  <c:v>83.3</c:v>
                </c:pt>
                <c:pt idx="5">
                  <c:v>85.4</c:v>
                </c:pt>
              </c:numCache>
            </c:numRef>
          </c:val>
          <c:extLst xmlns:c16r2="http://schemas.microsoft.com/office/drawing/2015/06/chart">
            <c:ext xmlns:c16="http://schemas.microsoft.com/office/drawing/2014/chart" uri="{C3380CC4-5D6E-409C-BE32-E72D297353CC}">
              <c16:uniqueId val="{00000000-4620-4C56-A444-411367176D99}"/>
            </c:ext>
          </c:extLst>
        </c:ser>
        <c:ser>
          <c:idx val="1"/>
          <c:order val="1"/>
          <c:tx>
            <c:strRef>
              <c:f>'[ktk.ktk1.fact_ktk_ktk1.latest (8).xlsx]Kouluterveyskyselyn aikasarjat '!$C$2:$C$3</c:f>
              <c:strCache>
                <c:ptCount val="2"/>
                <c:pt idx="0">
                  <c:v>Tytöt</c:v>
                </c:pt>
              </c:strCache>
            </c:strRef>
          </c:tx>
          <c:spPr>
            <a:solidFill>
              <a:schemeClr val="accent2"/>
            </a:solidFill>
            <a:ln>
              <a:noFill/>
            </a:ln>
            <a:effectLst/>
            <a:sp3d/>
          </c:spPr>
          <c:invertIfNegative val="0"/>
          <c:cat>
            <c:strRef>
              <c:f>'[ktk.ktk1.fact_ktk_ktk1.latest (8).xlsx]Kouluterveyskyselyn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(8).xlsx]Kouluterveyskyselyn aikasarjat '!$C$4:$C$9</c:f>
              <c:numCache>
                <c:formatCode>#\ ##0.0</c:formatCode>
                <c:ptCount val="6"/>
                <c:pt idx="0">
                  <c:v>63.5</c:v>
                </c:pt>
                <c:pt idx="1">
                  <c:v>62.6</c:v>
                </c:pt>
                <c:pt idx="2">
                  <c:v>70.400000000000006</c:v>
                </c:pt>
                <c:pt idx="3">
                  <c:v>70.2</c:v>
                </c:pt>
                <c:pt idx="4">
                  <c:v>77.599999999999994</c:v>
                </c:pt>
                <c:pt idx="5">
                  <c:v>67.7</c:v>
                </c:pt>
              </c:numCache>
            </c:numRef>
          </c:val>
          <c:extLst xmlns:c16r2="http://schemas.microsoft.com/office/drawing/2015/06/chart">
            <c:ext xmlns:c16="http://schemas.microsoft.com/office/drawing/2014/chart" uri="{C3380CC4-5D6E-409C-BE32-E72D297353CC}">
              <c16:uniqueId val="{00000001-4620-4C56-A444-411367176D99}"/>
            </c:ext>
          </c:extLst>
        </c:ser>
        <c:ser>
          <c:idx val="2"/>
          <c:order val="2"/>
          <c:tx>
            <c:strRef>
              <c:f>'[ktk.ktk1.fact_ktk_ktk1.latest (8).xlsx]Kouluterveyskyselyn aikasarjat '!$D$2:$D$3</c:f>
              <c:strCache>
                <c:ptCount val="2"/>
                <c:pt idx="0">
                  <c:v>Sukupuoli: yhteensä</c:v>
                </c:pt>
              </c:strCache>
            </c:strRef>
          </c:tx>
          <c:spPr>
            <a:solidFill>
              <a:schemeClr val="accent6"/>
            </a:solidFill>
            <a:ln>
              <a:noFill/>
            </a:ln>
            <a:effectLst/>
            <a:sp3d/>
          </c:spPr>
          <c:invertIfNegative val="0"/>
          <c:cat>
            <c:strRef>
              <c:f>'[ktk.ktk1.fact_ktk_ktk1.latest (8).xlsx]Kouluterveyskyselyn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(8).xlsx]Kouluterveyskyselyn aikasarjat '!$D$4:$D$9</c:f>
              <c:numCache>
                <c:formatCode>#\ ##0.0</c:formatCode>
                <c:ptCount val="6"/>
                <c:pt idx="0">
                  <c:v>69.7</c:v>
                </c:pt>
                <c:pt idx="1">
                  <c:v>69</c:v>
                </c:pt>
                <c:pt idx="2">
                  <c:v>76</c:v>
                </c:pt>
                <c:pt idx="3">
                  <c:v>68</c:v>
                </c:pt>
                <c:pt idx="4">
                  <c:v>80.2</c:v>
                </c:pt>
                <c:pt idx="5">
                  <c:v>74.5</c:v>
                </c:pt>
              </c:numCache>
            </c:numRef>
          </c:val>
          <c:extLst xmlns:c16r2="http://schemas.microsoft.com/office/drawing/2015/06/chart">
            <c:ext xmlns:c16="http://schemas.microsoft.com/office/drawing/2014/chart" uri="{C3380CC4-5D6E-409C-BE32-E72D297353CC}">
              <c16:uniqueId val="{00000002-4620-4C56-A444-411367176D99}"/>
            </c:ext>
          </c:extLst>
        </c:ser>
        <c:dLbls>
          <c:showLegendKey val="0"/>
          <c:showVal val="0"/>
          <c:showCatName val="0"/>
          <c:showSerName val="0"/>
          <c:showPercent val="0"/>
          <c:showBubbleSize val="0"/>
        </c:dLbls>
        <c:gapWidth val="150"/>
        <c:shape val="box"/>
        <c:axId val="134912256"/>
        <c:axId val="134918144"/>
        <c:axId val="0"/>
      </c:bar3DChart>
      <c:catAx>
        <c:axId val="1349122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918144"/>
        <c:crosses val="autoZero"/>
        <c:auto val="1"/>
        <c:lblAlgn val="ctr"/>
        <c:lblOffset val="100"/>
        <c:noMultiLvlLbl val="0"/>
      </c:catAx>
      <c:valAx>
        <c:axId val="13491814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912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pystyvänsä</a:t>
            </a:r>
            <a:r>
              <a:rPr lang="en-US" sz="1600" dirty="0"/>
              <a:t> </a:t>
            </a:r>
            <a:r>
              <a:rPr lang="en-US" sz="1600" dirty="0" err="1"/>
              <a:t>tavoittelemaan</a:t>
            </a:r>
            <a:r>
              <a:rPr lang="en-US" sz="1600" dirty="0"/>
              <a:t> </a:t>
            </a:r>
            <a:r>
              <a:rPr lang="en-US" sz="1600" dirty="0" err="1"/>
              <a:t>itselle</a:t>
            </a:r>
            <a:r>
              <a:rPr lang="en-US" sz="1600" dirty="0"/>
              <a:t> </a:t>
            </a:r>
            <a:r>
              <a:rPr lang="en-US" sz="1600" dirty="0" err="1"/>
              <a:t>tärkeitä</a:t>
            </a:r>
            <a:r>
              <a:rPr lang="en-US" sz="1600" dirty="0"/>
              <a:t> </a:t>
            </a:r>
            <a:r>
              <a:rPr lang="en-US" sz="1600" dirty="0" err="1"/>
              <a:t>asioita</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(9).xlsx]Kouluterveyskyselyn aikasarjat '!$B$2:$B$3</c:f>
              <c:strCache>
                <c:ptCount val="2"/>
                <c:pt idx="0">
                  <c:v>Sukupuoli: yhteensä</c:v>
                </c:pt>
              </c:strCache>
            </c:strRef>
          </c:tx>
          <c:spPr>
            <a:solidFill>
              <a:schemeClr val="accent1"/>
            </a:solidFill>
            <a:ln>
              <a:noFill/>
            </a:ln>
            <a:effectLst/>
            <a:sp3d/>
          </c:spPr>
          <c:invertIfNegative val="0"/>
          <c:cat>
            <c:strRef>
              <c:f>'[ktk.ktk1.fact_ktk_ktk1.latest (9).xlsx]Kouluterveyskyselyn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(9).xlsx]Kouluterveyskyselyn aikasarjat '!$B$4:$B$9</c:f>
              <c:numCache>
                <c:formatCode>#\ ##0.0</c:formatCode>
                <c:ptCount val="6"/>
                <c:pt idx="0">
                  <c:v>78.2</c:v>
                </c:pt>
                <c:pt idx="1">
                  <c:v>77.2</c:v>
                </c:pt>
                <c:pt idx="2">
                  <c:v>86</c:v>
                </c:pt>
                <c:pt idx="3">
                  <c:v>78.099999999999994</c:v>
                </c:pt>
                <c:pt idx="4">
                  <c:v>85.8</c:v>
                </c:pt>
                <c:pt idx="5">
                  <c:v>80</c:v>
                </c:pt>
              </c:numCache>
            </c:numRef>
          </c:val>
          <c:extLst xmlns:c16r2="http://schemas.microsoft.com/office/drawing/2015/06/chart">
            <c:ext xmlns:c16="http://schemas.microsoft.com/office/drawing/2014/chart" uri="{C3380CC4-5D6E-409C-BE32-E72D297353CC}">
              <c16:uniqueId val="{00000000-48AB-4D4D-AAFB-686A75BE6718}"/>
            </c:ext>
          </c:extLst>
        </c:ser>
        <c:dLbls>
          <c:showLegendKey val="0"/>
          <c:showVal val="0"/>
          <c:showCatName val="0"/>
          <c:showSerName val="0"/>
          <c:showPercent val="0"/>
          <c:showBubbleSize val="0"/>
        </c:dLbls>
        <c:gapWidth val="150"/>
        <c:shape val="box"/>
        <c:axId val="135215744"/>
        <c:axId val="135217536"/>
        <c:axId val="0"/>
      </c:bar3DChart>
      <c:catAx>
        <c:axId val="1352157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217536"/>
        <c:crosses val="autoZero"/>
        <c:auto val="1"/>
        <c:lblAlgn val="ctr"/>
        <c:lblOffset val="100"/>
        <c:noMultiLvlLbl val="0"/>
      </c:catAx>
      <c:valAx>
        <c:axId val="1352175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2157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Kokee saavansa apua silloin, kun sitä todella tarvitsee,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(10).xlsx]Kouluterveyskyselyn aikasarjat '!$B$2:$B$3</c:f>
              <c:strCache>
                <c:ptCount val="2"/>
                <c:pt idx="0">
                  <c:v>Sukupuoli: yhteensä</c:v>
                </c:pt>
              </c:strCache>
            </c:strRef>
          </c:tx>
          <c:spPr>
            <a:solidFill>
              <a:schemeClr val="accent1"/>
            </a:solidFill>
            <a:ln>
              <a:noFill/>
            </a:ln>
            <a:effectLst/>
            <a:sp3d/>
          </c:spPr>
          <c:invertIfNegative val="0"/>
          <c:cat>
            <c:strRef>
              <c:f>'[ktk.ktk1.fact_ktk_ktk1.latest (10).xlsx]Kouluterveyskyselyn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(10).xlsx]Kouluterveyskyselyn aikasarjat '!$B$4:$B$9</c:f>
              <c:numCache>
                <c:formatCode>#\ ##0.0</c:formatCode>
                <c:ptCount val="6"/>
                <c:pt idx="0">
                  <c:v>79.3</c:v>
                </c:pt>
                <c:pt idx="1">
                  <c:v>78.099999999999994</c:v>
                </c:pt>
                <c:pt idx="2">
                  <c:v>84.2</c:v>
                </c:pt>
                <c:pt idx="3">
                  <c:v>75</c:v>
                </c:pt>
                <c:pt idx="4">
                  <c:v>86.8</c:v>
                </c:pt>
                <c:pt idx="5">
                  <c:v>82.9</c:v>
                </c:pt>
              </c:numCache>
            </c:numRef>
          </c:val>
          <c:extLst xmlns:c16r2="http://schemas.microsoft.com/office/drawing/2015/06/chart">
            <c:ext xmlns:c16="http://schemas.microsoft.com/office/drawing/2014/chart" uri="{C3380CC4-5D6E-409C-BE32-E72D297353CC}">
              <c16:uniqueId val="{00000000-1F67-4039-9162-CE17E2746F08}"/>
            </c:ext>
          </c:extLst>
        </c:ser>
        <c:dLbls>
          <c:showLegendKey val="0"/>
          <c:showVal val="0"/>
          <c:showCatName val="0"/>
          <c:showSerName val="0"/>
          <c:showPercent val="0"/>
          <c:showBubbleSize val="0"/>
        </c:dLbls>
        <c:gapWidth val="150"/>
        <c:shape val="box"/>
        <c:axId val="135228032"/>
        <c:axId val="135250304"/>
        <c:axId val="0"/>
      </c:bar3DChart>
      <c:catAx>
        <c:axId val="135228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250304"/>
        <c:crosses val="autoZero"/>
        <c:auto val="1"/>
        <c:lblAlgn val="ctr"/>
        <c:lblOffset val="100"/>
        <c:noMultiLvlLbl val="0"/>
      </c:catAx>
      <c:valAx>
        <c:axId val="1352503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228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pystyvänsä</a:t>
            </a:r>
            <a:r>
              <a:rPr lang="en-US" sz="1600" dirty="0"/>
              <a:t> </a:t>
            </a:r>
            <a:r>
              <a:rPr lang="en-US" sz="1600" dirty="0" err="1"/>
              <a:t>vaikuttamaan</a:t>
            </a:r>
            <a:r>
              <a:rPr lang="en-US" sz="1600" dirty="0"/>
              <a:t> </a:t>
            </a:r>
            <a:r>
              <a:rPr lang="en-US" sz="1600" dirty="0" err="1"/>
              <a:t>joihinkin</a:t>
            </a:r>
            <a:r>
              <a:rPr lang="en-US" sz="1600" dirty="0"/>
              <a:t> </a:t>
            </a:r>
            <a:r>
              <a:rPr lang="en-US" sz="1600" dirty="0" err="1"/>
              <a:t>elinympäristönsä</a:t>
            </a:r>
            <a:r>
              <a:rPr lang="en-US" sz="1600" dirty="0"/>
              <a:t> </a:t>
            </a:r>
            <a:r>
              <a:rPr lang="en-US" sz="1600" dirty="0" err="1"/>
              <a:t>asioihin</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(11).xlsx]Kouluterveyskyselyn aikasarjat '!$B$2:$B$3</c:f>
              <c:strCache>
                <c:ptCount val="2"/>
                <c:pt idx="0">
                  <c:v>Sukupuoli: yhteensä</c:v>
                </c:pt>
              </c:strCache>
            </c:strRef>
          </c:tx>
          <c:spPr>
            <a:solidFill>
              <a:schemeClr val="accent1"/>
            </a:solidFill>
            <a:ln>
              <a:noFill/>
            </a:ln>
            <a:effectLst/>
            <a:sp3d/>
          </c:spPr>
          <c:invertIfNegative val="0"/>
          <c:cat>
            <c:strRef>
              <c:f>'[ktk.ktk1.fact_ktk_ktk1.latest (11).xlsx]Kouluterveyskyselyn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(11).xlsx]Kouluterveyskyselyn aikasarjat '!$B$4:$B$9</c:f>
              <c:numCache>
                <c:formatCode>#\ ##0.0</c:formatCode>
                <c:ptCount val="6"/>
                <c:pt idx="0">
                  <c:v>74.7</c:v>
                </c:pt>
                <c:pt idx="1">
                  <c:v>72.900000000000006</c:v>
                </c:pt>
                <c:pt idx="2">
                  <c:v>78.7</c:v>
                </c:pt>
                <c:pt idx="3">
                  <c:v>68</c:v>
                </c:pt>
                <c:pt idx="4">
                  <c:v>80.2</c:v>
                </c:pt>
                <c:pt idx="5">
                  <c:v>77.099999999999994</c:v>
                </c:pt>
              </c:numCache>
            </c:numRef>
          </c:val>
          <c:extLst xmlns:c16r2="http://schemas.microsoft.com/office/drawing/2015/06/chart">
            <c:ext xmlns:c16="http://schemas.microsoft.com/office/drawing/2014/chart" uri="{C3380CC4-5D6E-409C-BE32-E72D297353CC}">
              <c16:uniqueId val="{00000000-E5A5-453F-A7D5-C80D453E7642}"/>
            </c:ext>
          </c:extLst>
        </c:ser>
        <c:dLbls>
          <c:showLegendKey val="0"/>
          <c:showVal val="0"/>
          <c:showCatName val="0"/>
          <c:showSerName val="0"/>
          <c:showPercent val="0"/>
          <c:showBubbleSize val="0"/>
        </c:dLbls>
        <c:gapWidth val="150"/>
        <c:shape val="box"/>
        <c:axId val="134953600"/>
        <c:axId val="134967680"/>
        <c:axId val="0"/>
      </c:bar3DChart>
      <c:catAx>
        <c:axId val="1349536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4967680"/>
        <c:crosses val="autoZero"/>
        <c:auto val="1"/>
        <c:lblAlgn val="ctr"/>
        <c:lblOffset val="100"/>
        <c:noMultiLvlLbl val="0"/>
      </c:catAx>
      <c:valAx>
        <c:axId val="1349676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953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Hyvät</a:t>
            </a:r>
            <a:r>
              <a:rPr lang="en-US" sz="1600" dirty="0"/>
              <a:t> </a:t>
            </a:r>
            <a:r>
              <a:rPr lang="en-US" sz="1600" dirty="0" err="1"/>
              <a:t>vaikutusmahdollisuudet</a:t>
            </a:r>
            <a:r>
              <a:rPr lang="en-US" sz="1600" dirty="0"/>
              <a:t> </a:t>
            </a:r>
            <a:r>
              <a:rPr lang="en-US" sz="1600" dirty="0" err="1"/>
              <a:t>koulussa</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(12).xlsx]Kouluterveyskyselyn aikasarjat '!$B$2:$B$3</c:f>
              <c:strCache>
                <c:ptCount val="2"/>
                <c:pt idx="0">
                  <c:v>Pojat</c:v>
                </c:pt>
              </c:strCache>
            </c:strRef>
          </c:tx>
          <c:spPr>
            <a:solidFill>
              <a:schemeClr val="accent1"/>
            </a:solidFill>
            <a:ln>
              <a:noFill/>
            </a:ln>
            <a:effectLst/>
            <a:sp3d/>
          </c:spPr>
          <c:invertIfNegative val="0"/>
          <c:cat>
            <c:strRef>
              <c:f>'[ktk.ktk1.fact_ktk_ktk1.latest (12).xlsx]Kouluterveyskyselyn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(12).xlsx]Kouluterveyskyselyn aikasarjat '!$B$4:$B$9</c:f>
              <c:numCache>
                <c:formatCode>#\ ##0.0</c:formatCode>
                <c:ptCount val="6"/>
                <c:pt idx="0">
                  <c:v>16.5</c:v>
                </c:pt>
                <c:pt idx="1">
                  <c:v>15.2</c:v>
                </c:pt>
                <c:pt idx="2">
                  <c:v>21.1</c:v>
                </c:pt>
                <c:pt idx="3">
                  <c:v>15.6</c:v>
                </c:pt>
                <c:pt idx="4">
                  <c:v>28</c:v>
                </c:pt>
                <c:pt idx="5">
                  <c:v>20.5</c:v>
                </c:pt>
              </c:numCache>
            </c:numRef>
          </c:val>
          <c:extLst xmlns:c16r2="http://schemas.microsoft.com/office/drawing/2015/06/chart">
            <c:ext xmlns:c16="http://schemas.microsoft.com/office/drawing/2014/chart" uri="{C3380CC4-5D6E-409C-BE32-E72D297353CC}">
              <c16:uniqueId val="{00000000-F7AE-42C2-A9F5-067D497AF34C}"/>
            </c:ext>
          </c:extLst>
        </c:ser>
        <c:ser>
          <c:idx val="1"/>
          <c:order val="1"/>
          <c:tx>
            <c:strRef>
              <c:f>'[ktk.ktk1.fact_ktk_ktk1.latest (12).xlsx]Kouluterveyskyselyn aikasarjat '!$C$2:$C$3</c:f>
              <c:strCache>
                <c:ptCount val="2"/>
                <c:pt idx="0">
                  <c:v>Tytöt</c:v>
                </c:pt>
              </c:strCache>
            </c:strRef>
          </c:tx>
          <c:spPr>
            <a:solidFill>
              <a:schemeClr val="accent2"/>
            </a:solidFill>
            <a:ln>
              <a:noFill/>
            </a:ln>
            <a:effectLst/>
            <a:sp3d/>
          </c:spPr>
          <c:invertIfNegative val="0"/>
          <c:cat>
            <c:strRef>
              <c:f>'[ktk.ktk1.fact_ktk_ktk1.latest (12).xlsx]Kouluterveyskyselyn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(12).xlsx]Kouluterveyskyselyn aikasarjat '!$C$4:$C$9</c:f>
              <c:numCache>
                <c:formatCode>#\ ##0.0</c:formatCode>
                <c:ptCount val="6"/>
                <c:pt idx="0">
                  <c:v>8.4</c:v>
                </c:pt>
                <c:pt idx="1">
                  <c:v>8.1</c:v>
                </c:pt>
                <c:pt idx="2">
                  <c:v>7.5</c:v>
                </c:pt>
                <c:pt idx="3" formatCode="General">
                  <c:v>0</c:v>
                </c:pt>
                <c:pt idx="4">
                  <c:v>14</c:v>
                </c:pt>
                <c:pt idx="5">
                  <c:v>13.8</c:v>
                </c:pt>
              </c:numCache>
            </c:numRef>
          </c:val>
          <c:extLst xmlns:c16r2="http://schemas.microsoft.com/office/drawing/2015/06/chart">
            <c:ext xmlns:c16="http://schemas.microsoft.com/office/drawing/2014/chart" uri="{C3380CC4-5D6E-409C-BE32-E72D297353CC}">
              <c16:uniqueId val="{00000001-F7AE-42C2-A9F5-067D497AF34C}"/>
            </c:ext>
          </c:extLst>
        </c:ser>
        <c:ser>
          <c:idx val="2"/>
          <c:order val="2"/>
          <c:tx>
            <c:strRef>
              <c:f>'[ktk.ktk1.fact_ktk_ktk1.latest (12).xlsx]Kouluterveyskyselyn aikasarjat '!$D$2:$D$3</c:f>
              <c:strCache>
                <c:ptCount val="2"/>
                <c:pt idx="0">
                  <c:v>Sukupuoli: yhteensä</c:v>
                </c:pt>
              </c:strCache>
            </c:strRef>
          </c:tx>
          <c:spPr>
            <a:solidFill>
              <a:schemeClr val="accent6"/>
            </a:solidFill>
            <a:ln>
              <a:noFill/>
            </a:ln>
            <a:effectLst/>
            <a:sp3d/>
          </c:spPr>
          <c:invertIfNegative val="0"/>
          <c:cat>
            <c:strRef>
              <c:f>'[ktk.ktk1.fact_ktk_ktk1.latest (12).xlsx]Kouluterveyskyselyn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(12).xlsx]Kouluterveyskyselyn aikasarjat '!$D$4:$D$9</c:f>
              <c:numCache>
                <c:formatCode>#\ ##0.0</c:formatCode>
                <c:ptCount val="6"/>
                <c:pt idx="0">
                  <c:v>12.4</c:v>
                </c:pt>
                <c:pt idx="1">
                  <c:v>11.6</c:v>
                </c:pt>
                <c:pt idx="2">
                  <c:v>14.9</c:v>
                </c:pt>
                <c:pt idx="3">
                  <c:v>9.9</c:v>
                </c:pt>
                <c:pt idx="4">
                  <c:v>20.6</c:v>
                </c:pt>
                <c:pt idx="5">
                  <c:v>16.3</c:v>
                </c:pt>
              </c:numCache>
            </c:numRef>
          </c:val>
          <c:extLst xmlns:c16r2="http://schemas.microsoft.com/office/drawing/2015/06/chart">
            <c:ext xmlns:c16="http://schemas.microsoft.com/office/drawing/2014/chart" uri="{C3380CC4-5D6E-409C-BE32-E72D297353CC}">
              <c16:uniqueId val="{00000002-F7AE-42C2-A9F5-067D497AF34C}"/>
            </c:ext>
          </c:extLst>
        </c:ser>
        <c:dLbls>
          <c:showLegendKey val="0"/>
          <c:showVal val="0"/>
          <c:showCatName val="0"/>
          <c:showSerName val="0"/>
          <c:showPercent val="0"/>
          <c:showBubbleSize val="0"/>
        </c:dLbls>
        <c:gapWidth val="150"/>
        <c:shape val="box"/>
        <c:axId val="135029888"/>
        <c:axId val="135031424"/>
        <c:axId val="0"/>
      </c:bar3DChart>
      <c:catAx>
        <c:axId val="1350298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031424"/>
        <c:crosses val="autoZero"/>
        <c:auto val="1"/>
        <c:lblAlgn val="ctr"/>
        <c:lblOffset val="100"/>
        <c:noMultiLvlLbl val="0"/>
      </c:catAx>
      <c:valAx>
        <c:axId val="13503142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0298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Hyvät</a:t>
            </a:r>
            <a:r>
              <a:rPr lang="en-US" sz="1600" dirty="0"/>
              <a:t> </a:t>
            </a:r>
            <a:r>
              <a:rPr lang="en-US" sz="1600" dirty="0" err="1"/>
              <a:t>vaikutusmahdollisuudet</a:t>
            </a:r>
            <a:r>
              <a:rPr lang="en-US" sz="1600" dirty="0"/>
              <a:t> </a:t>
            </a:r>
            <a:r>
              <a:rPr lang="en-US" sz="1600" dirty="0" err="1"/>
              <a:t>oppituntien</a:t>
            </a:r>
            <a:r>
              <a:rPr lang="en-US" sz="1600" dirty="0"/>
              <a:t> </a:t>
            </a:r>
            <a:r>
              <a:rPr lang="en-US" sz="1600" dirty="0" err="1"/>
              <a:t>järjestelyihin</a:t>
            </a:r>
            <a:r>
              <a:rPr lang="en-US" sz="1600" dirty="0"/>
              <a:t>, </a:t>
            </a:r>
            <a:r>
              <a:rPr lang="en-US" sz="1600" dirty="0" smtClean="0"/>
              <a:t>%, 2019, 8 &amp;</a:t>
            </a:r>
            <a:r>
              <a:rPr lang="en-US" sz="1600" baseline="0" dirty="0" smtClean="0"/>
              <a:t> 9 </a:t>
            </a:r>
            <a:r>
              <a:rPr lang="en-US" sz="1600" baseline="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(13).xlsx]Kouluterveyskyselyn aikasarjat '!$B$2:$B$3</c:f>
              <c:strCache>
                <c:ptCount val="2"/>
                <c:pt idx="0">
                  <c:v>Sukupuoli: yhteensä</c:v>
                </c:pt>
              </c:strCache>
            </c:strRef>
          </c:tx>
          <c:spPr>
            <a:solidFill>
              <a:schemeClr val="accent1"/>
            </a:solidFill>
            <a:ln>
              <a:noFill/>
            </a:ln>
            <a:effectLst/>
            <a:sp3d/>
          </c:spPr>
          <c:invertIfNegative val="0"/>
          <c:cat>
            <c:strRef>
              <c:f>'[ktk.ktk1.fact_ktk_ktk1.latest (13).xlsx]Kouluterveyskyselyn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(13).xlsx]Kouluterveyskyselyn aikasarjat '!$B$4:$B$9</c:f>
              <c:numCache>
                <c:formatCode>#\ ##0.0</c:formatCode>
                <c:ptCount val="6"/>
                <c:pt idx="0">
                  <c:v>38.4</c:v>
                </c:pt>
                <c:pt idx="1">
                  <c:v>33.6</c:v>
                </c:pt>
                <c:pt idx="2">
                  <c:v>41.7</c:v>
                </c:pt>
                <c:pt idx="3">
                  <c:v>28</c:v>
                </c:pt>
                <c:pt idx="4">
                  <c:v>45.1</c:v>
                </c:pt>
                <c:pt idx="5">
                  <c:v>48.6</c:v>
                </c:pt>
              </c:numCache>
            </c:numRef>
          </c:val>
          <c:extLst xmlns:c16r2="http://schemas.microsoft.com/office/drawing/2015/06/chart">
            <c:ext xmlns:c16="http://schemas.microsoft.com/office/drawing/2014/chart" uri="{C3380CC4-5D6E-409C-BE32-E72D297353CC}">
              <c16:uniqueId val="{00000000-22CC-40D3-8AB2-B91D7E47C9BC}"/>
            </c:ext>
          </c:extLst>
        </c:ser>
        <c:dLbls>
          <c:showLegendKey val="0"/>
          <c:showVal val="0"/>
          <c:showCatName val="0"/>
          <c:showSerName val="0"/>
          <c:showPercent val="0"/>
          <c:showBubbleSize val="0"/>
        </c:dLbls>
        <c:gapWidth val="150"/>
        <c:shape val="box"/>
        <c:axId val="135058560"/>
        <c:axId val="135060096"/>
        <c:axId val="0"/>
      </c:bar3DChart>
      <c:catAx>
        <c:axId val="135058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060096"/>
        <c:crosses val="autoZero"/>
        <c:auto val="1"/>
        <c:lblAlgn val="ctr"/>
        <c:lblOffset val="100"/>
        <c:noMultiLvlLbl val="0"/>
      </c:catAx>
      <c:valAx>
        <c:axId val="13506009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0585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Osallistunut välituntitoiminnan suunnitteluun, %,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(7).xlsx]Kouluterveyskyselyn tulokset 20'!$B$2</c:f>
              <c:strCache>
                <c:ptCount val="1"/>
                <c:pt idx="0">
                  <c:v>Sukupuoli: yhteensä</c:v>
                </c:pt>
              </c:strCache>
            </c:strRef>
          </c:tx>
          <c:spPr>
            <a:solidFill>
              <a:schemeClr val="accent1"/>
            </a:solidFill>
            <a:ln>
              <a:noFill/>
            </a:ln>
            <a:effectLst/>
            <a:sp3d/>
          </c:spPr>
          <c:invertIfNegative val="0"/>
          <c:cat>
            <c:strRef>
              <c:f>'[ktk.ktk4.fact_ktk_ktk4.latest (7).xlsx]Kouluterveyskyselyn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(7).xlsx]Kouluterveyskyselyn tulokset 20'!$B$3:$B$8</c:f>
              <c:numCache>
                <c:formatCode>#\ ##0.0</c:formatCode>
                <c:ptCount val="6"/>
                <c:pt idx="0">
                  <c:v>70.900000000000006</c:v>
                </c:pt>
                <c:pt idx="1">
                  <c:v>71.599999999999994</c:v>
                </c:pt>
                <c:pt idx="2">
                  <c:v>79</c:v>
                </c:pt>
                <c:pt idx="3">
                  <c:v>83.3</c:v>
                </c:pt>
                <c:pt idx="4">
                  <c:v>60</c:v>
                </c:pt>
                <c:pt idx="5">
                  <c:v>72.400000000000006</c:v>
                </c:pt>
              </c:numCache>
            </c:numRef>
          </c:val>
          <c:extLst xmlns:c16r2="http://schemas.microsoft.com/office/drawing/2015/06/chart">
            <c:ext xmlns:c16="http://schemas.microsoft.com/office/drawing/2014/chart" uri="{C3380CC4-5D6E-409C-BE32-E72D297353CC}">
              <c16:uniqueId val="{00000000-167C-42BF-970C-152D6F789141}"/>
            </c:ext>
          </c:extLst>
        </c:ser>
        <c:dLbls>
          <c:showLegendKey val="0"/>
          <c:showVal val="0"/>
          <c:showCatName val="0"/>
          <c:showSerName val="0"/>
          <c:showPercent val="0"/>
          <c:showBubbleSize val="0"/>
        </c:dLbls>
        <c:gapWidth val="150"/>
        <c:shape val="box"/>
        <c:axId val="130660992"/>
        <c:axId val="130662784"/>
        <c:axId val="0"/>
      </c:bar3DChart>
      <c:catAx>
        <c:axId val="130660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662784"/>
        <c:crosses val="autoZero"/>
        <c:auto val="1"/>
        <c:lblAlgn val="ctr"/>
        <c:lblOffset val="100"/>
        <c:noMultiLvlLbl val="0"/>
      </c:catAx>
      <c:valAx>
        <c:axId val="1306627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6609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Hyvät</a:t>
            </a:r>
            <a:r>
              <a:rPr lang="en-US" sz="1600" dirty="0"/>
              <a:t> </a:t>
            </a:r>
            <a:r>
              <a:rPr lang="en-US" sz="1600" dirty="0" err="1"/>
              <a:t>vaikutusmahdollisuudet</a:t>
            </a:r>
            <a:r>
              <a:rPr lang="en-US" sz="1600" dirty="0"/>
              <a:t> </a:t>
            </a:r>
            <a:r>
              <a:rPr lang="en-US" sz="1600" dirty="0" err="1"/>
              <a:t>koulutyön</a:t>
            </a:r>
            <a:r>
              <a:rPr lang="en-US" sz="1600" dirty="0"/>
              <a:t> </a:t>
            </a:r>
            <a:r>
              <a:rPr lang="en-US" sz="1600" dirty="0" err="1"/>
              <a:t>suunnitteluun</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(14).xlsx]Kouluterveyskyselyn aikasarjat '!$B$2:$B$3</c:f>
              <c:strCache>
                <c:ptCount val="2"/>
                <c:pt idx="0">
                  <c:v>Sukupuoli: yhteensä</c:v>
                </c:pt>
              </c:strCache>
            </c:strRef>
          </c:tx>
          <c:spPr>
            <a:solidFill>
              <a:schemeClr val="accent1"/>
            </a:solidFill>
            <a:ln>
              <a:noFill/>
            </a:ln>
            <a:effectLst/>
            <a:sp3d/>
          </c:spPr>
          <c:invertIfNegative val="0"/>
          <c:cat>
            <c:strRef>
              <c:f>'[ktk.ktk1.fact_ktk_ktk1.latest (14).xlsx]Kouluterveyskyselyn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(14).xlsx]Kouluterveyskyselyn aikasarjat '!$B$4:$B$9</c:f>
              <c:numCache>
                <c:formatCode>#\ ##0.0</c:formatCode>
                <c:ptCount val="6"/>
                <c:pt idx="0">
                  <c:v>26.9</c:v>
                </c:pt>
                <c:pt idx="1">
                  <c:v>25.1</c:v>
                </c:pt>
                <c:pt idx="2">
                  <c:v>33</c:v>
                </c:pt>
                <c:pt idx="3">
                  <c:v>28</c:v>
                </c:pt>
                <c:pt idx="4">
                  <c:v>30.7</c:v>
                </c:pt>
                <c:pt idx="5">
                  <c:v>32.1</c:v>
                </c:pt>
              </c:numCache>
            </c:numRef>
          </c:val>
          <c:extLst xmlns:c16r2="http://schemas.microsoft.com/office/drawing/2015/06/chart">
            <c:ext xmlns:c16="http://schemas.microsoft.com/office/drawing/2014/chart" uri="{C3380CC4-5D6E-409C-BE32-E72D297353CC}">
              <c16:uniqueId val="{00000000-D55A-4041-B285-1D538E74C261}"/>
            </c:ext>
          </c:extLst>
        </c:ser>
        <c:dLbls>
          <c:showLegendKey val="0"/>
          <c:showVal val="0"/>
          <c:showCatName val="0"/>
          <c:showSerName val="0"/>
          <c:showPercent val="0"/>
          <c:showBubbleSize val="0"/>
        </c:dLbls>
        <c:gapWidth val="150"/>
        <c:shape val="box"/>
        <c:axId val="135111808"/>
        <c:axId val="135113344"/>
        <c:axId val="0"/>
      </c:bar3DChart>
      <c:catAx>
        <c:axId val="135111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113344"/>
        <c:crosses val="autoZero"/>
        <c:auto val="1"/>
        <c:lblAlgn val="ctr"/>
        <c:lblOffset val="100"/>
        <c:noMultiLvlLbl val="0"/>
      </c:catAx>
      <c:valAx>
        <c:axId val="13511334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1118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Hyvät vaikutusmahdollisuudet välituntien tai taukojen suunnitteluun ja toteutukseen,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(15).xlsx]Kouluterveyskyselyn aikasarjat '!$B$2:$B$3</c:f>
              <c:strCache>
                <c:ptCount val="2"/>
                <c:pt idx="0">
                  <c:v>Pojat</c:v>
                </c:pt>
              </c:strCache>
            </c:strRef>
          </c:tx>
          <c:spPr>
            <a:solidFill>
              <a:schemeClr val="accent1"/>
            </a:solidFill>
            <a:ln>
              <a:noFill/>
            </a:ln>
            <a:effectLst/>
            <a:sp3d/>
          </c:spPr>
          <c:invertIfNegative val="0"/>
          <c:cat>
            <c:strRef>
              <c:f>'[ktk.ktk1.fact_ktk_ktk1.latest (15).xlsx]Kouluterveyskyselyn aikasarjat '!$A$4:$A$10</c:f>
              <c:strCache>
                <c:ptCount val="6"/>
                <c:pt idx="0">
                  <c:v>Koko maa</c:v>
                </c:pt>
                <c:pt idx="1">
                  <c:v>Satakunta</c:v>
                </c:pt>
                <c:pt idx="2">
                  <c:v>Eurajoki</c:v>
                </c:pt>
                <c:pt idx="3">
                  <c:v>Harjavalta</c:v>
                </c:pt>
                <c:pt idx="4">
                  <c:v>Kokemäki</c:v>
                </c:pt>
                <c:pt idx="5">
                  <c:v>Nakkila</c:v>
                </c:pt>
              </c:strCache>
            </c:strRef>
          </c:cat>
          <c:val>
            <c:numRef>
              <c:f>'[ktk.ktk1.fact_ktk_ktk1.latest (15).xlsx]Kouluterveyskyselyn aikasarjat '!$B$4:$B$10</c:f>
              <c:numCache>
                <c:formatCode>#\ ##0.0</c:formatCode>
                <c:ptCount val="7"/>
                <c:pt idx="0">
                  <c:v>33.4</c:v>
                </c:pt>
                <c:pt idx="1">
                  <c:v>30.1</c:v>
                </c:pt>
                <c:pt idx="2">
                  <c:v>30.6</c:v>
                </c:pt>
                <c:pt idx="3">
                  <c:v>33.299999999999997</c:v>
                </c:pt>
                <c:pt idx="4">
                  <c:v>38.5</c:v>
                </c:pt>
                <c:pt idx="5">
                  <c:v>38.1</c:v>
                </c:pt>
              </c:numCache>
            </c:numRef>
          </c:val>
          <c:extLst xmlns:c16r2="http://schemas.microsoft.com/office/drawing/2015/06/chart">
            <c:ext xmlns:c16="http://schemas.microsoft.com/office/drawing/2014/chart" uri="{C3380CC4-5D6E-409C-BE32-E72D297353CC}">
              <c16:uniqueId val="{00000000-F352-46A0-A841-1D320F0E4F1A}"/>
            </c:ext>
          </c:extLst>
        </c:ser>
        <c:ser>
          <c:idx val="1"/>
          <c:order val="1"/>
          <c:tx>
            <c:strRef>
              <c:f>'[ktk.ktk1.fact_ktk_ktk1.latest (15).xlsx]Kouluterveyskyselyn aikasarjat '!$C$2:$C$3</c:f>
              <c:strCache>
                <c:ptCount val="2"/>
                <c:pt idx="0">
                  <c:v>Tytöt</c:v>
                </c:pt>
              </c:strCache>
            </c:strRef>
          </c:tx>
          <c:spPr>
            <a:solidFill>
              <a:schemeClr val="accent2"/>
            </a:solidFill>
            <a:ln>
              <a:noFill/>
            </a:ln>
            <a:effectLst/>
            <a:sp3d/>
          </c:spPr>
          <c:invertIfNegative val="0"/>
          <c:cat>
            <c:strRef>
              <c:f>'[ktk.ktk1.fact_ktk_ktk1.latest (15).xlsx]Kouluterveyskyselyn aikasarjat '!$A$4:$A$10</c:f>
              <c:strCache>
                <c:ptCount val="6"/>
                <c:pt idx="0">
                  <c:v>Koko maa</c:v>
                </c:pt>
                <c:pt idx="1">
                  <c:v>Satakunta</c:v>
                </c:pt>
                <c:pt idx="2">
                  <c:v>Eurajoki</c:v>
                </c:pt>
                <c:pt idx="3">
                  <c:v>Harjavalta</c:v>
                </c:pt>
                <c:pt idx="4">
                  <c:v>Kokemäki</c:v>
                </c:pt>
                <c:pt idx="5">
                  <c:v>Nakkila</c:v>
                </c:pt>
              </c:strCache>
            </c:strRef>
          </c:cat>
          <c:val>
            <c:numRef>
              <c:f>'[ktk.ktk1.fact_ktk_ktk1.latest (15).xlsx]Kouluterveyskyselyn aikasarjat '!$C$4:$C$10</c:f>
              <c:numCache>
                <c:formatCode>#\ ##0.0</c:formatCode>
                <c:ptCount val="7"/>
                <c:pt idx="0">
                  <c:v>24</c:v>
                </c:pt>
                <c:pt idx="1">
                  <c:v>21.2</c:v>
                </c:pt>
                <c:pt idx="2">
                  <c:v>20.7</c:v>
                </c:pt>
                <c:pt idx="3">
                  <c:v>25.9</c:v>
                </c:pt>
                <c:pt idx="4">
                  <c:v>19.7</c:v>
                </c:pt>
                <c:pt idx="5">
                  <c:v>32.799999999999997</c:v>
                </c:pt>
              </c:numCache>
            </c:numRef>
          </c:val>
          <c:extLst xmlns:c16r2="http://schemas.microsoft.com/office/drawing/2015/06/chart">
            <c:ext xmlns:c16="http://schemas.microsoft.com/office/drawing/2014/chart" uri="{C3380CC4-5D6E-409C-BE32-E72D297353CC}">
              <c16:uniqueId val="{00000001-F352-46A0-A841-1D320F0E4F1A}"/>
            </c:ext>
          </c:extLst>
        </c:ser>
        <c:ser>
          <c:idx val="2"/>
          <c:order val="2"/>
          <c:tx>
            <c:strRef>
              <c:f>'[ktk.ktk1.fact_ktk_ktk1.latest (15).xlsx]Kouluterveyskyselyn aikasarjat '!$D$2:$D$3</c:f>
              <c:strCache>
                <c:ptCount val="2"/>
                <c:pt idx="0">
                  <c:v>Sukupuoli: yhteensä</c:v>
                </c:pt>
              </c:strCache>
            </c:strRef>
          </c:tx>
          <c:spPr>
            <a:solidFill>
              <a:schemeClr val="accent6"/>
            </a:solidFill>
            <a:ln>
              <a:noFill/>
            </a:ln>
            <a:effectLst/>
            <a:sp3d/>
          </c:spPr>
          <c:invertIfNegative val="0"/>
          <c:cat>
            <c:strRef>
              <c:f>'[ktk.ktk1.fact_ktk_ktk1.latest (15).xlsx]Kouluterveyskyselyn aikasarjat '!$A$4:$A$10</c:f>
              <c:strCache>
                <c:ptCount val="6"/>
                <c:pt idx="0">
                  <c:v>Koko maa</c:v>
                </c:pt>
                <c:pt idx="1">
                  <c:v>Satakunta</c:v>
                </c:pt>
                <c:pt idx="2">
                  <c:v>Eurajoki</c:v>
                </c:pt>
                <c:pt idx="3">
                  <c:v>Harjavalta</c:v>
                </c:pt>
                <c:pt idx="4">
                  <c:v>Kokemäki</c:v>
                </c:pt>
                <c:pt idx="5">
                  <c:v>Nakkila</c:v>
                </c:pt>
              </c:strCache>
            </c:strRef>
          </c:cat>
          <c:val>
            <c:numRef>
              <c:f>'[ktk.ktk1.fact_ktk_ktk1.latest (15).xlsx]Kouluterveyskyselyn aikasarjat '!$D$4:$D$10</c:f>
              <c:numCache>
                <c:formatCode>#\ ##0.0</c:formatCode>
                <c:ptCount val="7"/>
                <c:pt idx="0">
                  <c:v>28.7</c:v>
                </c:pt>
                <c:pt idx="1">
                  <c:v>25.6</c:v>
                </c:pt>
                <c:pt idx="2">
                  <c:v>26.1</c:v>
                </c:pt>
                <c:pt idx="3">
                  <c:v>29.2</c:v>
                </c:pt>
                <c:pt idx="4">
                  <c:v>28.3</c:v>
                </c:pt>
                <c:pt idx="5">
                  <c:v>34.9</c:v>
                </c:pt>
              </c:numCache>
            </c:numRef>
          </c:val>
          <c:extLst xmlns:c16r2="http://schemas.microsoft.com/office/drawing/2015/06/chart">
            <c:ext xmlns:c16="http://schemas.microsoft.com/office/drawing/2014/chart" uri="{C3380CC4-5D6E-409C-BE32-E72D297353CC}">
              <c16:uniqueId val="{00000002-F352-46A0-A841-1D320F0E4F1A}"/>
            </c:ext>
          </c:extLst>
        </c:ser>
        <c:dLbls>
          <c:showLegendKey val="0"/>
          <c:showVal val="0"/>
          <c:showCatName val="0"/>
          <c:showSerName val="0"/>
          <c:showPercent val="0"/>
          <c:showBubbleSize val="0"/>
        </c:dLbls>
        <c:gapWidth val="150"/>
        <c:shape val="box"/>
        <c:axId val="135159168"/>
        <c:axId val="135169152"/>
        <c:axId val="0"/>
      </c:bar3DChart>
      <c:catAx>
        <c:axId val="135159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169152"/>
        <c:crosses val="autoZero"/>
        <c:auto val="1"/>
        <c:lblAlgn val="ctr"/>
        <c:lblOffset val="100"/>
        <c:noMultiLvlLbl val="0"/>
      </c:catAx>
      <c:valAx>
        <c:axId val="13516915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1591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Hyvät</a:t>
            </a:r>
            <a:r>
              <a:rPr lang="en-US" sz="1600" dirty="0"/>
              <a:t> </a:t>
            </a:r>
            <a:r>
              <a:rPr lang="en-US" sz="1600" dirty="0" err="1"/>
              <a:t>vaikutusmahdollisuudet</a:t>
            </a:r>
            <a:r>
              <a:rPr lang="en-US" sz="1600" dirty="0"/>
              <a:t> </a:t>
            </a:r>
            <a:r>
              <a:rPr lang="en-US" sz="1600" dirty="0" err="1"/>
              <a:t>koulun</a:t>
            </a:r>
            <a:r>
              <a:rPr lang="en-US" sz="1600" dirty="0"/>
              <a:t> </a:t>
            </a:r>
            <a:r>
              <a:rPr lang="en-US" sz="1600" dirty="0" err="1"/>
              <a:t>yhteisten</a:t>
            </a:r>
            <a:r>
              <a:rPr lang="en-US" sz="1600" dirty="0"/>
              <a:t> </a:t>
            </a:r>
            <a:r>
              <a:rPr lang="en-US" sz="1600" dirty="0" err="1"/>
              <a:t>sääntöjen</a:t>
            </a:r>
            <a:r>
              <a:rPr lang="en-US" sz="1600" dirty="0"/>
              <a:t> </a:t>
            </a:r>
            <a:r>
              <a:rPr lang="en-US" sz="1600" dirty="0" err="1"/>
              <a:t>laatimiseen</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(16).xlsx]Kouluterveyskyselyn aikasarjat '!$B$3</c:f>
              <c:strCache>
                <c:ptCount val="1"/>
                <c:pt idx="0">
                  <c:v>Sukupuoli: yhteensä</c:v>
                </c:pt>
              </c:strCache>
            </c:strRef>
          </c:tx>
          <c:spPr>
            <a:solidFill>
              <a:schemeClr val="accent1"/>
            </a:solidFill>
            <a:ln>
              <a:noFill/>
            </a:ln>
            <a:effectLst/>
            <a:sp3d/>
          </c:spPr>
          <c:invertIfNegative val="0"/>
          <c:cat>
            <c:strRef>
              <c:f>'[ktk.ktk1.fact_ktk_ktk1.latest (16).xlsx]Kouluterveyskyselyn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(16).xlsx]Kouluterveyskyselyn aikasarjat '!$B$4:$B$9</c:f>
              <c:numCache>
                <c:formatCode>#\ ##0.0</c:formatCode>
                <c:ptCount val="6"/>
                <c:pt idx="0">
                  <c:v>26.7</c:v>
                </c:pt>
                <c:pt idx="1">
                  <c:v>24.4</c:v>
                </c:pt>
                <c:pt idx="2">
                  <c:v>28.9</c:v>
                </c:pt>
                <c:pt idx="3">
                  <c:v>25.5</c:v>
                </c:pt>
                <c:pt idx="4">
                  <c:v>28.2</c:v>
                </c:pt>
                <c:pt idx="5">
                  <c:v>34.299999999999997</c:v>
                </c:pt>
              </c:numCache>
            </c:numRef>
          </c:val>
          <c:extLst xmlns:c16r2="http://schemas.microsoft.com/office/drawing/2015/06/chart">
            <c:ext xmlns:c16="http://schemas.microsoft.com/office/drawing/2014/chart" uri="{C3380CC4-5D6E-409C-BE32-E72D297353CC}">
              <c16:uniqueId val="{00000000-90B4-4DA8-A3F2-D454215C8DDD}"/>
            </c:ext>
          </c:extLst>
        </c:ser>
        <c:ser>
          <c:idx val="1"/>
          <c:order val="1"/>
          <c:tx>
            <c:strRef>
              <c:f>'[ktk.ktk1.fact_ktk_ktk1.latest (16).xlsx]Kouluterveyskyselyn aikasarjat '!$C$3</c:f>
              <c:strCache>
                <c:ptCount val="1"/>
                <c:pt idx="0">
                  <c:v>Pojat</c:v>
                </c:pt>
              </c:strCache>
            </c:strRef>
          </c:tx>
          <c:spPr>
            <a:solidFill>
              <a:schemeClr val="accent2"/>
            </a:solidFill>
            <a:ln>
              <a:noFill/>
            </a:ln>
            <a:effectLst/>
            <a:sp3d/>
          </c:spPr>
          <c:invertIfNegative val="0"/>
          <c:cat>
            <c:strRef>
              <c:f>'[ktk.ktk1.fact_ktk_ktk1.latest (16).xlsx]Kouluterveyskyselyn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(16).xlsx]Kouluterveyskyselyn aikasarjat '!$C$4:$C$9</c:f>
              <c:numCache>
                <c:formatCode>#\ ##0.0</c:formatCode>
                <c:ptCount val="6"/>
                <c:pt idx="0">
                  <c:v>30.4</c:v>
                </c:pt>
                <c:pt idx="1">
                  <c:v>26.9</c:v>
                </c:pt>
                <c:pt idx="2">
                  <c:v>36.1</c:v>
                </c:pt>
                <c:pt idx="3">
                  <c:v>29.2</c:v>
                </c:pt>
                <c:pt idx="4">
                  <c:v>37.299999999999997</c:v>
                </c:pt>
                <c:pt idx="5">
                  <c:v>40.5</c:v>
                </c:pt>
              </c:numCache>
            </c:numRef>
          </c:val>
          <c:extLst xmlns:c16r2="http://schemas.microsoft.com/office/drawing/2015/06/chart">
            <c:ext xmlns:c16="http://schemas.microsoft.com/office/drawing/2014/chart" uri="{C3380CC4-5D6E-409C-BE32-E72D297353CC}">
              <c16:uniqueId val="{00000001-90B4-4DA8-A3F2-D454215C8DDD}"/>
            </c:ext>
          </c:extLst>
        </c:ser>
        <c:ser>
          <c:idx val="2"/>
          <c:order val="2"/>
          <c:tx>
            <c:strRef>
              <c:f>'[ktk.ktk1.fact_ktk_ktk1.latest (16).xlsx]Kouluterveyskyselyn aikasarjat '!$D$3</c:f>
              <c:strCache>
                <c:ptCount val="1"/>
                <c:pt idx="0">
                  <c:v>Tytöt</c:v>
                </c:pt>
              </c:strCache>
            </c:strRef>
          </c:tx>
          <c:spPr>
            <a:solidFill>
              <a:schemeClr val="accent6"/>
            </a:solidFill>
            <a:ln>
              <a:noFill/>
            </a:ln>
            <a:effectLst/>
            <a:sp3d/>
          </c:spPr>
          <c:invertIfNegative val="0"/>
          <c:cat>
            <c:strRef>
              <c:f>'[ktk.ktk1.fact_ktk_ktk1.latest (16).xlsx]Kouluterveyskyselyn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(16).xlsx]Kouluterveyskyselyn aikasarjat '!$D$4:$D$9</c:f>
              <c:numCache>
                <c:formatCode>#\ ##0.0</c:formatCode>
                <c:ptCount val="6"/>
                <c:pt idx="0">
                  <c:v>23.1</c:v>
                </c:pt>
                <c:pt idx="1">
                  <c:v>21.8</c:v>
                </c:pt>
                <c:pt idx="2">
                  <c:v>20.5</c:v>
                </c:pt>
                <c:pt idx="3">
                  <c:v>22.4</c:v>
                </c:pt>
                <c:pt idx="4">
                  <c:v>20.3</c:v>
                </c:pt>
                <c:pt idx="5">
                  <c:v>30.3</c:v>
                </c:pt>
              </c:numCache>
            </c:numRef>
          </c:val>
          <c:extLst xmlns:c16r2="http://schemas.microsoft.com/office/drawing/2015/06/chart">
            <c:ext xmlns:c16="http://schemas.microsoft.com/office/drawing/2014/chart" uri="{C3380CC4-5D6E-409C-BE32-E72D297353CC}">
              <c16:uniqueId val="{00000002-90B4-4DA8-A3F2-D454215C8DDD}"/>
            </c:ext>
          </c:extLst>
        </c:ser>
        <c:dLbls>
          <c:showLegendKey val="0"/>
          <c:showVal val="0"/>
          <c:showCatName val="0"/>
          <c:showSerName val="0"/>
          <c:showPercent val="0"/>
          <c:showBubbleSize val="0"/>
        </c:dLbls>
        <c:gapWidth val="150"/>
        <c:shape val="box"/>
        <c:axId val="135603712"/>
        <c:axId val="135605248"/>
        <c:axId val="0"/>
      </c:bar3DChart>
      <c:catAx>
        <c:axId val="135603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605248"/>
        <c:crosses val="autoZero"/>
        <c:auto val="1"/>
        <c:lblAlgn val="ctr"/>
        <c:lblOffset val="100"/>
        <c:noMultiLvlLbl val="0"/>
      </c:catAx>
      <c:valAx>
        <c:axId val="13560524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603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Hyvät</a:t>
            </a:r>
            <a:r>
              <a:rPr lang="en-US" sz="1600" dirty="0"/>
              <a:t> </a:t>
            </a:r>
            <a:r>
              <a:rPr lang="en-US" sz="1600" dirty="0" err="1"/>
              <a:t>vaikutusmahdollisuudet</a:t>
            </a:r>
            <a:r>
              <a:rPr lang="en-US" sz="1600" dirty="0"/>
              <a:t> </a:t>
            </a:r>
            <a:r>
              <a:rPr lang="en-US" sz="1600" dirty="0" err="1"/>
              <a:t>koulun</a:t>
            </a:r>
            <a:r>
              <a:rPr lang="en-US" sz="1600" dirty="0"/>
              <a:t> </a:t>
            </a:r>
            <a:r>
              <a:rPr lang="en-US" sz="1600" dirty="0" err="1"/>
              <a:t>tapahtumien</a:t>
            </a:r>
            <a:r>
              <a:rPr lang="en-US" sz="1600" dirty="0"/>
              <a:t> </a:t>
            </a:r>
            <a:r>
              <a:rPr lang="en-US" sz="1600" dirty="0" err="1"/>
              <a:t>järjestämiseen</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(17).xlsx]Kouluterveyskyselyn aikasarjat '!$B$3</c:f>
              <c:strCache>
                <c:ptCount val="1"/>
                <c:pt idx="0">
                  <c:v>Sukupuoli: yhteensä</c:v>
                </c:pt>
              </c:strCache>
            </c:strRef>
          </c:tx>
          <c:spPr>
            <a:solidFill>
              <a:schemeClr val="accent1"/>
            </a:solidFill>
            <a:ln>
              <a:noFill/>
            </a:ln>
            <a:effectLst/>
            <a:sp3d/>
          </c:spPr>
          <c:invertIfNegative val="0"/>
          <c:cat>
            <c:strRef>
              <c:f>'[ktk.ktk1.fact_ktk_ktk1.latest (17).xlsx]Kouluterveyskyselyn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(17).xlsx]Kouluterveyskyselyn aikasarjat '!$B$4:$B$9</c:f>
              <c:numCache>
                <c:formatCode>#\ ##0.0</c:formatCode>
                <c:ptCount val="6"/>
                <c:pt idx="0">
                  <c:v>40.700000000000003</c:v>
                </c:pt>
                <c:pt idx="1">
                  <c:v>41.1</c:v>
                </c:pt>
                <c:pt idx="2">
                  <c:v>47.5</c:v>
                </c:pt>
                <c:pt idx="3">
                  <c:v>53.3</c:v>
                </c:pt>
                <c:pt idx="4">
                  <c:v>38.700000000000003</c:v>
                </c:pt>
                <c:pt idx="5">
                  <c:v>61.1</c:v>
                </c:pt>
              </c:numCache>
            </c:numRef>
          </c:val>
          <c:extLst xmlns:c16r2="http://schemas.microsoft.com/office/drawing/2015/06/chart">
            <c:ext xmlns:c16="http://schemas.microsoft.com/office/drawing/2014/chart" uri="{C3380CC4-5D6E-409C-BE32-E72D297353CC}">
              <c16:uniqueId val="{00000000-9EC5-48A7-AFAE-DE30720287CB}"/>
            </c:ext>
          </c:extLst>
        </c:ser>
        <c:dLbls>
          <c:showLegendKey val="0"/>
          <c:showVal val="0"/>
          <c:showCatName val="0"/>
          <c:showSerName val="0"/>
          <c:showPercent val="0"/>
          <c:showBubbleSize val="0"/>
        </c:dLbls>
        <c:gapWidth val="150"/>
        <c:shape val="box"/>
        <c:axId val="135648768"/>
        <c:axId val="135650304"/>
        <c:axId val="0"/>
      </c:bar3DChart>
      <c:catAx>
        <c:axId val="135648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650304"/>
        <c:crosses val="autoZero"/>
        <c:auto val="1"/>
        <c:lblAlgn val="ctr"/>
        <c:lblOffset val="100"/>
        <c:noMultiLvlLbl val="0"/>
      </c:catAx>
      <c:valAx>
        <c:axId val="1356503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648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Hyvät</a:t>
            </a:r>
            <a:r>
              <a:rPr lang="en-US" sz="1600" dirty="0"/>
              <a:t> </a:t>
            </a:r>
            <a:r>
              <a:rPr lang="en-US" sz="1600" dirty="0" err="1"/>
              <a:t>vaikutusmahdollisuudet</a:t>
            </a:r>
            <a:r>
              <a:rPr lang="en-US" sz="1600" dirty="0"/>
              <a:t> </a:t>
            </a:r>
            <a:r>
              <a:rPr lang="en-US" sz="1600" dirty="0" err="1"/>
              <a:t>kouluruokailuun</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(18).xlsx]Kouluterveyskyselyn aikasarjat '!$B$3</c:f>
              <c:strCache>
                <c:ptCount val="1"/>
                <c:pt idx="0">
                  <c:v>Sukupuoli: yhteensä</c:v>
                </c:pt>
              </c:strCache>
            </c:strRef>
          </c:tx>
          <c:spPr>
            <a:solidFill>
              <a:schemeClr val="accent1"/>
            </a:solidFill>
            <a:ln>
              <a:noFill/>
            </a:ln>
            <a:effectLst/>
            <a:sp3d/>
          </c:spPr>
          <c:invertIfNegative val="0"/>
          <c:cat>
            <c:strRef>
              <c:f>'[ktk.ktk1.fact_ktk_ktk1.latest (18).xlsx]Kouluterveyskyselyn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(18).xlsx]Kouluterveyskyselyn aikasarjat '!$B$4:$B$9</c:f>
              <c:numCache>
                <c:formatCode>#\ ##0.0</c:formatCode>
                <c:ptCount val="6"/>
                <c:pt idx="0">
                  <c:v>23.3</c:v>
                </c:pt>
                <c:pt idx="1">
                  <c:v>24.3</c:v>
                </c:pt>
                <c:pt idx="2">
                  <c:v>31.1</c:v>
                </c:pt>
                <c:pt idx="3">
                  <c:v>20.8</c:v>
                </c:pt>
                <c:pt idx="4">
                  <c:v>35.1</c:v>
                </c:pt>
                <c:pt idx="5">
                  <c:v>24.3</c:v>
                </c:pt>
              </c:numCache>
            </c:numRef>
          </c:val>
          <c:extLst xmlns:c16r2="http://schemas.microsoft.com/office/drawing/2015/06/chart">
            <c:ext xmlns:c16="http://schemas.microsoft.com/office/drawing/2014/chart" uri="{C3380CC4-5D6E-409C-BE32-E72D297353CC}">
              <c16:uniqueId val="{00000000-A545-42ED-ABE6-7EF4DE7517C8}"/>
            </c:ext>
          </c:extLst>
        </c:ser>
        <c:dLbls>
          <c:showLegendKey val="0"/>
          <c:showVal val="0"/>
          <c:showCatName val="0"/>
          <c:showSerName val="0"/>
          <c:showPercent val="0"/>
          <c:showBubbleSize val="0"/>
        </c:dLbls>
        <c:gapWidth val="150"/>
        <c:shape val="box"/>
        <c:axId val="135366144"/>
        <c:axId val="135367680"/>
        <c:axId val="0"/>
      </c:bar3DChart>
      <c:catAx>
        <c:axId val="1353661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367680"/>
        <c:crosses val="autoZero"/>
        <c:auto val="1"/>
        <c:lblAlgn val="ctr"/>
        <c:lblOffset val="100"/>
        <c:noMultiLvlLbl val="0"/>
      </c:catAx>
      <c:valAx>
        <c:axId val="1353676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366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Hyvät</a:t>
            </a:r>
            <a:r>
              <a:rPr lang="en-US" sz="1600" dirty="0"/>
              <a:t> </a:t>
            </a:r>
            <a:r>
              <a:rPr lang="en-US" sz="1600" dirty="0" err="1"/>
              <a:t>vaikutusmahdollisuudet</a:t>
            </a:r>
            <a:r>
              <a:rPr lang="en-US" sz="1600" dirty="0"/>
              <a:t> </a:t>
            </a:r>
            <a:r>
              <a:rPr lang="en-US" sz="1600" dirty="0" err="1"/>
              <a:t>koulun</a:t>
            </a:r>
            <a:r>
              <a:rPr lang="en-US" sz="1600" dirty="0"/>
              <a:t> </a:t>
            </a:r>
            <a:r>
              <a:rPr lang="en-US" sz="1600" dirty="0" err="1"/>
              <a:t>tapahtumien</a:t>
            </a:r>
            <a:r>
              <a:rPr lang="en-US" sz="1600" dirty="0"/>
              <a:t> </a:t>
            </a:r>
            <a:r>
              <a:rPr lang="en-US" sz="1600" dirty="0" err="1"/>
              <a:t>järjestämiseen</a:t>
            </a:r>
            <a:r>
              <a:rPr lang="en-US" sz="1600" dirty="0"/>
              <a:t>, </a:t>
            </a:r>
            <a:r>
              <a:rPr lang="en-US" sz="1600" dirty="0" smtClean="0"/>
              <a:t>%, 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(19).xlsx]Kouluterveyskyselyn aikasarjat '!$B$3</c:f>
              <c:strCache>
                <c:ptCount val="1"/>
                <c:pt idx="0">
                  <c:v>Sukupuoli: yhteensä</c:v>
                </c:pt>
              </c:strCache>
            </c:strRef>
          </c:tx>
          <c:spPr>
            <a:solidFill>
              <a:schemeClr val="accent1"/>
            </a:solidFill>
            <a:ln>
              <a:noFill/>
            </a:ln>
            <a:effectLst/>
            <a:sp3d/>
          </c:spPr>
          <c:invertIfNegative val="0"/>
          <c:cat>
            <c:strRef>
              <c:f>'[ktk.ktk1.fact_ktk_ktk1.latest (19).xlsx]Kouluterveyskyselyn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(19).xlsx]Kouluterveyskyselyn aikasarjat '!$B$4:$B$9</c:f>
              <c:numCache>
                <c:formatCode>#\ ##0.0</c:formatCode>
                <c:ptCount val="6"/>
                <c:pt idx="0">
                  <c:v>40.700000000000003</c:v>
                </c:pt>
                <c:pt idx="1">
                  <c:v>41.1</c:v>
                </c:pt>
                <c:pt idx="2">
                  <c:v>47.5</c:v>
                </c:pt>
                <c:pt idx="3">
                  <c:v>53.3</c:v>
                </c:pt>
                <c:pt idx="4">
                  <c:v>38.700000000000003</c:v>
                </c:pt>
                <c:pt idx="5">
                  <c:v>61.1</c:v>
                </c:pt>
              </c:numCache>
            </c:numRef>
          </c:val>
          <c:extLst xmlns:c16r2="http://schemas.microsoft.com/office/drawing/2015/06/chart">
            <c:ext xmlns:c16="http://schemas.microsoft.com/office/drawing/2014/chart" uri="{C3380CC4-5D6E-409C-BE32-E72D297353CC}">
              <c16:uniqueId val="{00000000-DAB3-4D2D-AD86-A0B87189D22B}"/>
            </c:ext>
          </c:extLst>
        </c:ser>
        <c:ser>
          <c:idx val="1"/>
          <c:order val="1"/>
          <c:tx>
            <c:strRef>
              <c:f>'[ktk.ktk1.fact_ktk_ktk1.latest (19).xlsx]Kouluterveyskyselyn aikasarjat '!$C$3</c:f>
              <c:strCache>
                <c:ptCount val="1"/>
                <c:pt idx="0">
                  <c:v>Pojat</c:v>
                </c:pt>
              </c:strCache>
            </c:strRef>
          </c:tx>
          <c:spPr>
            <a:solidFill>
              <a:schemeClr val="accent2"/>
            </a:solidFill>
            <a:ln>
              <a:noFill/>
            </a:ln>
            <a:effectLst/>
            <a:sp3d/>
          </c:spPr>
          <c:invertIfNegative val="0"/>
          <c:cat>
            <c:strRef>
              <c:f>'[ktk.ktk1.fact_ktk_ktk1.latest (19).xlsx]Kouluterveyskyselyn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(19).xlsx]Kouluterveyskyselyn aikasarjat '!$C$4:$C$9</c:f>
              <c:numCache>
                <c:formatCode>#\ ##0.0</c:formatCode>
                <c:ptCount val="6"/>
                <c:pt idx="0">
                  <c:v>39.200000000000003</c:v>
                </c:pt>
                <c:pt idx="1">
                  <c:v>38.1</c:v>
                </c:pt>
                <c:pt idx="2">
                  <c:v>47.4</c:v>
                </c:pt>
                <c:pt idx="3">
                  <c:v>40.4</c:v>
                </c:pt>
                <c:pt idx="4">
                  <c:v>48</c:v>
                </c:pt>
                <c:pt idx="5">
                  <c:v>53.7</c:v>
                </c:pt>
              </c:numCache>
            </c:numRef>
          </c:val>
          <c:extLst xmlns:c16r2="http://schemas.microsoft.com/office/drawing/2015/06/chart">
            <c:ext xmlns:c16="http://schemas.microsoft.com/office/drawing/2014/chart" uri="{C3380CC4-5D6E-409C-BE32-E72D297353CC}">
              <c16:uniqueId val="{00000001-DAB3-4D2D-AD86-A0B87189D22B}"/>
            </c:ext>
          </c:extLst>
        </c:ser>
        <c:ser>
          <c:idx val="2"/>
          <c:order val="2"/>
          <c:tx>
            <c:strRef>
              <c:f>'[ktk.ktk1.fact_ktk_ktk1.latest (19).xlsx]Kouluterveyskyselyn aikasarjat '!$D$3</c:f>
              <c:strCache>
                <c:ptCount val="1"/>
                <c:pt idx="0">
                  <c:v>Tytöt</c:v>
                </c:pt>
              </c:strCache>
            </c:strRef>
          </c:tx>
          <c:spPr>
            <a:solidFill>
              <a:schemeClr val="accent6"/>
            </a:solidFill>
            <a:ln>
              <a:noFill/>
            </a:ln>
            <a:effectLst/>
            <a:sp3d/>
          </c:spPr>
          <c:invertIfNegative val="0"/>
          <c:cat>
            <c:strRef>
              <c:f>'[ktk.ktk1.fact_ktk_ktk1.latest (19).xlsx]Kouluterveyskyselyn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(19).xlsx]Kouluterveyskyselyn aikasarjat '!$D$4:$D$9</c:f>
              <c:numCache>
                <c:formatCode>#\ ##0.0</c:formatCode>
                <c:ptCount val="6"/>
                <c:pt idx="0">
                  <c:v>42.2</c:v>
                </c:pt>
                <c:pt idx="1">
                  <c:v>44.1</c:v>
                </c:pt>
                <c:pt idx="2">
                  <c:v>47.6</c:v>
                </c:pt>
                <c:pt idx="3">
                  <c:v>63.8</c:v>
                </c:pt>
                <c:pt idx="4">
                  <c:v>31.1</c:v>
                </c:pt>
                <c:pt idx="5">
                  <c:v>65.7</c:v>
                </c:pt>
              </c:numCache>
            </c:numRef>
          </c:val>
          <c:extLst xmlns:c16r2="http://schemas.microsoft.com/office/drawing/2015/06/chart">
            <c:ext xmlns:c16="http://schemas.microsoft.com/office/drawing/2014/chart" uri="{C3380CC4-5D6E-409C-BE32-E72D297353CC}">
              <c16:uniqueId val="{00000002-DAB3-4D2D-AD86-A0B87189D22B}"/>
            </c:ext>
          </c:extLst>
        </c:ser>
        <c:dLbls>
          <c:showLegendKey val="0"/>
          <c:showVal val="0"/>
          <c:showCatName val="0"/>
          <c:showSerName val="0"/>
          <c:showPercent val="0"/>
          <c:showBubbleSize val="0"/>
        </c:dLbls>
        <c:gapWidth val="150"/>
        <c:shape val="box"/>
        <c:axId val="135426048"/>
        <c:axId val="135427584"/>
        <c:axId val="0"/>
      </c:bar3DChart>
      <c:catAx>
        <c:axId val="135426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35427584"/>
        <c:crosses val="autoZero"/>
        <c:auto val="1"/>
        <c:lblAlgn val="ctr"/>
        <c:lblOffset val="100"/>
        <c:noMultiLvlLbl val="0"/>
      </c:catAx>
      <c:valAx>
        <c:axId val="1354275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4260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että</a:t>
            </a:r>
            <a:r>
              <a:rPr lang="en-US" sz="1600" dirty="0"/>
              <a:t> </a:t>
            </a:r>
            <a:r>
              <a:rPr lang="en-US" sz="1600" dirty="0" err="1"/>
              <a:t>asuinalueella</a:t>
            </a:r>
            <a:r>
              <a:rPr lang="en-US" sz="1600" dirty="0"/>
              <a:t> </a:t>
            </a:r>
            <a:r>
              <a:rPr lang="en-US" sz="1600" dirty="0" err="1"/>
              <a:t>järjestetään</a:t>
            </a:r>
            <a:r>
              <a:rPr lang="en-US" sz="1600" dirty="0"/>
              <a:t> </a:t>
            </a:r>
            <a:r>
              <a:rPr lang="en-US" sz="1600" dirty="0" err="1"/>
              <a:t>kiinnostavaa</a:t>
            </a:r>
            <a:r>
              <a:rPr lang="en-US" sz="1600" dirty="0"/>
              <a:t> </a:t>
            </a:r>
            <a:r>
              <a:rPr lang="en-US" sz="1600" dirty="0" err="1"/>
              <a:t>vapaa-ajan</a:t>
            </a:r>
            <a:r>
              <a:rPr lang="en-US" sz="1600" dirty="0"/>
              <a:t> </a:t>
            </a:r>
            <a:r>
              <a:rPr lang="en-US" sz="1600" dirty="0" err="1"/>
              <a:t>toimintaa</a:t>
            </a:r>
            <a:r>
              <a:rPr lang="en-US" sz="1600" dirty="0"/>
              <a:t> </a:t>
            </a:r>
            <a:r>
              <a:rPr lang="en-US" sz="1600" dirty="0" err="1"/>
              <a:t>nuorille</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(21).xlsx]Kouluterveyskyselyn aikasarjat '!$B$3</c:f>
              <c:strCache>
                <c:ptCount val="1"/>
                <c:pt idx="0">
                  <c:v>Sukupuoli: yhteensä</c:v>
                </c:pt>
              </c:strCache>
            </c:strRef>
          </c:tx>
          <c:spPr>
            <a:solidFill>
              <a:schemeClr val="accent1"/>
            </a:solidFill>
            <a:ln>
              <a:noFill/>
            </a:ln>
            <a:effectLst/>
            <a:sp3d/>
          </c:spPr>
          <c:invertIfNegative val="0"/>
          <c:cat>
            <c:strRef>
              <c:f>'[ktk.ktk1.fact_ktk_ktk1.latest (21).xlsx]Kouluterveyskyselyn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(21).xlsx]Kouluterveyskyselyn aikasarjat '!$B$4:$B$9</c:f>
              <c:numCache>
                <c:formatCode>#\ ##0.0</c:formatCode>
                <c:ptCount val="6"/>
                <c:pt idx="0">
                  <c:v>31.4</c:v>
                </c:pt>
                <c:pt idx="1">
                  <c:v>29.6</c:v>
                </c:pt>
                <c:pt idx="2">
                  <c:v>35.700000000000003</c:v>
                </c:pt>
                <c:pt idx="3">
                  <c:v>26.6</c:v>
                </c:pt>
                <c:pt idx="4">
                  <c:v>36.299999999999997</c:v>
                </c:pt>
                <c:pt idx="5">
                  <c:v>34.299999999999997</c:v>
                </c:pt>
              </c:numCache>
            </c:numRef>
          </c:val>
          <c:extLst xmlns:c16r2="http://schemas.microsoft.com/office/drawing/2015/06/chart">
            <c:ext xmlns:c16="http://schemas.microsoft.com/office/drawing/2014/chart" uri="{C3380CC4-5D6E-409C-BE32-E72D297353CC}">
              <c16:uniqueId val="{00000000-CEF6-4DD4-B10C-125706FDBE65}"/>
            </c:ext>
          </c:extLst>
        </c:ser>
        <c:ser>
          <c:idx val="1"/>
          <c:order val="1"/>
          <c:tx>
            <c:strRef>
              <c:f>'[ktk.ktk1.fact_ktk_ktk1.latest (21).xlsx]Kouluterveyskyselyn aikasarjat '!$C$3</c:f>
              <c:strCache>
                <c:ptCount val="1"/>
                <c:pt idx="0">
                  <c:v>Pojat</c:v>
                </c:pt>
              </c:strCache>
            </c:strRef>
          </c:tx>
          <c:spPr>
            <a:solidFill>
              <a:schemeClr val="accent2"/>
            </a:solidFill>
            <a:ln>
              <a:noFill/>
            </a:ln>
            <a:effectLst/>
            <a:sp3d/>
          </c:spPr>
          <c:invertIfNegative val="0"/>
          <c:cat>
            <c:strRef>
              <c:f>'[ktk.ktk1.fact_ktk_ktk1.latest (21).xlsx]Kouluterveyskyselyn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(21).xlsx]Kouluterveyskyselyn aikasarjat '!$C$4:$C$9</c:f>
              <c:numCache>
                <c:formatCode>#\ ##0.0</c:formatCode>
                <c:ptCount val="6"/>
                <c:pt idx="0">
                  <c:v>35.5</c:v>
                </c:pt>
                <c:pt idx="1">
                  <c:v>33.9</c:v>
                </c:pt>
                <c:pt idx="2">
                  <c:v>46.1</c:v>
                </c:pt>
                <c:pt idx="3">
                  <c:v>31.6</c:v>
                </c:pt>
                <c:pt idx="4">
                  <c:v>42.2</c:v>
                </c:pt>
                <c:pt idx="5">
                  <c:v>42.5</c:v>
                </c:pt>
              </c:numCache>
            </c:numRef>
          </c:val>
          <c:extLst xmlns:c16r2="http://schemas.microsoft.com/office/drawing/2015/06/chart">
            <c:ext xmlns:c16="http://schemas.microsoft.com/office/drawing/2014/chart" uri="{C3380CC4-5D6E-409C-BE32-E72D297353CC}">
              <c16:uniqueId val="{00000001-CEF6-4DD4-B10C-125706FDBE65}"/>
            </c:ext>
          </c:extLst>
        </c:ser>
        <c:ser>
          <c:idx val="2"/>
          <c:order val="2"/>
          <c:tx>
            <c:strRef>
              <c:f>'[ktk.ktk1.fact_ktk_ktk1.latest (21).xlsx]Kouluterveyskyselyn aikasarjat '!$D$3</c:f>
              <c:strCache>
                <c:ptCount val="1"/>
                <c:pt idx="0">
                  <c:v>Tytöt</c:v>
                </c:pt>
              </c:strCache>
            </c:strRef>
          </c:tx>
          <c:spPr>
            <a:solidFill>
              <a:schemeClr val="accent6"/>
            </a:solidFill>
            <a:ln>
              <a:noFill/>
            </a:ln>
            <a:effectLst/>
            <a:sp3d/>
          </c:spPr>
          <c:invertIfNegative val="0"/>
          <c:cat>
            <c:strRef>
              <c:f>'[ktk.ktk1.fact_ktk_ktk1.latest (21).xlsx]Kouluterveyskyselyn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(21).xlsx]Kouluterveyskyselyn aikasarjat '!$D$4:$D$9</c:f>
              <c:numCache>
                <c:formatCode>#\ ##0.0</c:formatCode>
                <c:ptCount val="6"/>
                <c:pt idx="0">
                  <c:v>27.7</c:v>
                </c:pt>
                <c:pt idx="1">
                  <c:v>25.6</c:v>
                </c:pt>
                <c:pt idx="2">
                  <c:v>24.4</c:v>
                </c:pt>
                <c:pt idx="3">
                  <c:v>23.2</c:v>
                </c:pt>
                <c:pt idx="4">
                  <c:v>31.6</c:v>
                </c:pt>
                <c:pt idx="5">
                  <c:v>29.2</c:v>
                </c:pt>
              </c:numCache>
            </c:numRef>
          </c:val>
          <c:extLst xmlns:c16r2="http://schemas.microsoft.com/office/drawing/2015/06/chart">
            <c:ext xmlns:c16="http://schemas.microsoft.com/office/drawing/2014/chart" uri="{C3380CC4-5D6E-409C-BE32-E72D297353CC}">
              <c16:uniqueId val="{00000002-CEF6-4DD4-B10C-125706FDBE65}"/>
            </c:ext>
          </c:extLst>
        </c:ser>
        <c:dLbls>
          <c:showLegendKey val="0"/>
          <c:showVal val="0"/>
          <c:showCatName val="0"/>
          <c:showSerName val="0"/>
          <c:showPercent val="0"/>
          <c:showBubbleSize val="0"/>
        </c:dLbls>
        <c:gapWidth val="150"/>
        <c:shape val="box"/>
        <c:axId val="135473408"/>
        <c:axId val="135475200"/>
        <c:axId val="0"/>
      </c:bar3DChart>
      <c:catAx>
        <c:axId val="135473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475200"/>
        <c:crosses val="autoZero"/>
        <c:auto val="1"/>
        <c:lblAlgn val="ctr"/>
        <c:lblOffset val="100"/>
        <c:noMultiLvlLbl val="0"/>
      </c:catAx>
      <c:valAx>
        <c:axId val="1354752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473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että</a:t>
            </a:r>
            <a:r>
              <a:rPr lang="en-US" sz="1600" dirty="0"/>
              <a:t> </a:t>
            </a:r>
            <a:r>
              <a:rPr lang="en-US" sz="1600" dirty="0" err="1"/>
              <a:t>asuinalueella</a:t>
            </a:r>
            <a:r>
              <a:rPr lang="en-US" sz="1600" dirty="0"/>
              <a:t> </a:t>
            </a:r>
            <a:r>
              <a:rPr lang="en-US" sz="1600" dirty="0" err="1"/>
              <a:t>ei</a:t>
            </a:r>
            <a:r>
              <a:rPr lang="en-US" sz="1600" dirty="0"/>
              <a:t> ole </a:t>
            </a:r>
            <a:r>
              <a:rPr lang="en-US" sz="1600" dirty="0" err="1"/>
              <a:t>tarpeeksi</a:t>
            </a:r>
            <a:r>
              <a:rPr lang="en-US" sz="1600" dirty="0"/>
              <a:t> </a:t>
            </a:r>
            <a:r>
              <a:rPr lang="en-US" sz="1600" dirty="0" err="1"/>
              <a:t>oleskelutiloja</a:t>
            </a:r>
            <a:r>
              <a:rPr lang="en-US" sz="1600" dirty="0"/>
              <a:t> </a:t>
            </a:r>
            <a:r>
              <a:rPr lang="en-US" sz="1600" dirty="0" err="1"/>
              <a:t>nuorille</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(22).xlsx]Kouluterveyskyselyn aikasarjat '!$B$3</c:f>
              <c:strCache>
                <c:ptCount val="1"/>
                <c:pt idx="0">
                  <c:v>Sukupuoli: yhteensä</c:v>
                </c:pt>
              </c:strCache>
            </c:strRef>
          </c:tx>
          <c:spPr>
            <a:solidFill>
              <a:schemeClr val="accent1"/>
            </a:solidFill>
            <a:ln>
              <a:noFill/>
            </a:ln>
            <a:effectLst/>
            <a:sp3d/>
          </c:spPr>
          <c:invertIfNegative val="0"/>
          <c:cat>
            <c:strRef>
              <c:f>'[ktk.ktk1.fact_ktk_ktk1.latest (22).xlsx]Kouluterveyskyselyn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(22).xlsx]Kouluterveyskyselyn aikasarjat '!$B$4:$B$9</c:f>
              <c:numCache>
                <c:formatCode>#\ ##0.0</c:formatCode>
                <c:ptCount val="6"/>
                <c:pt idx="0">
                  <c:v>32.4</c:v>
                </c:pt>
                <c:pt idx="1">
                  <c:v>34.5</c:v>
                </c:pt>
                <c:pt idx="2">
                  <c:v>29.8</c:v>
                </c:pt>
                <c:pt idx="3">
                  <c:v>47.4</c:v>
                </c:pt>
                <c:pt idx="4">
                  <c:v>44.1</c:v>
                </c:pt>
                <c:pt idx="5">
                  <c:v>23.1</c:v>
                </c:pt>
              </c:numCache>
            </c:numRef>
          </c:val>
          <c:extLst xmlns:c16r2="http://schemas.microsoft.com/office/drawing/2015/06/chart">
            <c:ext xmlns:c16="http://schemas.microsoft.com/office/drawing/2014/chart" uri="{C3380CC4-5D6E-409C-BE32-E72D297353CC}">
              <c16:uniqueId val="{00000000-5356-4115-B7EC-E79FA980D1F8}"/>
            </c:ext>
          </c:extLst>
        </c:ser>
        <c:ser>
          <c:idx val="1"/>
          <c:order val="1"/>
          <c:tx>
            <c:strRef>
              <c:f>'[ktk.ktk1.fact_ktk_ktk1.latest (22).xlsx]Kouluterveyskyselyn aikasarjat '!$C$3</c:f>
              <c:strCache>
                <c:ptCount val="1"/>
                <c:pt idx="0">
                  <c:v>Pojat</c:v>
                </c:pt>
              </c:strCache>
            </c:strRef>
          </c:tx>
          <c:spPr>
            <a:solidFill>
              <a:schemeClr val="accent2"/>
            </a:solidFill>
            <a:ln>
              <a:noFill/>
            </a:ln>
            <a:effectLst/>
            <a:sp3d/>
          </c:spPr>
          <c:invertIfNegative val="0"/>
          <c:cat>
            <c:strRef>
              <c:f>'[ktk.ktk1.fact_ktk_ktk1.latest (22).xlsx]Kouluterveyskyselyn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(22).xlsx]Kouluterveyskyselyn aikasarjat '!$C$4:$C$9</c:f>
              <c:numCache>
                <c:formatCode>#\ ##0.0</c:formatCode>
                <c:ptCount val="6"/>
                <c:pt idx="0">
                  <c:v>26.4</c:v>
                </c:pt>
                <c:pt idx="1">
                  <c:v>27.7</c:v>
                </c:pt>
                <c:pt idx="2">
                  <c:v>16.899999999999999</c:v>
                </c:pt>
                <c:pt idx="3">
                  <c:v>28.9</c:v>
                </c:pt>
                <c:pt idx="4">
                  <c:v>28.9</c:v>
                </c:pt>
                <c:pt idx="5" formatCode="General">
                  <c:v>0</c:v>
                </c:pt>
              </c:numCache>
            </c:numRef>
          </c:val>
          <c:extLst xmlns:c16r2="http://schemas.microsoft.com/office/drawing/2015/06/chart">
            <c:ext xmlns:c16="http://schemas.microsoft.com/office/drawing/2014/chart" uri="{C3380CC4-5D6E-409C-BE32-E72D297353CC}">
              <c16:uniqueId val="{00000001-5356-4115-B7EC-E79FA980D1F8}"/>
            </c:ext>
          </c:extLst>
        </c:ser>
        <c:ser>
          <c:idx val="2"/>
          <c:order val="2"/>
          <c:tx>
            <c:strRef>
              <c:f>'[ktk.ktk1.fact_ktk_ktk1.latest (22).xlsx]Kouluterveyskyselyn aikasarjat '!$D$3</c:f>
              <c:strCache>
                <c:ptCount val="1"/>
                <c:pt idx="0">
                  <c:v>Tytöt</c:v>
                </c:pt>
              </c:strCache>
            </c:strRef>
          </c:tx>
          <c:spPr>
            <a:solidFill>
              <a:schemeClr val="accent6"/>
            </a:solidFill>
            <a:ln>
              <a:noFill/>
            </a:ln>
            <a:effectLst/>
            <a:sp3d/>
          </c:spPr>
          <c:invertIfNegative val="0"/>
          <c:cat>
            <c:strRef>
              <c:f>'[ktk.ktk1.fact_ktk_ktk1.latest (22).xlsx]Kouluterveyskyselyn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(22).xlsx]Kouluterveyskyselyn aikasarjat '!$D$4:$D$9</c:f>
              <c:numCache>
                <c:formatCode>#\ ##0.0</c:formatCode>
                <c:ptCount val="6"/>
                <c:pt idx="0">
                  <c:v>37.799999999999997</c:v>
                </c:pt>
                <c:pt idx="1">
                  <c:v>40.799999999999997</c:v>
                </c:pt>
                <c:pt idx="2">
                  <c:v>43.9</c:v>
                </c:pt>
                <c:pt idx="3">
                  <c:v>59.6</c:v>
                </c:pt>
                <c:pt idx="4">
                  <c:v>56.1</c:v>
                </c:pt>
                <c:pt idx="5">
                  <c:v>30.8</c:v>
                </c:pt>
              </c:numCache>
            </c:numRef>
          </c:val>
          <c:extLst xmlns:c16r2="http://schemas.microsoft.com/office/drawing/2015/06/chart">
            <c:ext xmlns:c16="http://schemas.microsoft.com/office/drawing/2014/chart" uri="{C3380CC4-5D6E-409C-BE32-E72D297353CC}">
              <c16:uniqueId val="{00000002-5356-4115-B7EC-E79FA980D1F8}"/>
            </c:ext>
          </c:extLst>
        </c:ser>
        <c:dLbls>
          <c:showLegendKey val="0"/>
          <c:showVal val="0"/>
          <c:showCatName val="0"/>
          <c:showSerName val="0"/>
          <c:showPercent val="0"/>
          <c:showBubbleSize val="0"/>
        </c:dLbls>
        <c:gapWidth val="150"/>
        <c:shape val="box"/>
        <c:axId val="135512832"/>
        <c:axId val="135514368"/>
        <c:axId val="0"/>
      </c:bar3DChart>
      <c:catAx>
        <c:axId val="135512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514368"/>
        <c:crosses val="autoZero"/>
        <c:auto val="1"/>
        <c:lblAlgn val="ctr"/>
        <c:lblOffset val="100"/>
        <c:noMultiLvlLbl val="0"/>
      </c:catAx>
      <c:valAx>
        <c:axId val="13551436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512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Tietää</a:t>
            </a:r>
            <a:r>
              <a:rPr lang="en-US" sz="1600" dirty="0"/>
              <a:t> </a:t>
            </a:r>
            <a:r>
              <a:rPr lang="en-US" sz="1600" dirty="0" err="1"/>
              <a:t>asuinalueen</a:t>
            </a:r>
            <a:r>
              <a:rPr lang="en-US" sz="1600" dirty="0"/>
              <a:t> </a:t>
            </a:r>
            <a:r>
              <a:rPr lang="en-US" sz="1600" dirty="0" err="1"/>
              <a:t>harrastusmahdollisuuksista</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(23).xlsx]Kouluterveyskyselyn aikasarjat '!$B$3</c:f>
              <c:strCache>
                <c:ptCount val="1"/>
                <c:pt idx="0">
                  <c:v>Sukupuoli: yhteensä</c:v>
                </c:pt>
              </c:strCache>
            </c:strRef>
          </c:tx>
          <c:spPr>
            <a:solidFill>
              <a:schemeClr val="accent1"/>
            </a:solidFill>
            <a:ln>
              <a:noFill/>
            </a:ln>
            <a:effectLst/>
            <a:sp3d/>
          </c:spPr>
          <c:invertIfNegative val="0"/>
          <c:cat>
            <c:strRef>
              <c:f>'[ktk.ktk1.fact_ktk_ktk1.latest (23).xlsx]Kouluterveyskyselyn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(23).xlsx]Kouluterveyskyselyn aikasarjat '!$B$4:$B$9</c:f>
              <c:numCache>
                <c:formatCode>#\ ##0.0</c:formatCode>
                <c:ptCount val="6"/>
                <c:pt idx="0">
                  <c:v>59</c:v>
                </c:pt>
                <c:pt idx="1">
                  <c:v>61.1</c:v>
                </c:pt>
                <c:pt idx="2">
                  <c:v>62.6</c:v>
                </c:pt>
                <c:pt idx="3">
                  <c:v>56.4</c:v>
                </c:pt>
                <c:pt idx="4">
                  <c:v>69.900000000000006</c:v>
                </c:pt>
                <c:pt idx="5">
                  <c:v>73.8</c:v>
                </c:pt>
              </c:numCache>
            </c:numRef>
          </c:val>
          <c:extLst xmlns:c16r2="http://schemas.microsoft.com/office/drawing/2015/06/chart">
            <c:ext xmlns:c16="http://schemas.microsoft.com/office/drawing/2014/chart" uri="{C3380CC4-5D6E-409C-BE32-E72D297353CC}">
              <c16:uniqueId val="{00000000-AA94-43A5-9F30-055F9E06423A}"/>
            </c:ext>
          </c:extLst>
        </c:ser>
        <c:ser>
          <c:idx val="1"/>
          <c:order val="1"/>
          <c:tx>
            <c:strRef>
              <c:f>'[ktk.ktk1.fact_ktk_ktk1.latest (23).xlsx]Kouluterveyskyselyn aikasarjat '!$C$3</c:f>
              <c:strCache>
                <c:ptCount val="1"/>
                <c:pt idx="0">
                  <c:v>Pojat</c:v>
                </c:pt>
              </c:strCache>
            </c:strRef>
          </c:tx>
          <c:spPr>
            <a:solidFill>
              <a:schemeClr val="accent2"/>
            </a:solidFill>
            <a:ln>
              <a:noFill/>
            </a:ln>
            <a:effectLst/>
            <a:sp3d/>
          </c:spPr>
          <c:invertIfNegative val="0"/>
          <c:cat>
            <c:strRef>
              <c:f>'[ktk.ktk1.fact_ktk_ktk1.latest (23).xlsx]Kouluterveyskyselyn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(23).xlsx]Kouluterveyskyselyn aikasarjat '!$C$4:$C$9</c:f>
              <c:numCache>
                <c:formatCode>#\ ##0.0</c:formatCode>
                <c:ptCount val="6"/>
                <c:pt idx="0">
                  <c:v>62.2</c:v>
                </c:pt>
                <c:pt idx="1">
                  <c:v>63.7</c:v>
                </c:pt>
                <c:pt idx="2">
                  <c:v>68.5</c:v>
                </c:pt>
                <c:pt idx="3">
                  <c:v>48.6</c:v>
                </c:pt>
                <c:pt idx="4">
                  <c:v>73.900000000000006</c:v>
                </c:pt>
                <c:pt idx="5">
                  <c:v>82.1</c:v>
                </c:pt>
              </c:numCache>
            </c:numRef>
          </c:val>
          <c:extLst xmlns:c16r2="http://schemas.microsoft.com/office/drawing/2015/06/chart">
            <c:ext xmlns:c16="http://schemas.microsoft.com/office/drawing/2014/chart" uri="{C3380CC4-5D6E-409C-BE32-E72D297353CC}">
              <c16:uniqueId val="{00000001-AA94-43A5-9F30-055F9E06423A}"/>
            </c:ext>
          </c:extLst>
        </c:ser>
        <c:ser>
          <c:idx val="2"/>
          <c:order val="2"/>
          <c:tx>
            <c:strRef>
              <c:f>'[ktk.ktk1.fact_ktk_ktk1.latest (23).xlsx]Kouluterveyskyselyn aikasarjat '!$D$3</c:f>
              <c:strCache>
                <c:ptCount val="1"/>
                <c:pt idx="0">
                  <c:v>Tytöt</c:v>
                </c:pt>
              </c:strCache>
            </c:strRef>
          </c:tx>
          <c:spPr>
            <a:solidFill>
              <a:schemeClr val="accent6"/>
            </a:solidFill>
            <a:ln>
              <a:noFill/>
            </a:ln>
            <a:effectLst/>
            <a:sp3d/>
          </c:spPr>
          <c:invertIfNegative val="0"/>
          <c:cat>
            <c:strRef>
              <c:f>'[ktk.ktk1.fact_ktk_ktk1.latest (23).xlsx]Kouluterveyskyselyn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(23).xlsx]Kouluterveyskyselyn aikasarjat '!$D$4:$D$9</c:f>
              <c:numCache>
                <c:formatCode>#\ ##0.0</c:formatCode>
                <c:ptCount val="6"/>
                <c:pt idx="0">
                  <c:v>56</c:v>
                </c:pt>
                <c:pt idx="1">
                  <c:v>58.7</c:v>
                </c:pt>
                <c:pt idx="2">
                  <c:v>56.1</c:v>
                </c:pt>
                <c:pt idx="3">
                  <c:v>61.4</c:v>
                </c:pt>
                <c:pt idx="4">
                  <c:v>66.7</c:v>
                </c:pt>
                <c:pt idx="5">
                  <c:v>68.8</c:v>
                </c:pt>
              </c:numCache>
            </c:numRef>
          </c:val>
          <c:extLst xmlns:c16r2="http://schemas.microsoft.com/office/drawing/2015/06/chart">
            <c:ext xmlns:c16="http://schemas.microsoft.com/office/drawing/2014/chart" uri="{C3380CC4-5D6E-409C-BE32-E72D297353CC}">
              <c16:uniqueId val="{00000002-AA94-43A5-9F30-055F9E06423A}"/>
            </c:ext>
          </c:extLst>
        </c:ser>
        <c:dLbls>
          <c:showLegendKey val="0"/>
          <c:showVal val="0"/>
          <c:showCatName val="0"/>
          <c:showSerName val="0"/>
          <c:showPercent val="0"/>
          <c:showBubbleSize val="0"/>
        </c:dLbls>
        <c:gapWidth val="150"/>
        <c:shape val="box"/>
        <c:axId val="135695360"/>
        <c:axId val="135709440"/>
        <c:axId val="0"/>
      </c:bar3DChart>
      <c:catAx>
        <c:axId val="135695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709440"/>
        <c:crosses val="autoZero"/>
        <c:auto val="1"/>
        <c:lblAlgn val="ctr"/>
        <c:lblOffset val="100"/>
        <c:noMultiLvlLbl val="0"/>
      </c:catAx>
      <c:valAx>
        <c:axId val="1357094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695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harrastuspaikkojen</a:t>
            </a:r>
            <a:r>
              <a:rPr lang="en-US" sz="1600" dirty="0"/>
              <a:t> </a:t>
            </a:r>
            <a:r>
              <a:rPr lang="en-US" sz="1600" dirty="0" err="1"/>
              <a:t>sijaitsevan</a:t>
            </a:r>
            <a:r>
              <a:rPr lang="en-US" sz="1600" dirty="0"/>
              <a:t> </a:t>
            </a:r>
            <a:r>
              <a:rPr lang="en-US" sz="1600" dirty="0" err="1"/>
              <a:t>liian</a:t>
            </a:r>
            <a:r>
              <a:rPr lang="en-US" sz="1600" dirty="0"/>
              <a:t> </a:t>
            </a:r>
            <a:r>
              <a:rPr lang="en-US" sz="1600" dirty="0" err="1"/>
              <a:t>kaukana</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(24).xlsx]Kouluterveyskyselyn aikasarjat '!$B$3</c:f>
              <c:strCache>
                <c:ptCount val="1"/>
                <c:pt idx="0">
                  <c:v>Sukupuoli: yhteensä</c:v>
                </c:pt>
              </c:strCache>
            </c:strRef>
          </c:tx>
          <c:spPr>
            <a:solidFill>
              <a:schemeClr val="accent1"/>
            </a:solidFill>
            <a:ln>
              <a:noFill/>
            </a:ln>
            <a:effectLst/>
            <a:sp3d/>
          </c:spPr>
          <c:invertIfNegative val="0"/>
          <c:cat>
            <c:strRef>
              <c:f>'[ktk.ktk1.fact_ktk_ktk1.latest (24).xlsx]Kouluterveyskyselyn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(24).xlsx]Kouluterveyskyselyn aikasarjat '!$B$4:$B$9</c:f>
              <c:numCache>
                <c:formatCode>#\ ##0.0</c:formatCode>
                <c:ptCount val="6"/>
                <c:pt idx="0">
                  <c:v>24.5</c:v>
                </c:pt>
                <c:pt idx="1">
                  <c:v>25.3</c:v>
                </c:pt>
                <c:pt idx="2">
                  <c:v>30.6</c:v>
                </c:pt>
                <c:pt idx="3">
                  <c:v>29.5</c:v>
                </c:pt>
                <c:pt idx="4">
                  <c:v>44.6</c:v>
                </c:pt>
                <c:pt idx="5">
                  <c:v>24.3</c:v>
                </c:pt>
              </c:numCache>
            </c:numRef>
          </c:val>
          <c:extLst xmlns:c16r2="http://schemas.microsoft.com/office/drawing/2015/06/chart">
            <c:ext xmlns:c16="http://schemas.microsoft.com/office/drawing/2014/chart" uri="{C3380CC4-5D6E-409C-BE32-E72D297353CC}">
              <c16:uniqueId val="{00000000-48B1-49F1-9E02-7BB120BBB83A}"/>
            </c:ext>
          </c:extLst>
        </c:ser>
        <c:dLbls>
          <c:showLegendKey val="0"/>
          <c:showVal val="0"/>
          <c:showCatName val="0"/>
          <c:showSerName val="0"/>
          <c:showPercent val="0"/>
          <c:showBubbleSize val="0"/>
        </c:dLbls>
        <c:gapWidth val="150"/>
        <c:shape val="box"/>
        <c:axId val="135728128"/>
        <c:axId val="135746304"/>
        <c:axId val="0"/>
      </c:bar3DChart>
      <c:catAx>
        <c:axId val="135728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746304"/>
        <c:crosses val="autoZero"/>
        <c:auto val="1"/>
        <c:lblAlgn val="ctr"/>
        <c:lblOffset val="100"/>
        <c:noMultiLvlLbl val="0"/>
      </c:catAx>
      <c:valAx>
        <c:axId val="1357463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7281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Osallistunut</a:t>
            </a:r>
            <a:r>
              <a:rPr lang="en-US" sz="1600" dirty="0"/>
              <a:t> </a:t>
            </a:r>
            <a:r>
              <a:rPr lang="en-US" sz="1600" dirty="0" err="1"/>
              <a:t>koulunruokailun</a:t>
            </a:r>
            <a:r>
              <a:rPr lang="en-US" sz="1600" dirty="0"/>
              <a:t> </a:t>
            </a:r>
            <a:r>
              <a:rPr lang="en-US" sz="1600" dirty="0" err="1"/>
              <a:t>suunnitteluun</a:t>
            </a:r>
            <a:r>
              <a:rPr lang="en-US" sz="1600" dirty="0"/>
              <a:t>, %, </a:t>
            </a:r>
            <a:r>
              <a:rPr lang="en-US" sz="1600" dirty="0" smtClean="0"/>
              <a:t>2019, 4 &amp; 5 </a:t>
            </a:r>
            <a:r>
              <a:rPr lang="en-US" sz="1600" dirty="0" err="1" smtClean="0"/>
              <a:t>lk</a:t>
            </a:r>
            <a:endParaRPr lang="en-US" sz="1600"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'[ktk.ktk4.fact_ktk_ktk4.latest (9).xlsx]Kouluterveyskyselyn tulokset 20'!$B$2</c:f>
              <c:strCache>
                <c:ptCount val="1"/>
                <c:pt idx="0">
                  <c:v>Sukupuoli: yhteensä</c:v>
                </c:pt>
              </c:strCache>
            </c:strRef>
          </c:tx>
          <c:spPr>
            <a:solidFill>
              <a:schemeClr val="accent1"/>
            </a:solidFill>
            <a:ln>
              <a:noFill/>
            </a:ln>
            <a:effectLst/>
            <a:sp3d/>
          </c:spPr>
          <c:invertIfNegative val="0"/>
          <c:cat>
            <c:strRef>
              <c:f>'[ktk.ktk4.fact_ktk_ktk4.latest (9).xlsx]Kouluterveyskyselyn tulokset 20'!$A$3:$A$8</c:f>
              <c:strCache>
                <c:ptCount val="6"/>
                <c:pt idx="0">
                  <c:v>Koko maa</c:v>
                </c:pt>
                <c:pt idx="1">
                  <c:v>Satakunta</c:v>
                </c:pt>
                <c:pt idx="2">
                  <c:v>Eurajoki</c:v>
                </c:pt>
                <c:pt idx="3">
                  <c:v>Harjavalta</c:v>
                </c:pt>
                <c:pt idx="4">
                  <c:v>Kokemäki</c:v>
                </c:pt>
                <c:pt idx="5">
                  <c:v>Nakkila</c:v>
                </c:pt>
              </c:strCache>
            </c:strRef>
          </c:cat>
          <c:val>
            <c:numRef>
              <c:f>'[ktk.ktk4.fact_ktk_ktk4.latest (9).xlsx]Kouluterveyskyselyn tulokset 20'!$B$3:$B$8</c:f>
              <c:numCache>
                <c:formatCode>#\ ##0.0</c:formatCode>
                <c:ptCount val="6"/>
                <c:pt idx="0">
                  <c:v>59.5</c:v>
                </c:pt>
                <c:pt idx="1">
                  <c:v>58.1</c:v>
                </c:pt>
                <c:pt idx="2">
                  <c:v>72.099999999999994</c:v>
                </c:pt>
                <c:pt idx="3">
                  <c:v>69.599999999999994</c:v>
                </c:pt>
                <c:pt idx="4">
                  <c:v>54.4</c:v>
                </c:pt>
                <c:pt idx="5">
                  <c:v>57.5</c:v>
                </c:pt>
              </c:numCache>
            </c:numRef>
          </c:val>
          <c:extLst xmlns:c16r2="http://schemas.microsoft.com/office/drawing/2015/06/chart">
            <c:ext xmlns:c16="http://schemas.microsoft.com/office/drawing/2014/chart" uri="{C3380CC4-5D6E-409C-BE32-E72D297353CC}">
              <c16:uniqueId val="{00000000-E0D2-4A47-82E1-F15887B01D97}"/>
            </c:ext>
          </c:extLst>
        </c:ser>
        <c:dLbls>
          <c:showLegendKey val="0"/>
          <c:showVal val="0"/>
          <c:showCatName val="0"/>
          <c:showSerName val="0"/>
          <c:showPercent val="0"/>
          <c:showBubbleSize val="0"/>
        </c:dLbls>
        <c:gapWidth val="150"/>
        <c:shape val="box"/>
        <c:axId val="130751104"/>
        <c:axId val="130765184"/>
        <c:axId val="0"/>
      </c:bar3DChart>
      <c:catAx>
        <c:axId val="130751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0765184"/>
        <c:crosses val="autoZero"/>
        <c:auto val="1"/>
        <c:lblAlgn val="ctr"/>
        <c:lblOffset val="100"/>
        <c:noMultiLvlLbl val="0"/>
      </c:catAx>
      <c:valAx>
        <c:axId val="1307651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0751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Kokee</a:t>
            </a:r>
            <a:r>
              <a:rPr lang="en-US" sz="1600" dirty="0"/>
              <a:t> </a:t>
            </a:r>
            <a:r>
              <a:rPr lang="en-US" sz="1600" dirty="0" err="1"/>
              <a:t>kiinnostavat</a:t>
            </a:r>
            <a:r>
              <a:rPr lang="en-US" sz="1600" dirty="0"/>
              <a:t> </a:t>
            </a:r>
            <a:r>
              <a:rPr lang="en-US" sz="1600" dirty="0" err="1"/>
              <a:t>harrastukset</a:t>
            </a:r>
            <a:r>
              <a:rPr lang="en-US" sz="1600" dirty="0"/>
              <a:t> </a:t>
            </a:r>
            <a:r>
              <a:rPr lang="en-US" sz="1600" dirty="0" err="1"/>
              <a:t>liian</a:t>
            </a:r>
            <a:r>
              <a:rPr lang="en-US" sz="1600" dirty="0"/>
              <a:t> </a:t>
            </a:r>
            <a:r>
              <a:rPr lang="en-US" sz="1600" dirty="0" err="1"/>
              <a:t>kalliiksi</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(25).xlsx]Kouluterveyskyselyn aikasarjat '!$B$3</c:f>
              <c:strCache>
                <c:ptCount val="1"/>
                <c:pt idx="0">
                  <c:v>Sukupuoli: yhteensä</c:v>
                </c:pt>
              </c:strCache>
            </c:strRef>
          </c:tx>
          <c:spPr>
            <a:solidFill>
              <a:schemeClr val="accent1"/>
            </a:solidFill>
            <a:ln>
              <a:noFill/>
            </a:ln>
            <a:effectLst/>
            <a:sp3d/>
          </c:spPr>
          <c:invertIfNegative val="0"/>
          <c:cat>
            <c:strRef>
              <c:f>'[ktk.ktk1.fact_ktk_ktk1.latest (25).xlsx]Kouluterveyskyselyn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(25).xlsx]Kouluterveyskyselyn aikasarjat '!$B$4:$B$9</c:f>
              <c:numCache>
                <c:formatCode>#\ ##0.0</c:formatCode>
                <c:ptCount val="6"/>
                <c:pt idx="0">
                  <c:v>21.5</c:v>
                </c:pt>
                <c:pt idx="1">
                  <c:v>21.4</c:v>
                </c:pt>
                <c:pt idx="2">
                  <c:v>25.9</c:v>
                </c:pt>
                <c:pt idx="3">
                  <c:v>16.7</c:v>
                </c:pt>
                <c:pt idx="4">
                  <c:v>25.5</c:v>
                </c:pt>
                <c:pt idx="5">
                  <c:v>19.2</c:v>
                </c:pt>
              </c:numCache>
            </c:numRef>
          </c:val>
          <c:extLst xmlns:c16r2="http://schemas.microsoft.com/office/drawing/2015/06/chart">
            <c:ext xmlns:c16="http://schemas.microsoft.com/office/drawing/2014/chart" uri="{C3380CC4-5D6E-409C-BE32-E72D297353CC}">
              <c16:uniqueId val="{00000000-820D-4EBD-8A22-CB3FED910A05}"/>
            </c:ext>
          </c:extLst>
        </c:ser>
        <c:dLbls>
          <c:showLegendKey val="0"/>
          <c:showVal val="0"/>
          <c:showCatName val="0"/>
          <c:showSerName val="0"/>
          <c:showPercent val="0"/>
          <c:showBubbleSize val="0"/>
        </c:dLbls>
        <c:gapWidth val="150"/>
        <c:shape val="box"/>
        <c:axId val="135785472"/>
        <c:axId val="135787264"/>
        <c:axId val="0"/>
      </c:bar3DChart>
      <c:catAx>
        <c:axId val="135785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787264"/>
        <c:crosses val="autoZero"/>
        <c:auto val="1"/>
        <c:lblAlgn val="ctr"/>
        <c:lblOffset val="100"/>
        <c:noMultiLvlLbl val="0"/>
      </c:catAx>
      <c:valAx>
        <c:axId val="1357872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785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Harrastaa</a:t>
            </a:r>
            <a:r>
              <a:rPr lang="en-US" sz="1600" dirty="0"/>
              <a:t> </a:t>
            </a:r>
            <a:r>
              <a:rPr lang="en-US" sz="1600" dirty="0" err="1"/>
              <a:t>liikuntaa</a:t>
            </a:r>
            <a:r>
              <a:rPr lang="en-US" sz="1600" dirty="0"/>
              <a:t> </a:t>
            </a:r>
            <a:r>
              <a:rPr lang="en-US" sz="1600" dirty="0" err="1"/>
              <a:t>ohjatusti</a:t>
            </a:r>
            <a:r>
              <a:rPr lang="en-US" sz="1600" dirty="0"/>
              <a:t> </a:t>
            </a:r>
            <a:r>
              <a:rPr lang="en-US" sz="1600" dirty="0" err="1"/>
              <a:t>vapaa-ajalla</a:t>
            </a:r>
            <a:r>
              <a:rPr lang="en-US" sz="1600" dirty="0"/>
              <a:t> </a:t>
            </a:r>
            <a:r>
              <a:rPr lang="en-US" sz="1600" dirty="0" err="1"/>
              <a:t>vähintään</a:t>
            </a:r>
            <a:r>
              <a:rPr lang="en-US" sz="1600" dirty="0"/>
              <a:t> </a:t>
            </a:r>
            <a:r>
              <a:rPr lang="en-US" sz="1600" dirty="0" err="1"/>
              <a:t>viikoittain</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(26).xlsx]Kouluterveyskyselyn aikasarjat '!$B$3</c:f>
              <c:strCache>
                <c:ptCount val="1"/>
                <c:pt idx="0">
                  <c:v>Sukupuoli: yhteensä</c:v>
                </c:pt>
              </c:strCache>
            </c:strRef>
          </c:tx>
          <c:spPr>
            <a:solidFill>
              <a:schemeClr val="accent1"/>
            </a:solidFill>
            <a:ln>
              <a:noFill/>
            </a:ln>
            <a:effectLst/>
            <a:sp3d/>
          </c:spPr>
          <c:invertIfNegative val="0"/>
          <c:cat>
            <c:strRef>
              <c:f>'[ktk.ktk1.fact_ktk_ktk1.latest (26).xlsx]Kouluterveyskyselyn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(26).xlsx]Kouluterveyskyselyn aikasarjat '!$B$4:$B$9</c:f>
              <c:numCache>
                <c:formatCode>#\ ##0.0</c:formatCode>
                <c:ptCount val="6"/>
                <c:pt idx="0">
                  <c:v>51.1</c:v>
                </c:pt>
                <c:pt idx="1">
                  <c:v>51.8</c:v>
                </c:pt>
                <c:pt idx="2">
                  <c:v>52.3</c:v>
                </c:pt>
                <c:pt idx="3">
                  <c:v>45.7</c:v>
                </c:pt>
                <c:pt idx="4">
                  <c:v>45</c:v>
                </c:pt>
                <c:pt idx="5">
                  <c:v>45.2</c:v>
                </c:pt>
              </c:numCache>
            </c:numRef>
          </c:val>
          <c:extLst xmlns:c16r2="http://schemas.microsoft.com/office/drawing/2015/06/chart">
            <c:ext xmlns:c16="http://schemas.microsoft.com/office/drawing/2014/chart" uri="{C3380CC4-5D6E-409C-BE32-E72D297353CC}">
              <c16:uniqueId val="{00000000-14AD-4470-99D5-7E5564BD2394}"/>
            </c:ext>
          </c:extLst>
        </c:ser>
        <c:ser>
          <c:idx val="1"/>
          <c:order val="1"/>
          <c:tx>
            <c:strRef>
              <c:f>'[ktk.ktk1.fact_ktk_ktk1.latest (26).xlsx]Kouluterveyskyselyn aikasarjat '!$C$3</c:f>
              <c:strCache>
                <c:ptCount val="1"/>
                <c:pt idx="0">
                  <c:v>Pojat</c:v>
                </c:pt>
              </c:strCache>
            </c:strRef>
          </c:tx>
          <c:spPr>
            <a:solidFill>
              <a:schemeClr val="accent2"/>
            </a:solidFill>
            <a:ln>
              <a:noFill/>
            </a:ln>
            <a:effectLst/>
            <a:sp3d/>
          </c:spPr>
          <c:invertIfNegative val="0"/>
          <c:cat>
            <c:strRef>
              <c:f>'[ktk.ktk1.fact_ktk_ktk1.latest (26).xlsx]Kouluterveyskyselyn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(26).xlsx]Kouluterveyskyselyn aikasarjat '!$C$4:$C$9</c:f>
              <c:numCache>
                <c:formatCode>#\ ##0.0</c:formatCode>
                <c:ptCount val="6"/>
                <c:pt idx="0">
                  <c:v>48.9</c:v>
                </c:pt>
                <c:pt idx="1">
                  <c:v>49.7</c:v>
                </c:pt>
                <c:pt idx="2">
                  <c:v>42.7</c:v>
                </c:pt>
                <c:pt idx="3">
                  <c:v>34.799999999999997</c:v>
                </c:pt>
                <c:pt idx="4">
                  <c:v>43.1</c:v>
                </c:pt>
                <c:pt idx="5">
                  <c:v>55</c:v>
                </c:pt>
              </c:numCache>
            </c:numRef>
          </c:val>
          <c:extLst xmlns:c16r2="http://schemas.microsoft.com/office/drawing/2015/06/chart">
            <c:ext xmlns:c16="http://schemas.microsoft.com/office/drawing/2014/chart" uri="{C3380CC4-5D6E-409C-BE32-E72D297353CC}">
              <c16:uniqueId val="{00000001-14AD-4470-99D5-7E5564BD2394}"/>
            </c:ext>
          </c:extLst>
        </c:ser>
        <c:ser>
          <c:idx val="2"/>
          <c:order val="2"/>
          <c:tx>
            <c:strRef>
              <c:f>'[ktk.ktk1.fact_ktk_ktk1.latest (26).xlsx]Kouluterveyskyselyn aikasarjat '!$D$3</c:f>
              <c:strCache>
                <c:ptCount val="1"/>
                <c:pt idx="0">
                  <c:v>Tytöt</c:v>
                </c:pt>
              </c:strCache>
            </c:strRef>
          </c:tx>
          <c:spPr>
            <a:solidFill>
              <a:schemeClr val="accent6"/>
            </a:solidFill>
            <a:ln>
              <a:noFill/>
            </a:ln>
            <a:effectLst/>
            <a:sp3d/>
          </c:spPr>
          <c:invertIfNegative val="0"/>
          <c:cat>
            <c:strRef>
              <c:f>'[ktk.ktk1.fact_ktk_ktk1.latest (26).xlsx]Kouluterveyskyselyn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(26).xlsx]Kouluterveyskyselyn aikasarjat '!$D$4:$D$9</c:f>
              <c:numCache>
                <c:formatCode>#\ ##0.0</c:formatCode>
                <c:ptCount val="6"/>
                <c:pt idx="0">
                  <c:v>53.3</c:v>
                </c:pt>
                <c:pt idx="1">
                  <c:v>53.9</c:v>
                </c:pt>
                <c:pt idx="2">
                  <c:v>63.8</c:v>
                </c:pt>
                <c:pt idx="3">
                  <c:v>54.2</c:v>
                </c:pt>
                <c:pt idx="4">
                  <c:v>46.6</c:v>
                </c:pt>
                <c:pt idx="5">
                  <c:v>39.1</c:v>
                </c:pt>
              </c:numCache>
            </c:numRef>
          </c:val>
          <c:extLst xmlns:c16r2="http://schemas.microsoft.com/office/drawing/2015/06/chart">
            <c:ext xmlns:c16="http://schemas.microsoft.com/office/drawing/2014/chart" uri="{C3380CC4-5D6E-409C-BE32-E72D297353CC}">
              <c16:uniqueId val="{00000002-14AD-4470-99D5-7E5564BD2394}"/>
            </c:ext>
          </c:extLst>
        </c:ser>
        <c:dLbls>
          <c:showLegendKey val="0"/>
          <c:showVal val="0"/>
          <c:showCatName val="0"/>
          <c:showSerName val="0"/>
          <c:showPercent val="0"/>
          <c:showBubbleSize val="0"/>
        </c:dLbls>
        <c:gapWidth val="150"/>
        <c:shape val="box"/>
        <c:axId val="135849472"/>
        <c:axId val="135851008"/>
        <c:axId val="0"/>
      </c:bar3DChart>
      <c:catAx>
        <c:axId val="135849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851008"/>
        <c:crosses val="autoZero"/>
        <c:auto val="1"/>
        <c:lblAlgn val="ctr"/>
        <c:lblOffset val="100"/>
        <c:noMultiLvlLbl val="0"/>
      </c:catAx>
      <c:valAx>
        <c:axId val="13585100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849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Harrastaa</a:t>
            </a:r>
            <a:r>
              <a:rPr lang="en-US" sz="1600" dirty="0"/>
              <a:t> </a:t>
            </a:r>
            <a:r>
              <a:rPr lang="en-US" sz="1600" dirty="0" err="1"/>
              <a:t>liikuntaa</a:t>
            </a:r>
            <a:r>
              <a:rPr lang="en-US" sz="1600" dirty="0"/>
              <a:t> </a:t>
            </a:r>
            <a:r>
              <a:rPr lang="en-US" sz="1600" dirty="0" err="1"/>
              <a:t>omatoimisesti</a:t>
            </a:r>
            <a:r>
              <a:rPr lang="en-US" sz="1600" dirty="0"/>
              <a:t> </a:t>
            </a:r>
            <a:r>
              <a:rPr lang="en-US" sz="1600" dirty="0" err="1"/>
              <a:t>vapaa-ajalla</a:t>
            </a:r>
            <a:r>
              <a:rPr lang="en-US" sz="1600" dirty="0"/>
              <a:t> </a:t>
            </a:r>
            <a:r>
              <a:rPr lang="en-US" sz="1600" dirty="0" err="1"/>
              <a:t>vähintään</a:t>
            </a:r>
            <a:r>
              <a:rPr lang="en-US" sz="1600" dirty="0"/>
              <a:t> </a:t>
            </a:r>
            <a:r>
              <a:rPr lang="en-US" sz="1600" dirty="0" err="1"/>
              <a:t>viikoittain</a:t>
            </a:r>
            <a:r>
              <a:rPr lang="en-US" sz="1600" dirty="0"/>
              <a:t>, %, </a:t>
            </a:r>
            <a:r>
              <a:rPr lang="en-US" sz="1600" dirty="0" smtClean="0"/>
              <a:t>2019, 8 &amp; 9 </a:t>
            </a:r>
            <a:r>
              <a:rPr lang="en-US" sz="1600" dirty="0" err="1" smtClean="0"/>
              <a:t>lk</a:t>
            </a:r>
            <a:endParaRPr lang="en-US" sz="1600" dirty="0"/>
          </a:p>
        </c:rich>
      </c:tx>
      <c:layout>
        <c:manualLayout>
          <c:xMode val="edge"/>
          <c:yMode val="edge"/>
          <c:x val="0.23773545969797252"/>
          <c:y val="1.7511854974263087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(27).xlsx]Kouluterveyskyselyn aikasarjat '!$B$3</c:f>
              <c:strCache>
                <c:ptCount val="1"/>
                <c:pt idx="0">
                  <c:v>Sukupuoli: yhteensä</c:v>
                </c:pt>
              </c:strCache>
            </c:strRef>
          </c:tx>
          <c:spPr>
            <a:solidFill>
              <a:schemeClr val="accent1"/>
            </a:solidFill>
            <a:ln>
              <a:noFill/>
            </a:ln>
            <a:effectLst/>
            <a:sp3d/>
          </c:spPr>
          <c:invertIfNegative val="0"/>
          <c:cat>
            <c:strRef>
              <c:f>'[ktk.ktk1.fact_ktk_ktk1.latest (27).xlsx]Kouluterveyskyselyn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(27).xlsx]Kouluterveyskyselyn aikasarjat '!$B$4:$B$9</c:f>
              <c:numCache>
                <c:formatCode>#\ ##0.0</c:formatCode>
                <c:ptCount val="6"/>
                <c:pt idx="0">
                  <c:v>73</c:v>
                </c:pt>
                <c:pt idx="1">
                  <c:v>70.400000000000006</c:v>
                </c:pt>
                <c:pt idx="2">
                  <c:v>68.5</c:v>
                </c:pt>
                <c:pt idx="3">
                  <c:v>67.900000000000006</c:v>
                </c:pt>
                <c:pt idx="4">
                  <c:v>74.099999999999994</c:v>
                </c:pt>
                <c:pt idx="5">
                  <c:v>70.2</c:v>
                </c:pt>
              </c:numCache>
            </c:numRef>
          </c:val>
          <c:extLst xmlns:c16r2="http://schemas.microsoft.com/office/drawing/2015/06/chart">
            <c:ext xmlns:c16="http://schemas.microsoft.com/office/drawing/2014/chart" uri="{C3380CC4-5D6E-409C-BE32-E72D297353CC}">
              <c16:uniqueId val="{00000000-815D-41A0-881F-BF2CC5C8E33B}"/>
            </c:ext>
          </c:extLst>
        </c:ser>
        <c:ser>
          <c:idx val="1"/>
          <c:order val="1"/>
          <c:tx>
            <c:strRef>
              <c:f>'[ktk.ktk1.fact_ktk_ktk1.latest (27).xlsx]Kouluterveyskyselyn aikasarjat '!$C$3</c:f>
              <c:strCache>
                <c:ptCount val="1"/>
                <c:pt idx="0">
                  <c:v>Pojat</c:v>
                </c:pt>
              </c:strCache>
            </c:strRef>
          </c:tx>
          <c:spPr>
            <a:solidFill>
              <a:schemeClr val="accent2"/>
            </a:solidFill>
            <a:ln>
              <a:noFill/>
            </a:ln>
            <a:effectLst/>
            <a:sp3d/>
          </c:spPr>
          <c:invertIfNegative val="0"/>
          <c:cat>
            <c:strRef>
              <c:f>'[ktk.ktk1.fact_ktk_ktk1.latest (27).xlsx]Kouluterveyskyselyn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(27).xlsx]Kouluterveyskyselyn aikasarjat '!$C$4:$C$9</c:f>
              <c:numCache>
                <c:formatCode>#\ ##0.0</c:formatCode>
                <c:ptCount val="6"/>
                <c:pt idx="0">
                  <c:v>72</c:v>
                </c:pt>
                <c:pt idx="1">
                  <c:v>67</c:v>
                </c:pt>
                <c:pt idx="2">
                  <c:v>62.5</c:v>
                </c:pt>
                <c:pt idx="3">
                  <c:v>57.4</c:v>
                </c:pt>
                <c:pt idx="4">
                  <c:v>72.5</c:v>
                </c:pt>
                <c:pt idx="5">
                  <c:v>67.5</c:v>
                </c:pt>
              </c:numCache>
            </c:numRef>
          </c:val>
          <c:extLst xmlns:c16r2="http://schemas.microsoft.com/office/drawing/2015/06/chart">
            <c:ext xmlns:c16="http://schemas.microsoft.com/office/drawing/2014/chart" uri="{C3380CC4-5D6E-409C-BE32-E72D297353CC}">
              <c16:uniqueId val="{00000001-815D-41A0-881F-BF2CC5C8E33B}"/>
            </c:ext>
          </c:extLst>
        </c:ser>
        <c:ser>
          <c:idx val="2"/>
          <c:order val="2"/>
          <c:tx>
            <c:strRef>
              <c:f>'[ktk.ktk1.fact_ktk_ktk1.latest (27).xlsx]Kouluterveyskyselyn aikasarjat '!$D$3</c:f>
              <c:strCache>
                <c:ptCount val="1"/>
                <c:pt idx="0">
                  <c:v>Tytöt</c:v>
                </c:pt>
              </c:strCache>
            </c:strRef>
          </c:tx>
          <c:spPr>
            <a:solidFill>
              <a:schemeClr val="accent6"/>
            </a:solidFill>
            <a:ln>
              <a:noFill/>
            </a:ln>
            <a:effectLst/>
            <a:sp3d/>
          </c:spPr>
          <c:invertIfNegative val="0"/>
          <c:cat>
            <c:strRef>
              <c:f>'[ktk.ktk1.fact_ktk_ktk1.latest (27).xlsx]Kouluterveyskyselyn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(27).xlsx]Kouluterveyskyselyn aikasarjat '!$D$4:$D$9</c:f>
              <c:numCache>
                <c:formatCode>#\ ##0.0</c:formatCode>
                <c:ptCount val="6"/>
                <c:pt idx="0">
                  <c:v>74</c:v>
                </c:pt>
                <c:pt idx="1">
                  <c:v>73.7</c:v>
                </c:pt>
                <c:pt idx="2">
                  <c:v>75.599999999999994</c:v>
                </c:pt>
                <c:pt idx="3">
                  <c:v>76.3</c:v>
                </c:pt>
                <c:pt idx="4">
                  <c:v>75.400000000000006</c:v>
                </c:pt>
                <c:pt idx="5">
                  <c:v>71.900000000000006</c:v>
                </c:pt>
              </c:numCache>
            </c:numRef>
          </c:val>
          <c:extLst xmlns:c16r2="http://schemas.microsoft.com/office/drawing/2015/06/chart">
            <c:ext xmlns:c16="http://schemas.microsoft.com/office/drawing/2014/chart" uri="{C3380CC4-5D6E-409C-BE32-E72D297353CC}">
              <c16:uniqueId val="{00000002-815D-41A0-881F-BF2CC5C8E33B}"/>
            </c:ext>
          </c:extLst>
        </c:ser>
        <c:dLbls>
          <c:showLegendKey val="0"/>
          <c:showVal val="0"/>
          <c:showCatName val="0"/>
          <c:showSerName val="0"/>
          <c:showPercent val="0"/>
          <c:showBubbleSize val="0"/>
        </c:dLbls>
        <c:gapWidth val="150"/>
        <c:shape val="box"/>
        <c:axId val="135905280"/>
        <c:axId val="135906816"/>
        <c:axId val="0"/>
      </c:bar3DChart>
      <c:catAx>
        <c:axId val="135905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5906816"/>
        <c:crosses val="autoZero"/>
        <c:auto val="1"/>
        <c:lblAlgn val="ctr"/>
        <c:lblOffset val="100"/>
        <c:noMultiLvlLbl val="0"/>
      </c:catAx>
      <c:valAx>
        <c:axId val="13590681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905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Harrastaa</a:t>
            </a:r>
            <a:r>
              <a:rPr lang="en-US" sz="1600" dirty="0"/>
              <a:t> </a:t>
            </a:r>
            <a:r>
              <a:rPr lang="en-US" sz="1600" dirty="0" err="1"/>
              <a:t>musiikkia</a:t>
            </a:r>
            <a:r>
              <a:rPr lang="en-US" sz="1600" dirty="0"/>
              <a:t> </a:t>
            </a:r>
            <a:r>
              <a:rPr lang="en-US" sz="1600" dirty="0" err="1"/>
              <a:t>vähintään</a:t>
            </a:r>
            <a:r>
              <a:rPr lang="en-US" sz="1600" dirty="0"/>
              <a:t> </a:t>
            </a:r>
            <a:r>
              <a:rPr lang="en-US" sz="1600" dirty="0" err="1"/>
              <a:t>kuukausittain</a:t>
            </a:r>
            <a:r>
              <a:rPr lang="en-US" sz="1600" dirty="0"/>
              <a:t>, %, </a:t>
            </a:r>
            <a:r>
              <a:rPr lang="en-US" sz="1600" dirty="0" smtClean="0"/>
              <a:t>2019, 8 &amp; 9lk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(28).xlsx]Kouluterveyskyselyn aikasarjat '!$B$3</c:f>
              <c:strCache>
                <c:ptCount val="1"/>
                <c:pt idx="0">
                  <c:v>Sukupuoli: yhteensä</c:v>
                </c:pt>
              </c:strCache>
            </c:strRef>
          </c:tx>
          <c:spPr>
            <a:solidFill>
              <a:schemeClr val="accent1"/>
            </a:solidFill>
            <a:ln>
              <a:noFill/>
            </a:ln>
            <a:effectLst/>
            <a:sp3d/>
          </c:spPr>
          <c:invertIfNegative val="0"/>
          <c:cat>
            <c:strRef>
              <c:f>'[ktk.ktk1.fact_ktk_ktk1.latest (28).xlsx]Kouluterveyskyselyn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(28).xlsx]Kouluterveyskyselyn aikasarjat '!$B$4:$B$9</c:f>
              <c:numCache>
                <c:formatCode>#\ ##0.0</c:formatCode>
                <c:ptCount val="6"/>
                <c:pt idx="0">
                  <c:v>33.200000000000003</c:v>
                </c:pt>
                <c:pt idx="1">
                  <c:v>31.6</c:v>
                </c:pt>
                <c:pt idx="2">
                  <c:v>30.1</c:v>
                </c:pt>
                <c:pt idx="3">
                  <c:v>31.6</c:v>
                </c:pt>
                <c:pt idx="4">
                  <c:v>35.200000000000003</c:v>
                </c:pt>
                <c:pt idx="5">
                  <c:v>32.4</c:v>
                </c:pt>
              </c:numCache>
            </c:numRef>
          </c:val>
          <c:extLst xmlns:c16r2="http://schemas.microsoft.com/office/drawing/2015/06/chart">
            <c:ext xmlns:c16="http://schemas.microsoft.com/office/drawing/2014/chart" uri="{C3380CC4-5D6E-409C-BE32-E72D297353CC}">
              <c16:uniqueId val="{00000000-EE97-4FB1-BE5B-3E7B7479F6C0}"/>
            </c:ext>
          </c:extLst>
        </c:ser>
        <c:ser>
          <c:idx val="1"/>
          <c:order val="1"/>
          <c:tx>
            <c:strRef>
              <c:f>'[ktk.ktk1.fact_ktk_ktk1.latest (28).xlsx]Kouluterveyskyselyn aikasarjat '!$C$3</c:f>
              <c:strCache>
                <c:ptCount val="1"/>
                <c:pt idx="0">
                  <c:v>Pojat</c:v>
                </c:pt>
              </c:strCache>
            </c:strRef>
          </c:tx>
          <c:spPr>
            <a:solidFill>
              <a:schemeClr val="accent2"/>
            </a:solidFill>
            <a:ln>
              <a:noFill/>
            </a:ln>
            <a:effectLst/>
            <a:sp3d/>
          </c:spPr>
          <c:invertIfNegative val="0"/>
          <c:cat>
            <c:strRef>
              <c:f>'[ktk.ktk1.fact_ktk_ktk1.latest (28).xlsx]Kouluterveyskyselyn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(28).xlsx]Kouluterveyskyselyn aikasarjat '!$C$4:$C$9</c:f>
              <c:numCache>
                <c:formatCode>#\ ##0.0</c:formatCode>
                <c:ptCount val="6"/>
                <c:pt idx="0">
                  <c:v>23.3</c:v>
                </c:pt>
                <c:pt idx="1">
                  <c:v>22.6</c:v>
                </c:pt>
                <c:pt idx="2">
                  <c:v>17.600000000000001</c:v>
                </c:pt>
                <c:pt idx="3">
                  <c:v>24.4</c:v>
                </c:pt>
                <c:pt idx="4">
                  <c:v>27.7</c:v>
                </c:pt>
                <c:pt idx="5">
                  <c:v>17.5</c:v>
                </c:pt>
              </c:numCache>
            </c:numRef>
          </c:val>
          <c:extLst xmlns:c16r2="http://schemas.microsoft.com/office/drawing/2015/06/chart">
            <c:ext xmlns:c16="http://schemas.microsoft.com/office/drawing/2014/chart" uri="{C3380CC4-5D6E-409C-BE32-E72D297353CC}">
              <c16:uniqueId val="{00000001-EE97-4FB1-BE5B-3E7B7479F6C0}"/>
            </c:ext>
          </c:extLst>
        </c:ser>
        <c:ser>
          <c:idx val="2"/>
          <c:order val="2"/>
          <c:tx>
            <c:strRef>
              <c:f>'[ktk.ktk1.fact_ktk_ktk1.latest (28).xlsx]Kouluterveyskyselyn aikasarjat '!$D$3</c:f>
              <c:strCache>
                <c:ptCount val="1"/>
                <c:pt idx="0">
                  <c:v>Tytöt</c:v>
                </c:pt>
              </c:strCache>
            </c:strRef>
          </c:tx>
          <c:spPr>
            <a:solidFill>
              <a:schemeClr val="accent6"/>
            </a:solidFill>
            <a:ln>
              <a:noFill/>
            </a:ln>
            <a:effectLst/>
            <a:sp3d/>
          </c:spPr>
          <c:invertIfNegative val="0"/>
          <c:cat>
            <c:strRef>
              <c:f>'[ktk.ktk1.fact_ktk_ktk1.latest (28).xlsx]Kouluterveyskyselyn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(28).xlsx]Kouluterveyskyselyn aikasarjat '!$D$4:$D$9</c:f>
              <c:numCache>
                <c:formatCode>#\ ##0.0</c:formatCode>
                <c:ptCount val="6"/>
                <c:pt idx="0">
                  <c:v>42.3</c:v>
                </c:pt>
                <c:pt idx="1">
                  <c:v>40.1</c:v>
                </c:pt>
                <c:pt idx="2">
                  <c:v>43.9</c:v>
                </c:pt>
                <c:pt idx="3">
                  <c:v>36.799999999999997</c:v>
                </c:pt>
                <c:pt idx="4">
                  <c:v>41.4</c:v>
                </c:pt>
                <c:pt idx="5">
                  <c:v>41.5</c:v>
                </c:pt>
              </c:numCache>
            </c:numRef>
          </c:val>
          <c:extLst xmlns:c16r2="http://schemas.microsoft.com/office/drawing/2015/06/chart">
            <c:ext xmlns:c16="http://schemas.microsoft.com/office/drawing/2014/chart" uri="{C3380CC4-5D6E-409C-BE32-E72D297353CC}">
              <c16:uniqueId val="{00000002-EE97-4FB1-BE5B-3E7B7479F6C0}"/>
            </c:ext>
          </c:extLst>
        </c:ser>
        <c:dLbls>
          <c:showLegendKey val="0"/>
          <c:showVal val="0"/>
          <c:showCatName val="0"/>
          <c:showSerName val="0"/>
          <c:showPercent val="0"/>
          <c:showBubbleSize val="0"/>
        </c:dLbls>
        <c:gapWidth val="150"/>
        <c:shape val="box"/>
        <c:axId val="136013696"/>
        <c:axId val="136015232"/>
        <c:axId val="0"/>
      </c:bar3DChart>
      <c:catAx>
        <c:axId val="136013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015232"/>
        <c:crosses val="autoZero"/>
        <c:auto val="1"/>
        <c:lblAlgn val="ctr"/>
        <c:lblOffset val="100"/>
        <c:noMultiLvlLbl val="0"/>
      </c:catAx>
      <c:valAx>
        <c:axId val="1360152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013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Harrastaa</a:t>
            </a:r>
            <a:r>
              <a:rPr lang="en-US" sz="1600" dirty="0"/>
              <a:t> </a:t>
            </a:r>
            <a:r>
              <a:rPr lang="en-US" sz="1600" dirty="0" err="1"/>
              <a:t>kuvataidetta</a:t>
            </a:r>
            <a:r>
              <a:rPr lang="en-US" sz="1600" dirty="0"/>
              <a:t> tai </a:t>
            </a:r>
            <a:r>
              <a:rPr lang="en-US" sz="1600" dirty="0" err="1"/>
              <a:t>valokuvaamista</a:t>
            </a:r>
            <a:r>
              <a:rPr lang="en-US" sz="1600" dirty="0"/>
              <a:t> </a:t>
            </a:r>
            <a:r>
              <a:rPr lang="en-US" sz="1600" dirty="0" err="1"/>
              <a:t>vähintään</a:t>
            </a:r>
            <a:r>
              <a:rPr lang="en-US" sz="1600" dirty="0"/>
              <a:t> </a:t>
            </a:r>
            <a:r>
              <a:rPr lang="en-US" sz="1600" dirty="0" err="1"/>
              <a:t>kuukausittain</a:t>
            </a:r>
            <a:r>
              <a:rPr lang="en-US" sz="1600" dirty="0"/>
              <a:t>, %, </a:t>
            </a:r>
            <a:r>
              <a:rPr lang="en-US" sz="1600" dirty="0" smtClean="0"/>
              <a:t>2019, 8 &amp; 9 </a:t>
            </a:r>
            <a:r>
              <a:rPr lang="en-US" sz="1600" dirty="0" err="1" smtClean="0"/>
              <a:t>lk</a:t>
            </a:r>
            <a:endParaRPr lang="en-US" sz="1600" dirty="0"/>
          </a:p>
        </c:rich>
      </c:tx>
      <c:layout>
        <c:manualLayout>
          <c:xMode val="edge"/>
          <c:yMode val="edge"/>
          <c:x val="0.23860502491536384"/>
          <c:y val="1.3239408820434697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(29).xlsx]Kouluterveyskyselyn aikasarjat '!$B$3</c:f>
              <c:strCache>
                <c:ptCount val="1"/>
                <c:pt idx="0">
                  <c:v>Sukupuoli: yhteensä</c:v>
                </c:pt>
              </c:strCache>
            </c:strRef>
          </c:tx>
          <c:spPr>
            <a:solidFill>
              <a:schemeClr val="accent1"/>
            </a:solidFill>
            <a:ln>
              <a:noFill/>
            </a:ln>
            <a:effectLst/>
            <a:sp3d/>
          </c:spPr>
          <c:invertIfNegative val="0"/>
          <c:cat>
            <c:strRef>
              <c:f>'[ktk.ktk1.fact_ktk_ktk1.latest (29).xlsx]Kouluterveyskyselyn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(29).xlsx]Kouluterveyskyselyn aikasarjat '!$B$4:$B$9</c:f>
              <c:numCache>
                <c:formatCode>#\ ##0.0</c:formatCode>
                <c:ptCount val="6"/>
                <c:pt idx="0">
                  <c:v>32.700000000000003</c:v>
                </c:pt>
                <c:pt idx="1">
                  <c:v>32.799999999999997</c:v>
                </c:pt>
                <c:pt idx="2">
                  <c:v>29.2</c:v>
                </c:pt>
                <c:pt idx="3">
                  <c:v>30.6</c:v>
                </c:pt>
                <c:pt idx="4">
                  <c:v>29.5</c:v>
                </c:pt>
                <c:pt idx="5">
                  <c:v>41</c:v>
                </c:pt>
              </c:numCache>
            </c:numRef>
          </c:val>
          <c:extLst xmlns:c16r2="http://schemas.microsoft.com/office/drawing/2015/06/chart">
            <c:ext xmlns:c16="http://schemas.microsoft.com/office/drawing/2014/chart" uri="{C3380CC4-5D6E-409C-BE32-E72D297353CC}">
              <c16:uniqueId val="{00000000-7F90-453A-A9D0-727349ACD457}"/>
            </c:ext>
          </c:extLst>
        </c:ser>
        <c:ser>
          <c:idx val="1"/>
          <c:order val="1"/>
          <c:tx>
            <c:strRef>
              <c:f>'[ktk.ktk1.fact_ktk_ktk1.latest (29).xlsx]Kouluterveyskyselyn aikasarjat '!$C$3</c:f>
              <c:strCache>
                <c:ptCount val="1"/>
                <c:pt idx="0">
                  <c:v>Pojat</c:v>
                </c:pt>
              </c:strCache>
            </c:strRef>
          </c:tx>
          <c:spPr>
            <a:solidFill>
              <a:schemeClr val="accent2"/>
            </a:solidFill>
            <a:ln>
              <a:noFill/>
            </a:ln>
            <a:effectLst/>
            <a:sp3d/>
          </c:spPr>
          <c:invertIfNegative val="0"/>
          <c:cat>
            <c:strRef>
              <c:f>'[ktk.ktk1.fact_ktk_ktk1.latest (29).xlsx]Kouluterveyskyselyn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(29).xlsx]Kouluterveyskyselyn aikasarjat '!$C$4:$C$9</c:f>
              <c:numCache>
                <c:formatCode>#\ ##0.0</c:formatCode>
                <c:ptCount val="6"/>
                <c:pt idx="0">
                  <c:v>18.8</c:v>
                </c:pt>
                <c:pt idx="1">
                  <c:v>18.399999999999999</c:v>
                </c:pt>
                <c:pt idx="2">
                  <c:v>12.1</c:v>
                </c:pt>
                <c:pt idx="3">
                  <c:v>17.100000000000001</c:v>
                </c:pt>
                <c:pt idx="4">
                  <c:v>17</c:v>
                </c:pt>
                <c:pt idx="5">
                  <c:v>25</c:v>
                </c:pt>
              </c:numCache>
            </c:numRef>
          </c:val>
          <c:extLst xmlns:c16r2="http://schemas.microsoft.com/office/drawing/2015/06/chart">
            <c:ext xmlns:c16="http://schemas.microsoft.com/office/drawing/2014/chart" uri="{C3380CC4-5D6E-409C-BE32-E72D297353CC}">
              <c16:uniqueId val="{00000001-7F90-453A-A9D0-727349ACD457}"/>
            </c:ext>
          </c:extLst>
        </c:ser>
        <c:ser>
          <c:idx val="2"/>
          <c:order val="2"/>
          <c:tx>
            <c:strRef>
              <c:f>'[ktk.ktk1.fact_ktk_ktk1.latest (29).xlsx]Kouluterveyskyselyn aikasarjat '!$D$3</c:f>
              <c:strCache>
                <c:ptCount val="1"/>
                <c:pt idx="0">
                  <c:v>Tytöt</c:v>
                </c:pt>
              </c:strCache>
            </c:strRef>
          </c:tx>
          <c:spPr>
            <a:solidFill>
              <a:schemeClr val="accent6"/>
            </a:solidFill>
            <a:ln>
              <a:noFill/>
            </a:ln>
            <a:effectLst/>
            <a:sp3d/>
          </c:spPr>
          <c:invertIfNegative val="0"/>
          <c:cat>
            <c:strRef>
              <c:f>'[ktk.ktk1.fact_ktk_ktk1.latest (29).xlsx]Kouluterveyskyselyn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(29).xlsx]Kouluterveyskyselyn aikasarjat '!$D$4:$D$9</c:f>
              <c:numCache>
                <c:formatCode>#\ ##0.0</c:formatCode>
                <c:ptCount val="6"/>
                <c:pt idx="0">
                  <c:v>45.5</c:v>
                </c:pt>
                <c:pt idx="1">
                  <c:v>46.4</c:v>
                </c:pt>
                <c:pt idx="2">
                  <c:v>48.8</c:v>
                </c:pt>
                <c:pt idx="3">
                  <c:v>40.4</c:v>
                </c:pt>
                <c:pt idx="4">
                  <c:v>39.700000000000003</c:v>
                </c:pt>
                <c:pt idx="5">
                  <c:v>50.8</c:v>
                </c:pt>
              </c:numCache>
            </c:numRef>
          </c:val>
          <c:extLst xmlns:c16r2="http://schemas.microsoft.com/office/drawing/2015/06/chart">
            <c:ext xmlns:c16="http://schemas.microsoft.com/office/drawing/2014/chart" uri="{C3380CC4-5D6E-409C-BE32-E72D297353CC}">
              <c16:uniqueId val="{00000002-7F90-453A-A9D0-727349ACD457}"/>
            </c:ext>
          </c:extLst>
        </c:ser>
        <c:dLbls>
          <c:showLegendKey val="0"/>
          <c:showVal val="0"/>
          <c:showCatName val="0"/>
          <c:showSerName val="0"/>
          <c:showPercent val="0"/>
          <c:showBubbleSize val="0"/>
        </c:dLbls>
        <c:gapWidth val="150"/>
        <c:shape val="box"/>
        <c:axId val="136335360"/>
        <c:axId val="136336896"/>
        <c:axId val="0"/>
      </c:bar3DChart>
      <c:catAx>
        <c:axId val="136335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336896"/>
        <c:crosses val="autoZero"/>
        <c:auto val="1"/>
        <c:lblAlgn val="ctr"/>
        <c:lblOffset val="100"/>
        <c:noMultiLvlLbl val="0"/>
      </c:catAx>
      <c:valAx>
        <c:axId val="13633689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335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Lukee kirjoja omaksi ilokseen vähintään kuukausittain, %, 2019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(30).xlsx]Kouluterveyskyselyn aikasarjat '!$B$3</c:f>
              <c:strCache>
                <c:ptCount val="1"/>
                <c:pt idx="0">
                  <c:v>Sukupuoli: yhteensä</c:v>
                </c:pt>
              </c:strCache>
            </c:strRef>
          </c:tx>
          <c:spPr>
            <a:solidFill>
              <a:schemeClr val="accent1"/>
            </a:solidFill>
            <a:ln>
              <a:noFill/>
            </a:ln>
            <a:effectLst/>
            <a:sp3d/>
          </c:spPr>
          <c:invertIfNegative val="0"/>
          <c:cat>
            <c:strRef>
              <c:f>'[ktk.ktk1.fact_ktk_ktk1.latest (30).xlsx]Kouluterveyskyselyn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(30).xlsx]Kouluterveyskyselyn aikasarjat '!$B$4:$B$9</c:f>
              <c:numCache>
                <c:formatCode>#\ ##0.0</c:formatCode>
                <c:ptCount val="6"/>
                <c:pt idx="0">
                  <c:v>27.5</c:v>
                </c:pt>
                <c:pt idx="1">
                  <c:v>25.2</c:v>
                </c:pt>
                <c:pt idx="2">
                  <c:v>22.1</c:v>
                </c:pt>
                <c:pt idx="3">
                  <c:v>29.6</c:v>
                </c:pt>
                <c:pt idx="4">
                  <c:v>25.7</c:v>
                </c:pt>
                <c:pt idx="5">
                  <c:v>25.7</c:v>
                </c:pt>
              </c:numCache>
            </c:numRef>
          </c:val>
          <c:extLst xmlns:c16r2="http://schemas.microsoft.com/office/drawing/2015/06/chart">
            <c:ext xmlns:c16="http://schemas.microsoft.com/office/drawing/2014/chart" uri="{C3380CC4-5D6E-409C-BE32-E72D297353CC}">
              <c16:uniqueId val="{00000000-EBD7-4D53-BD07-9A0953FFF3D4}"/>
            </c:ext>
          </c:extLst>
        </c:ser>
        <c:ser>
          <c:idx val="1"/>
          <c:order val="1"/>
          <c:tx>
            <c:strRef>
              <c:f>'[ktk.ktk1.fact_ktk_ktk1.latest (30).xlsx]Kouluterveyskyselyn aikasarjat '!$C$3</c:f>
              <c:strCache>
                <c:ptCount val="1"/>
                <c:pt idx="0">
                  <c:v>Pojat</c:v>
                </c:pt>
              </c:strCache>
            </c:strRef>
          </c:tx>
          <c:spPr>
            <a:solidFill>
              <a:schemeClr val="accent2"/>
            </a:solidFill>
            <a:ln>
              <a:noFill/>
            </a:ln>
            <a:effectLst/>
            <a:sp3d/>
          </c:spPr>
          <c:invertIfNegative val="0"/>
          <c:cat>
            <c:strRef>
              <c:f>'[ktk.ktk1.fact_ktk_ktk1.latest (30).xlsx]Kouluterveyskyselyn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(30).xlsx]Kouluterveyskyselyn aikasarjat '!$C$4:$C$9</c:f>
              <c:numCache>
                <c:formatCode>#\ ##0.0</c:formatCode>
                <c:ptCount val="6"/>
                <c:pt idx="0">
                  <c:v>19.600000000000001</c:v>
                </c:pt>
                <c:pt idx="1">
                  <c:v>19.3</c:v>
                </c:pt>
                <c:pt idx="2">
                  <c:v>14.3</c:v>
                </c:pt>
                <c:pt idx="3">
                  <c:v>17.100000000000001</c:v>
                </c:pt>
                <c:pt idx="4">
                  <c:v>21.3</c:v>
                </c:pt>
                <c:pt idx="5">
                  <c:v>20</c:v>
                </c:pt>
              </c:numCache>
            </c:numRef>
          </c:val>
          <c:extLst xmlns:c16r2="http://schemas.microsoft.com/office/drawing/2015/06/chart">
            <c:ext xmlns:c16="http://schemas.microsoft.com/office/drawing/2014/chart" uri="{C3380CC4-5D6E-409C-BE32-E72D297353CC}">
              <c16:uniqueId val="{00000001-EBD7-4D53-BD07-9A0953FFF3D4}"/>
            </c:ext>
          </c:extLst>
        </c:ser>
        <c:ser>
          <c:idx val="2"/>
          <c:order val="2"/>
          <c:tx>
            <c:strRef>
              <c:f>'[ktk.ktk1.fact_ktk_ktk1.latest (30).xlsx]Kouluterveyskyselyn aikasarjat '!$D$3</c:f>
              <c:strCache>
                <c:ptCount val="1"/>
                <c:pt idx="0">
                  <c:v>Tytöt</c:v>
                </c:pt>
              </c:strCache>
            </c:strRef>
          </c:tx>
          <c:spPr>
            <a:solidFill>
              <a:schemeClr val="accent6"/>
            </a:solidFill>
            <a:ln>
              <a:noFill/>
            </a:ln>
            <a:effectLst/>
            <a:sp3d/>
          </c:spPr>
          <c:invertIfNegative val="0"/>
          <c:cat>
            <c:strRef>
              <c:f>'[ktk.ktk1.fact_ktk_ktk1.latest (30).xlsx]Kouluterveyskyselyn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(30).xlsx]Kouluterveyskyselyn aikasarjat '!$D$4:$D$9</c:f>
              <c:numCache>
                <c:formatCode>#\ ##0.0</c:formatCode>
                <c:ptCount val="6"/>
                <c:pt idx="0">
                  <c:v>34.700000000000003</c:v>
                </c:pt>
                <c:pt idx="1">
                  <c:v>30.8</c:v>
                </c:pt>
                <c:pt idx="2">
                  <c:v>30.9</c:v>
                </c:pt>
                <c:pt idx="3">
                  <c:v>38.6</c:v>
                </c:pt>
                <c:pt idx="4">
                  <c:v>29.3</c:v>
                </c:pt>
                <c:pt idx="5">
                  <c:v>29.2</c:v>
                </c:pt>
              </c:numCache>
            </c:numRef>
          </c:val>
          <c:extLst xmlns:c16r2="http://schemas.microsoft.com/office/drawing/2015/06/chart">
            <c:ext xmlns:c16="http://schemas.microsoft.com/office/drawing/2014/chart" uri="{C3380CC4-5D6E-409C-BE32-E72D297353CC}">
              <c16:uniqueId val="{00000002-EBD7-4D53-BD07-9A0953FFF3D4}"/>
            </c:ext>
          </c:extLst>
        </c:ser>
        <c:dLbls>
          <c:showLegendKey val="0"/>
          <c:showVal val="0"/>
          <c:showCatName val="0"/>
          <c:showSerName val="0"/>
          <c:showPercent val="0"/>
          <c:showBubbleSize val="0"/>
        </c:dLbls>
        <c:gapWidth val="150"/>
        <c:shape val="box"/>
        <c:axId val="136055040"/>
        <c:axId val="136069120"/>
        <c:axId val="0"/>
      </c:bar3DChart>
      <c:catAx>
        <c:axId val="136055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069120"/>
        <c:crosses val="autoZero"/>
        <c:auto val="1"/>
        <c:lblAlgn val="ctr"/>
        <c:lblOffset val="100"/>
        <c:noMultiLvlLbl val="0"/>
      </c:catAx>
      <c:valAx>
        <c:axId val="13606912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055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Käy</a:t>
            </a:r>
            <a:r>
              <a:rPr lang="en-US" sz="1600" dirty="0"/>
              <a:t> </a:t>
            </a:r>
            <a:r>
              <a:rPr lang="en-US" sz="1600" dirty="0" err="1"/>
              <a:t>elokuvissa</a:t>
            </a:r>
            <a:r>
              <a:rPr lang="en-US" sz="1600" dirty="0"/>
              <a:t>, </a:t>
            </a:r>
            <a:r>
              <a:rPr lang="en-US" sz="1600" dirty="0" err="1"/>
              <a:t>teatterissa</a:t>
            </a:r>
            <a:r>
              <a:rPr lang="en-US" sz="1600" dirty="0"/>
              <a:t>, </a:t>
            </a:r>
            <a:r>
              <a:rPr lang="en-US" sz="1600" dirty="0" err="1"/>
              <a:t>konsertissa</a:t>
            </a:r>
            <a:r>
              <a:rPr lang="en-US" sz="1600" dirty="0"/>
              <a:t> tai </a:t>
            </a:r>
            <a:r>
              <a:rPr lang="en-US" sz="1600" dirty="0" err="1"/>
              <a:t>näytelyissä</a:t>
            </a:r>
            <a:r>
              <a:rPr lang="en-US" sz="1600" dirty="0"/>
              <a:t> </a:t>
            </a:r>
            <a:r>
              <a:rPr lang="en-US" sz="1600" dirty="0" err="1"/>
              <a:t>vähintään</a:t>
            </a:r>
            <a:r>
              <a:rPr lang="en-US" sz="1600" dirty="0"/>
              <a:t> </a:t>
            </a:r>
            <a:r>
              <a:rPr lang="en-US" sz="1600" dirty="0" err="1"/>
              <a:t>kuukausittain</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(31).xlsx]Kouluterveyskyselyn aikasarjat '!$B$3</c:f>
              <c:strCache>
                <c:ptCount val="1"/>
                <c:pt idx="0">
                  <c:v>Sukupuoli: yhteensä</c:v>
                </c:pt>
              </c:strCache>
            </c:strRef>
          </c:tx>
          <c:spPr>
            <a:solidFill>
              <a:schemeClr val="accent1"/>
            </a:solidFill>
            <a:ln>
              <a:noFill/>
            </a:ln>
            <a:effectLst/>
            <a:sp3d/>
          </c:spPr>
          <c:invertIfNegative val="0"/>
          <c:cat>
            <c:strRef>
              <c:f>'[ktk.ktk1.fact_ktk_ktk1.latest (31).xlsx]Kouluterveyskyselyn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(31).xlsx]Kouluterveyskyselyn aikasarjat '!$B$4:$B$9</c:f>
              <c:numCache>
                <c:formatCode>#\ ##0.0</c:formatCode>
                <c:ptCount val="6"/>
                <c:pt idx="0">
                  <c:v>27.4</c:v>
                </c:pt>
                <c:pt idx="1">
                  <c:v>25.1</c:v>
                </c:pt>
                <c:pt idx="2">
                  <c:v>25.1</c:v>
                </c:pt>
                <c:pt idx="3">
                  <c:v>19.600000000000001</c:v>
                </c:pt>
                <c:pt idx="4">
                  <c:v>24.3</c:v>
                </c:pt>
                <c:pt idx="5">
                  <c:v>29.5</c:v>
                </c:pt>
              </c:numCache>
            </c:numRef>
          </c:val>
          <c:extLst xmlns:c16r2="http://schemas.microsoft.com/office/drawing/2015/06/chart">
            <c:ext xmlns:c16="http://schemas.microsoft.com/office/drawing/2014/chart" uri="{C3380CC4-5D6E-409C-BE32-E72D297353CC}">
              <c16:uniqueId val="{00000000-EEBB-4075-ACDD-B0DC13B453C0}"/>
            </c:ext>
          </c:extLst>
        </c:ser>
        <c:ser>
          <c:idx val="1"/>
          <c:order val="1"/>
          <c:tx>
            <c:strRef>
              <c:f>'[ktk.ktk1.fact_ktk_ktk1.latest (31).xlsx]Kouluterveyskyselyn aikasarjat '!$C$3</c:f>
              <c:strCache>
                <c:ptCount val="1"/>
                <c:pt idx="0">
                  <c:v>Pojat</c:v>
                </c:pt>
              </c:strCache>
            </c:strRef>
          </c:tx>
          <c:spPr>
            <a:solidFill>
              <a:schemeClr val="accent2"/>
            </a:solidFill>
            <a:ln>
              <a:noFill/>
            </a:ln>
            <a:effectLst/>
            <a:sp3d/>
          </c:spPr>
          <c:invertIfNegative val="0"/>
          <c:cat>
            <c:strRef>
              <c:f>'[ktk.ktk1.fact_ktk_ktk1.latest (31).xlsx]Kouluterveyskyselyn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(31).xlsx]Kouluterveyskyselyn aikasarjat '!$C$4:$C$9</c:f>
              <c:numCache>
                <c:formatCode>#\ ##0.0</c:formatCode>
                <c:ptCount val="6"/>
                <c:pt idx="0">
                  <c:v>25.7</c:v>
                </c:pt>
                <c:pt idx="1">
                  <c:v>23.5</c:v>
                </c:pt>
                <c:pt idx="2">
                  <c:v>19.8</c:v>
                </c:pt>
                <c:pt idx="3">
                  <c:v>22.5</c:v>
                </c:pt>
                <c:pt idx="4">
                  <c:v>28.3</c:v>
                </c:pt>
                <c:pt idx="5">
                  <c:v>32.5</c:v>
                </c:pt>
              </c:numCache>
            </c:numRef>
          </c:val>
          <c:extLst xmlns:c16r2="http://schemas.microsoft.com/office/drawing/2015/06/chart">
            <c:ext xmlns:c16="http://schemas.microsoft.com/office/drawing/2014/chart" uri="{C3380CC4-5D6E-409C-BE32-E72D297353CC}">
              <c16:uniqueId val="{00000001-EEBB-4075-ACDD-B0DC13B453C0}"/>
            </c:ext>
          </c:extLst>
        </c:ser>
        <c:ser>
          <c:idx val="2"/>
          <c:order val="2"/>
          <c:tx>
            <c:strRef>
              <c:f>'[ktk.ktk1.fact_ktk_ktk1.latest (31).xlsx]Kouluterveyskyselyn aikasarjat '!$D$3</c:f>
              <c:strCache>
                <c:ptCount val="1"/>
                <c:pt idx="0">
                  <c:v>Tytöt</c:v>
                </c:pt>
              </c:strCache>
            </c:strRef>
          </c:tx>
          <c:spPr>
            <a:solidFill>
              <a:schemeClr val="accent6"/>
            </a:solidFill>
            <a:ln>
              <a:noFill/>
            </a:ln>
            <a:effectLst/>
            <a:sp3d/>
          </c:spPr>
          <c:invertIfNegative val="0"/>
          <c:cat>
            <c:strRef>
              <c:f>'[ktk.ktk1.fact_ktk_ktk1.latest (31).xlsx]Kouluterveyskyselyn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(31).xlsx]Kouluterveyskyselyn aikasarjat '!$D$4:$D$9</c:f>
              <c:numCache>
                <c:formatCode>#\ ##0.0</c:formatCode>
                <c:ptCount val="6"/>
                <c:pt idx="0">
                  <c:v>28.9</c:v>
                </c:pt>
                <c:pt idx="1">
                  <c:v>26.6</c:v>
                </c:pt>
                <c:pt idx="2">
                  <c:v>31.3</c:v>
                </c:pt>
                <c:pt idx="3">
                  <c:v>17.5</c:v>
                </c:pt>
                <c:pt idx="4">
                  <c:v>21.1</c:v>
                </c:pt>
                <c:pt idx="5">
                  <c:v>27.7</c:v>
                </c:pt>
              </c:numCache>
            </c:numRef>
          </c:val>
          <c:extLst xmlns:c16r2="http://schemas.microsoft.com/office/drawing/2015/06/chart">
            <c:ext xmlns:c16="http://schemas.microsoft.com/office/drawing/2014/chart" uri="{C3380CC4-5D6E-409C-BE32-E72D297353CC}">
              <c16:uniqueId val="{00000002-EEBB-4075-ACDD-B0DC13B453C0}"/>
            </c:ext>
          </c:extLst>
        </c:ser>
        <c:dLbls>
          <c:showLegendKey val="0"/>
          <c:showVal val="0"/>
          <c:showCatName val="0"/>
          <c:showSerName val="0"/>
          <c:showPercent val="0"/>
          <c:showBubbleSize val="0"/>
        </c:dLbls>
        <c:gapWidth val="150"/>
        <c:shape val="box"/>
        <c:axId val="136110848"/>
        <c:axId val="136112384"/>
        <c:axId val="0"/>
      </c:bar3DChart>
      <c:catAx>
        <c:axId val="136110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112384"/>
        <c:crosses val="autoZero"/>
        <c:auto val="1"/>
        <c:lblAlgn val="ctr"/>
        <c:lblOffset val="100"/>
        <c:noMultiLvlLbl val="0"/>
      </c:catAx>
      <c:valAx>
        <c:axId val="1361123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1108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Harrastaa</a:t>
            </a:r>
            <a:r>
              <a:rPr lang="en-US" sz="1600" dirty="0"/>
              <a:t> </a:t>
            </a:r>
            <a:r>
              <a:rPr lang="en-US" sz="1600" dirty="0" err="1"/>
              <a:t>pelaamista</a:t>
            </a:r>
            <a:r>
              <a:rPr lang="en-US" sz="1600" dirty="0"/>
              <a:t> </a:t>
            </a:r>
            <a:r>
              <a:rPr lang="en-US" sz="1600" dirty="0" err="1"/>
              <a:t>mobiililaitteella</a:t>
            </a:r>
            <a:r>
              <a:rPr lang="en-US" sz="1600" dirty="0"/>
              <a:t> tai </a:t>
            </a:r>
            <a:r>
              <a:rPr lang="en-US" sz="1600" dirty="0" err="1"/>
              <a:t>tietokoneella</a:t>
            </a:r>
            <a:r>
              <a:rPr lang="en-US" sz="1600" dirty="0"/>
              <a:t> </a:t>
            </a:r>
            <a:r>
              <a:rPr lang="en-US" sz="1600" dirty="0" err="1"/>
              <a:t>vähintään</a:t>
            </a:r>
            <a:r>
              <a:rPr lang="en-US" sz="1600" dirty="0"/>
              <a:t> </a:t>
            </a:r>
            <a:r>
              <a:rPr lang="en-US" sz="1600" dirty="0" err="1"/>
              <a:t>kuukausittain</a:t>
            </a:r>
            <a:r>
              <a:rPr lang="en-US" sz="1600" dirty="0"/>
              <a:t>, %, </a:t>
            </a:r>
            <a:r>
              <a:rPr lang="en-US" sz="1600" dirty="0" smtClean="0"/>
              <a:t>2019, 8 &amp; 9lk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(32).xlsx]Kouluterveyskyselyn aikasarjat '!$B$3</c:f>
              <c:strCache>
                <c:ptCount val="1"/>
                <c:pt idx="0">
                  <c:v>Sukupuoli: yhteensä</c:v>
                </c:pt>
              </c:strCache>
            </c:strRef>
          </c:tx>
          <c:spPr>
            <a:solidFill>
              <a:schemeClr val="accent1"/>
            </a:solidFill>
            <a:ln>
              <a:noFill/>
            </a:ln>
            <a:effectLst/>
            <a:sp3d/>
          </c:spPr>
          <c:invertIfNegative val="0"/>
          <c:cat>
            <c:strRef>
              <c:f>'[ktk.ktk1.fact_ktk_ktk1.latest (32).xlsx]Kouluterveyskyselyn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(32).xlsx]Kouluterveyskyselyn aikasarjat '!$B$4:$B$9</c:f>
              <c:numCache>
                <c:formatCode>#\ ##0.0</c:formatCode>
                <c:ptCount val="6"/>
                <c:pt idx="0">
                  <c:v>65.7</c:v>
                </c:pt>
                <c:pt idx="1">
                  <c:v>69.8</c:v>
                </c:pt>
                <c:pt idx="2">
                  <c:v>76.7</c:v>
                </c:pt>
                <c:pt idx="3">
                  <c:v>67.7</c:v>
                </c:pt>
                <c:pt idx="4">
                  <c:v>79</c:v>
                </c:pt>
                <c:pt idx="5">
                  <c:v>78.8</c:v>
                </c:pt>
              </c:numCache>
            </c:numRef>
          </c:val>
          <c:extLst xmlns:c16r2="http://schemas.microsoft.com/office/drawing/2015/06/chart">
            <c:ext xmlns:c16="http://schemas.microsoft.com/office/drawing/2014/chart" uri="{C3380CC4-5D6E-409C-BE32-E72D297353CC}">
              <c16:uniqueId val="{00000000-1C43-45C1-A076-57C13E75CDF7}"/>
            </c:ext>
          </c:extLst>
        </c:ser>
        <c:ser>
          <c:idx val="1"/>
          <c:order val="1"/>
          <c:tx>
            <c:strRef>
              <c:f>'[ktk.ktk1.fact_ktk_ktk1.latest (32).xlsx]Kouluterveyskyselyn aikasarjat '!$C$3</c:f>
              <c:strCache>
                <c:ptCount val="1"/>
                <c:pt idx="0">
                  <c:v>Pojat</c:v>
                </c:pt>
              </c:strCache>
            </c:strRef>
          </c:tx>
          <c:spPr>
            <a:solidFill>
              <a:schemeClr val="accent2"/>
            </a:solidFill>
            <a:ln>
              <a:noFill/>
            </a:ln>
            <a:effectLst/>
            <a:sp3d/>
          </c:spPr>
          <c:invertIfNegative val="0"/>
          <c:cat>
            <c:strRef>
              <c:f>'[ktk.ktk1.fact_ktk_ktk1.latest (32).xlsx]Kouluterveyskyselyn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(32).xlsx]Kouluterveyskyselyn aikasarjat '!$C$4:$C$9</c:f>
              <c:numCache>
                <c:formatCode>#\ ##0.0</c:formatCode>
                <c:ptCount val="6"/>
                <c:pt idx="0">
                  <c:v>80</c:v>
                </c:pt>
                <c:pt idx="1">
                  <c:v>78.900000000000006</c:v>
                </c:pt>
                <c:pt idx="2">
                  <c:v>85.6</c:v>
                </c:pt>
                <c:pt idx="3">
                  <c:v>84.6</c:v>
                </c:pt>
                <c:pt idx="4">
                  <c:v>85.1</c:v>
                </c:pt>
                <c:pt idx="5">
                  <c:v>90</c:v>
                </c:pt>
              </c:numCache>
            </c:numRef>
          </c:val>
          <c:extLst xmlns:c16r2="http://schemas.microsoft.com/office/drawing/2015/06/chart">
            <c:ext xmlns:c16="http://schemas.microsoft.com/office/drawing/2014/chart" uri="{C3380CC4-5D6E-409C-BE32-E72D297353CC}">
              <c16:uniqueId val="{00000001-1C43-45C1-A076-57C13E75CDF7}"/>
            </c:ext>
          </c:extLst>
        </c:ser>
        <c:ser>
          <c:idx val="2"/>
          <c:order val="2"/>
          <c:tx>
            <c:strRef>
              <c:f>'[ktk.ktk1.fact_ktk_ktk1.latest (32).xlsx]Kouluterveyskyselyn aikasarjat '!$D$3</c:f>
              <c:strCache>
                <c:ptCount val="1"/>
                <c:pt idx="0">
                  <c:v>Tytöt</c:v>
                </c:pt>
              </c:strCache>
            </c:strRef>
          </c:tx>
          <c:spPr>
            <a:solidFill>
              <a:schemeClr val="accent6"/>
            </a:solidFill>
            <a:ln>
              <a:noFill/>
            </a:ln>
            <a:effectLst/>
            <a:sp3d/>
          </c:spPr>
          <c:invertIfNegative val="0"/>
          <c:cat>
            <c:strRef>
              <c:f>'[ktk.ktk1.fact_ktk_ktk1.latest (32).xlsx]Kouluterveyskyselyn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(32).xlsx]Kouluterveyskyselyn aikasarjat '!$D$4:$D$9</c:f>
              <c:numCache>
                <c:formatCode>#\ ##0.0</c:formatCode>
                <c:ptCount val="6"/>
                <c:pt idx="0">
                  <c:v>52.5</c:v>
                </c:pt>
                <c:pt idx="1">
                  <c:v>61.3</c:v>
                </c:pt>
                <c:pt idx="2">
                  <c:v>67.099999999999994</c:v>
                </c:pt>
                <c:pt idx="3">
                  <c:v>56.1</c:v>
                </c:pt>
                <c:pt idx="4">
                  <c:v>74.099999999999994</c:v>
                </c:pt>
                <c:pt idx="5">
                  <c:v>71.900000000000006</c:v>
                </c:pt>
              </c:numCache>
            </c:numRef>
          </c:val>
          <c:extLst xmlns:c16r2="http://schemas.microsoft.com/office/drawing/2015/06/chart">
            <c:ext xmlns:c16="http://schemas.microsoft.com/office/drawing/2014/chart" uri="{C3380CC4-5D6E-409C-BE32-E72D297353CC}">
              <c16:uniqueId val="{00000002-1C43-45C1-A076-57C13E75CDF7}"/>
            </c:ext>
          </c:extLst>
        </c:ser>
        <c:dLbls>
          <c:showLegendKey val="0"/>
          <c:showVal val="0"/>
          <c:showCatName val="0"/>
          <c:showSerName val="0"/>
          <c:showPercent val="0"/>
          <c:showBubbleSize val="0"/>
        </c:dLbls>
        <c:gapWidth val="150"/>
        <c:shape val="box"/>
        <c:axId val="136158208"/>
        <c:axId val="136160000"/>
        <c:axId val="0"/>
      </c:bar3DChart>
      <c:catAx>
        <c:axId val="136158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160000"/>
        <c:crosses val="autoZero"/>
        <c:auto val="1"/>
        <c:lblAlgn val="ctr"/>
        <c:lblOffset val="100"/>
        <c:noMultiLvlLbl val="0"/>
      </c:catAx>
      <c:valAx>
        <c:axId val="13616000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1582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Harrastaa</a:t>
            </a:r>
            <a:r>
              <a:rPr lang="en-US" sz="1600" dirty="0"/>
              <a:t> </a:t>
            </a:r>
            <a:r>
              <a:rPr lang="en-US" sz="1600" dirty="0" err="1"/>
              <a:t>jotakin</a:t>
            </a:r>
            <a:r>
              <a:rPr lang="en-US" sz="1600" dirty="0"/>
              <a:t> </a:t>
            </a:r>
            <a:r>
              <a:rPr lang="en-US" sz="1600" dirty="0" err="1"/>
              <a:t>vähintään</a:t>
            </a:r>
            <a:r>
              <a:rPr lang="en-US" sz="1600" dirty="0"/>
              <a:t> </a:t>
            </a:r>
            <a:r>
              <a:rPr lang="en-US" sz="1600" dirty="0" err="1"/>
              <a:t>kerran</a:t>
            </a:r>
            <a:r>
              <a:rPr lang="en-US" sz="1600" dirty="0"/>
              <a:t> </a:t>
            </a:r>
            <a:r>
              <a:rPr lang="en-US" sz="1600" dirty="0" err="1"/>
              <a:t>viikossa</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(33).xlsx]Kouluterveyskyselyn aikasarjat '!$B$3</c:f>
              <c:strCache>
                <c:ptCount val="1"/>
                <c:pt idx="0">
                  <c:v>Sukupuoli: yhteensä</c:v>
                </c:pt>
              </c:strCache>
            </c:strRef>
          </c:tx>
          <c:spPr>
            <a:solidFill>
              <a:schemeClr val="accent1"/>
            </a:solidFill>
            <a:ln>
              <a:noFill/>
            </a:ln>
            <a:effectLst/>
            <a:sp3d/>
          </c:spPr>
          <c:invertIfNegative val="0"/>
          <c:cat>
            <c:strRef>
              <c:f>'[ktk.ktk1.fact_ktk_ktk1.latest (33).xlsx]Kouluterveyskyselyn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(33).xlsx]Kouluterveyskyselyn aikasarjat '!$B$4:$B$9</c:f>
              <c:numCache>
                <c:formatCode>#\ ##0.0</c:formatCode>
                <c:ptCount val="6"/>
                <c:pt idx="0">
                  <c:v>95.9</c:v>
                </c:pt>
                <c:pt idx="1">
                  <c:v>95.3</c:v>
                </c:pt>
                <c:pt idx="2">
                  <c:v>96.6</c:v>
                </c:pt>
                <c:pt idx="3">
                  <c:v>96.9</c:v>
                </c:pt>
                <c:pt idx="4">
                  <c:v>96.2</c:v>
                </c:pt>
                <c:pt idx="5">
                  <c:v>98.1</c:v>
                </c:pt>
              </c:numCache>
            </c:numRef>
          </c:val>
          <c:extLst xmlns:c16r2="http://schemas.microsoft.com/office/drawing/2015/06/chart">
            <c:ext xmlns:c16="http://schemas.microsoft.com/office/drawing/2014/chart" uri="{C3380CC4-5D6E-409C-BE32-E72D297353CC}">
              <c16:uniqueId val="{00000000-E6E6-45DC-93CA-69464E67D8AF}"/>
            </c:ext>
          </c:extLst>
        </c:ser>
        <c:dLbls>
          <c:showLegendKey val="0"/>
          <c:showVal val="0"/>
          <c:showCatName val="0"/>
          <c:showSerName val="0"/>
          <c:showPercent val="0"/>
          <c:showBubbleSize val="0"/>
        </c:dLbls>
        <c:gapWidth val="150"/>
        <c:shape val="box"/>
        <c:axId val="136195072"/>
        <c:axId val="136196864"/>
        <c:axId val="0"/>
      </c:bar3DChart>
      <c:catAx>
        <c:axId val="13619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196864"/>
        <c:crosses val="autoZero"/>
        <c:auto val="1"/>
        <c:lblAlgn val="ctr"/>
        <c:lblOffset val="100"/>
        <c:noMultiLvlLbl val="0"/>
      </c:catAx>
      <c:valAx>
        <c:axId val="1361968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195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err="1"/>
              <a:t>Ei</a:t>
            </a:r>
            <a:r>
              <a:rPr lang="en-US" sz="1600" dirty="0"/>
              <a:t> </a:t>
            </a:r>
            <a:r>
              <a:rPr lang="en-US" sz="1600" dirty="0" err="1"/>
              <a:t>yhtään</a:t>
            </a:r>
            <a:r>
              <a:rPr lang="en-US" sz="1600" dirty="0"/>
              <a:t> </a:t>
            </a:r>
            <a:r>
              <a:rPr lang="en-US" sz="1600" dirty="0" err="1"/>
              <a:t>läheistä</a:t>
            </a:r>
            <a:r>
              <a:rPr lang="en-US" sz="1600" dirty="0"/>
              <a:t> </a:t>
            </a:r>
            <a:r>
              <a:rPr lang="en-US" sz="1600" dirty="0" err="1"/>
              <a:t>ystävää</a:t>
            </a:r>
            <a:r>
              <a:rPr lang="en-US" sz="1600" dirty="0"/>
              <a:t>, %, </a:t>
            </a:r>
            <a:r>
              <a:rPr lang="en-US" sz="1600" dirty="0" smtClean="0"/>
              <a:t>2019, 8 &amp; 9 </a:t>
            </a:r>
            <a:r>
              <a:rPr lang="en-US" sz="1600" dirty="0" err="1" smtClean="0"/>
              <a:t>lk</a:t>
            </a:r>
            <a:endParaRPr lang="en-US" sz="1600"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'[ktk.ktk1.fact_ktk_ktk1.latest (34).xlsx]Kouluterveyskyselyn aikasarjat '!$B$3</c:f>
              <c:strCache>
                <c:ptCount val="1"/>
                <c:pt idx="0">
                  <c:v>Sukupuoli: yhteensä</c:v>
                </c:pt>
              </c:strCache>
            </c:strRef>
          </c:tx>
          <c:spPr>
            <a:solidFill>
              <a:schemeClr val="accent1"/>
            </a:solidFill>
            <a:ln>
              <a:noFill/>
            </a:ln>
            <a:effectLst/>
            <a:sp3d/>
          </c:spPr>
          <c:invertIfNegative val="0"/>
          <c:cat>
            <c:strRef>
              <c:f>'[ktk.ktk1.fact_ktk_ktk1.latest (34).xlsx]Kouluterveyskyselyn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(34).xlsx]Kouluterveyskyselyn aikasarjat '!$B$4:$B$9</c:f>
              <c:numCache>
                <c:formatCode>#\ ##0.0</c:formatCode>
                <c:ptCount val="6"/>
                <c:pt idx="0">
                  <c:v>9.1</c:v>
                </c:pt>
                <c:pt idx="1">
                  <c:v>8.4</c:v>
                </c:pt>
                <c:pt idx="2">
                  <c:v>8.4</c:v>
                </c:pt>
                <c:pt idx="3">
                  <c:v>5.7</c:v>
                </c:pt>
                <c:pt idx="4">
                  <c:v>7.9</c:v>
                </c:pt>
                <c:pt idx="5">
                  <c:v>8.3000000000000007</c:v>
                </c:pt>
              </c:numCache>
            </c:numRef>
          </c:val>
          <c:extLst xmlns:c16r2="http://schemas.microsoft.com/office/drawing/2015/06/chart">
            <c:ext xmlns:c16="http://schemas.microsoft.com/office/drawing/2014/chart" uri="{C3380CC4-5D6E-409C-BE32-E72D297353CC}">
              <c16:uniqueId val="{00000000-9C1B-47BC-9A20-6EFBE661628C}"/>
            </c:ext>
          </c:extLst>
        </c:ser>
        <c:ser>
          <c:idx val="1"/>
          <c:order val="1"/>
          <c:tx>
            <c:strRef>
              <c:f>'[ktk.ktk1.fact_ktk_ktk1.latest (34).xlsx]Kouluterveyskyselyn aikasarjat '!$C$3</c:f>
              <c:strCache>
                <c:ptCount val="1"/>
                <c:pt idx="0">
                  <c:v>Pojat</c:v>
                </c:pt>
              </c:strCache>
            </c:strRef>
          </c:tx>
          <c:spPr>
            <a:solidFill>
              <a:schemeClr val="accent2"/>
            </a:solidFill>
            <a:ln>
              <a:noFill/>
            </a:ln>
            <a:effectLst/>
            <a:sp3d/>
          </c:spPr>
          <c:invertIfNegative val="0"/>
          <c:cat>
            <c:strRef>
              <c:f>'[ktk.ktk1.fact_ktk_ktk1.latest (34).xlsx]Kouluterveyskyselyn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(34).xlsx]Kouluterveyskyselyn aikasarjat '!$C$4:$C$9</c:f>
              <c:numCache>
                <c:formatCode>#\ ##0.0</c:formatCode>
                <c:ptCount val="6"/>
                <c:pt idx="0">
                  <c:v>11.3</c:v>
                </c:pt>
                <c:pt idx="1">
                  <c:v>11</c:v>
                </c:pt>
                <c:pt idx="2">
                  <c:v>13.5</c:v>
                </c:pt>
                <c:pt idx="3" formatCode="General">
                  <c:v>0</c:v>
                </c:pt>
                <c:pt idx="4" formatCode="General">
                  <c:v>0</c:v>
                </c:pt>
                <c:pt idx="5">
                  <c:v>11.6</c:v>
                </c:pt>
              </c:numCache>
            </c:numRef>
          </c:val>
          <c:extLst xmlns:c16r2="http://schemas.microsoft.com/office/drawing/2015/06/chart">
            <c:ext xmlns:c16="http://schemas.microsoft.com/office/drawing/2014/chart" uri="{C3380CC4-5D6E-409C-BE32-E72D297353CC}">
              <c16:uniqueId val="{00000001-9C1B-47BC-9A20-6EFBE661628C}"/>
            </c:ext>
          </c:extLst>
        </c:ser>
        <c:ser>
          <c:idx val="2"/>
          <c:order val="2"/>
          <c:tx>
            <c:strRef>
              <c:f>'[ktk.ktk1.fact_ktk_ktk1.latest (34).xlsx]Kouluterveyskyselyn aikasarjat '!$D$3</c:f>
              <c:strCache>
                <c:ptCount val="1"/>
                <c:pt idx="0">
                  <c:v>Tytöt</c:v>
                </c:pt>
              </c:strCache>
            </c:strRef>
          </c:tx>
          <c:spPr>
            <a:solidFill>
              <a:schemeClr val="accent6"/>
            </a:solidFill>
            <a:ln>
              <a:noFill/>
            </a:ln>
            <a:effectLst/>
            <a:sp3d/>
          </c:spPr>
          <c:invertIfNegative val="0"/>
          <c:cat>
            <c:strRef>
              <c:f>'[ktk.ktk1.fact_ktk_ktk1.latest (34).xlsx]Kouluterveyskyselyn aikasarjat '!$A$4:$A$9</c:f>
              <c:strCache>
                <c:ptCount val="6"/>
                <c:pt idx="0">
                  <c:v>Koko maa</c:v>
                </c:pt>
                <c:pt idx="1">
                  <c:v>Satakunta</c:v>
                </c:pt>
                <c:pt idx="2">
                  <c:v>Eurajoki</c:v>
                </c:pt>
                <c:pt idx="3">
                  <c:v>Harjavalta</c:v>
                </c:pt>
                <c:pt idx="4">
                  <c:v>Kokemäki</c:v>
                </c:pt>
                <c:pt idx="5">
                  <c:v>Nakkila</c:v>
                </c:pt>
              </c:strCache>
            </c:strRef>
          </c:cat>
          <c:val>
            <c:numRef>
              <c:f>'[ktk.ktk1.fact_ktk_ktk1.latest (34).xlsx]Kouluterveyskyselyn aikasarjat '!$D$4:$D$9</c:f>
              <c:numCache>
                <c:formatCode>#\ ##0.0</c:formatCode>
                <c:ptCount val="6"/>
                <c:pt idx="0">
                  <c:v>6.9</c:v>
                </c:pt>
                <c:pt idx="1">
                  <c:v>5.8</c:v>
                </c:pt>
                <c:pt idx="2">
                  <c:v>2.4</c:v>
                </c:pt>
                <c:pt idx="3" formatCode="General">
                  <c:v>0</c:v>
                </c:pt>
                <c:pt idx="4">
                  <c:v>8.1</c:v>
                </c:pt>
                <c:pt idx="5">
                  <c:v>6.1</c:v>
                </c:pt>
              </c:numCache>
            </c:numRef>
          </c:val>
          <c:extLst xmlns:c16r2="http://schemas.microsoft.com/office/drawing/2015/06/chart">
            <c:ext xmlns:c16="http://schemas.microsoft.com/office/drawing/2014/chart" uri="{C3380CC4-5D6E-409C-BE32-E72D297353CC}">
              <c16:uniqueId val="{00000002-9C1B-47BC-9A20-6EFBE661628C}"/>
            </c:ext>
          </c:extLst>
        </c:ser>
        <c:dLbls>
          <c:showLegendKey val="0"/>
          <c:showVal val="0"/>
          <c:showCatName val="0"/>
          <c:showSerName val="0"/>
          <c:showPercent val="0"/>
          <c:showBubbleSize val="0"/>
        </c:dLbls>
        <c:gapWidth val="150"/>
        <c:shape val="box"/>
        <c:axId val="136250880"/>
        <c:axId val="136252416"/>
        <c:axId val="0"/>
      </c:bar3DChart>
      <c:catAx>
        <c:axId val="136250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36252416"/>
        <c:crosses val="autoZero"/>
        <c:auto val="1"/>
        <c:lblAlgn val="ctr"/>
        <c:lblOffset val="100"/>
        <c:noMultiLvlLbl val="0"/>
      </c:catAx>
      <c:valAx>
        <c:axId val="13625241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2508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679AD-820C-4959-8945-5780D94D67CA}" type="datetimeFigureOut">
              <a:rPr lang="fi-FI" smtClean="0"/>
              <a:t>25.10.2019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4B4E0-54A9-493F-BCF9-27E2BB23F104}" type="slidenum">
              <a:rPr lang="fi-FI" smtClean="0"/>
              <a:t>‹#›</a:t>
            </a:fld>
            <a:endParaRPr lang="fi-FI"/>
          </a:p>
        </p:txBody>
      </p:sp>
    </p:spTree>
    <p:extLst>
      <p:ext uri="{BB962C8B-B14F-4D97-AF65-F5344CB8AC3E}">
        <p14:creationId xmlns:p14="http://schemas.microsoft.com/office/powerpoint/2010/main" val="357643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ELÄMÄÄN</a:t>
            </a:r>
            <a:r>
              <a:rPr lang="fi-FI" baseline="0" dirty="0" smtClean="0"/>
              <a:t> TYYTYVÄISYYS</a:t>
            </a:r>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4</a:t>
            </a:fld>
            <a:endParaRPr lang="fi-FI"/>
          </a:p>
        </p:txBody>
      </p:sp>
    </p:spTree>
    <p:extLst>
      <p:ext uri="{BB962C8B-B14F-4D97-AF65-F5344CB8AC3E}">
        <p14:creationId xmlns:p14="http://schemas.microsoft.com/office/powerpoint/2010/main" val="273497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Hieman enemmän pojilla</a:t>
            </a:r>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38</a:t>
            </a:fld>
            <a:endParaRPr lang="fi-FI"/>
          </a:p>
        </p:txBody>
      </p:sp>
    </p:spTree>
    <p:extLst>
      <p:ext uri="{BB962C8B-B14F-4D97-AF65-F5344CB8AC3E}">
        <p14:creationId xmlns:p14="http://schemas.microsoft.com/office/powerpoint/2010/main" val="269819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Tukea ja apua saaneet koko maassa n.67%</a:t>
            </a:r>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60</a:t>
            </a:fld>
            <a:endParaRPr lang="fi-FI"/>
          </a:p>
        </p:txBody>
      </p:sp>
    </p:spTree>
    <p:extLst>
      <p:ext uri="{BB962C8B-B14F-4D97-AF65-F5344CB8AC3E}">
        <p14:creationId xmlns:p14="http://schemas.microsoft.com/office/powerpoint/2010/main" val="190072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Hieman</a:t>
            </a:r>
            <a:r>
              <a:rPr lang="fi-FI" baseline="0" dirty="0" smtClean="0"/>
              <a:t> enemmän pojat kuin tytöt</a:t>
            </a:r>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61</a:t>
            </a:fld>
            <a:endParaRPr lang="fi-FI"/>
          </a:p>
        </p:txBody>
      </p:sp>
    </p:spTree>
    <p:extLst>
      <p:ext uri="{BB962C8B-B14F-4D97-AF65-F5344CB8AC3E}">
        <p14:creationId xmlns:p14="http://schemas.microsoft.com/office/powerpoint/2010/main" val="2025679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Kokomaassa n. 70% kertoneista saa apua</a:t>
            </a:r>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64</a:t>
            </a:fld>
            <a:endParaRPr lang="fi-FI"/>
          </a:p>
        </p:txBody>
      </p:sp>
    </p:spTree>
    <p:extLst>
      <p:ext uri="{BB962C8B-B14F-4D97-AF65-F5344CB8AC3E}">
        <p14:creationId xmlns:p14="http://schemas.microsoft.com/office/powerpoint/2010/main" val="167622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ELÄMÄÄN TYYTYVÄISYYS</a:t>
            </a:r>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5</a:t>
            </a:fld>
            <a:endParaRPr lang="fi-FI"/>
          </a:p>
        </p:txBody>
      </p:sp>
    </p:spTree>
    <p:extLst>
      <p:ext uri="{BB962C8B-B14F-4D97-AF65-F5344CB8AC3E}">
        <p14:creationId xmlns:p14="http://schemas.microsoft.com/office/powerpoint/2010/main" val="95684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7</a:t>
            </a:fld>
            <a:endParaRPr lang="fi-FI"/>
          </a:p>
        </p:txBody>
      </p:sp>
    </p:spTree>
    <p:extLst>
      <p:ext uri="{BB962C8B-B14F-4D97-AF65-F5344CB8AC3E}">
        <p14:creationId xmlns:p14="http://schemas.microsoft.com/office/powerpoint/2010/main" val="407703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Tytöillä muutaman prosenttiyksikön</a:t>
            </a:r>
            <a:r>
              <a:rPr lang="fi-FI" baseline="0" dirty="0" smtClean="0"/>
              <a:t> matalampi osallisuuden tunne kuin pojilla, joka kunnassa/koko maassa.</a:t>
            </a:r>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8</a:t>
            </a:fld>
            <a:endParaRPr lang="fi-FI"/>
          </a:p>
        </p:txBody>
      </p:sp>
    </p:spTree>
    <p:extLst>
      <p:ext uri="{BB962C8B-B14F-4D97-AF65-F5344CB8AC3E}">
        <p14:creationId xmlns:p14="http://schemas.microsoft.com/office/powerpoint/2010/main" val="217034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9</a:t>
            </a:fld>
            <a:endParaRPr lang="fi-FI"/>
          </a:p>
        </p:txBody>
      </p:sp>
    </p:spTree>
    <p:extLst>
      <p:ext uri="{BB962C8B-B14F-4D97-AF65-F5344CB8AC3E}">
        <p14:creationId xmlns:p14="http://schemas.microsoft.com/office/powerpoint/2010/main" val="28604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10</a:t>
            </a:fld>
            <a:endParaRPr lang="fi-FI"/>
          </a:p>
        </p:txBody>
      </p:sp>
    </p:spTree>
    <p:extLst>
      <p:ext uri="{BB962C8B-B14F-4D97-AF65-F5344CB8AC3E}">
        <p14:creationId xmlns:p14="http://schemas.microsoft.com/office/powerpoint/2010/main" val="253111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11</a:t>
            </a:fld>
            <a:endParaRPr lang="fi-FI"/>
          </a:p>
        </p:txBody>
      </p:sp>
    </p:spTree>
    <p:extLst>
      <p:ext uri="{BB962C8B-B14F-4D97-AF65-F5344CB8AC3E}">
        <p14:creationId xmlns:p14="http://schemas.microsoft.com/office/powerpoint/2010/main" val="37915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Sisäilmaan viittaavat kysymykset, nenän tukkoisuus tai nuha</a:t>
            </a:r>
            <a:r>
              <a:rPr lang="fi-FI" baseline="0" dirty="0" smtClean="0"/>
              <a:t> sekä usein kuiva tai kipeä kurkku sekä yskä sekä usein kutiavat ja vuotavat silmät ei vastauksia missään kunnassa.</a:t>
            </a:r>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24</a:t>
            </a:fld>
            <a:endParaRPr lang="fi-FI"/>
          </a:p>
        </p:txBody>
      </p:sp>
    </p:spTree>
    <p:extLst>
      <p:ext uri="{BB962C8B-B14F-4D97-AF65-F5344CB8AC3E}">
        <p14:creationId xmlns:p14="http://schemas.microsoft.com/office/powerpoint/2010/main" val="146949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Positiivisia</a:t>
            </a:r>
            <a:r>
              <a:rPr lang="fi-FI" baseline="0" dirty="0" smtClean="0"/>
              <a:t> mielialan indikaattoreita ei saatavilla</a:t>
            </a:r>
            <a:endParaRPr lang="fi-FI" dirty="0"/>
          </a:p>
        </p:txBody>
      </p:sp>
      <p:sp>
        <p:nvSpPr>
          <p:cNvPr id="4" name="Dian numeron paikkamerkki 3"/>
          <p:cNvSpPr>
            <a:spLocks noGrp="1"/>
          </p:cNvSpPr>
          <p:nvPr>
            <p:ph type="sldNum" sz="quarter" idx="10"/>
          </p:nvPr>
        </p:nvSpPr>
        <p:spPr/>
        <p:txBody>
          <a:bodyPr/>
          <a:lstStyle/>
          <a:p>
            <a:fld id="{09B4B4E0-54A9-493F-BCF9-27E2BB23F104}" type="slidenum">
              <a:rPr lang="fi-FI" smtClean="0"/>
              <a:t>25</a:t>
            </a:fld>
            <a:endParaRPr lang="fi-FI"/>
          </a:p>
        </p:txBody>
      </p:sp>
    </p:spTree>
    <p:extLst>
      <p:ext uri="{BB962C8B-B14F-4D97-AF65-F5344CB8AC3E}">
        <p14:creationId xmlns:p14="http://schemas.microsoft.com/office/powerpoint/2010/main" val="53663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611A7D6-17E5-4D16-87CF-B0100054FF14}" type="datetimeFigureOut">
              <a:rPr lang="fi-FI" smtClean="0"/>
              <a:t>25.10.2019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163543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611A7D6-17E5-4D16-87CF-B0100054FF14}" type="datetimeFigureOut">
              <a:rPr lang="fi-FI" smtClean="0"/>
              <a:t>25.10.2019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93220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611A7D6-17E5-4D16-87CF-B0100054FF14}" type="datetimeFigureOut">
              <a:rPr lang="fi-FI" smtClean="0"/>
              <a:t>25.10.2019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321391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611A7D6-17E5-4D16-87CF-B0100054FF14}" type="datetimeFigureOut">
              <a:rPr lang="fi-FI" smtClean="0"/>
              <a:t>25.10.2019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256020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0611A7D6-17E5-4D16-87CF-B0100054FF14}" type="datetimeFigureOut">
              <a:rPr lang="fi-FI" smtClean="0"/>
              <a:t>25.10.2019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297137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0611A7D6-17E5-4D16-87CF-B0100054FF14}" type="datetimeFigureOut">
              <a:rPr lang="fi-FI" smtClean="0"/>
              <a:t>25.10.2019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212525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0611A7D6-17E5-4D16-87CF-B0100054FF14}" type="datetimeFigureOut">
              <a:rPr lang="fi-FI" smtClean="0"/>
              <a:t>25.10.2019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15409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0611A7D6-17E5-4D16-87CF-B0100054FF14}" type="datetimeFigureOut">
              <a:rPr lang="fi-FI" smtClean="0"/>
              <a:t>25.10.2019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218588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611A7D6-17E5-4D16-87CF-B0100054FF14}" type="datetimeFigureOut">
              <a:rPr lang="fi-FI" smtClean="0"/>
              <a:t>25.10.2019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19369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0611A7D6-17E5-4D16-87CF-B0100054FF14}" type="datetimeFigureOut">
              <a:rPr lang="fi-FI" smtClean="0"/>
              <a:t>25.10.2019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177956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0611A7D6-17E5-4D16-87CF-B0100054FF14}" type="datetimeFigureOut">
              <a:rPr lang="fi-FI" smtClean="0"/>
              <a:t>25.10.2019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76AFFE-1082-4F6C-9E2F-C8658A0F05DE}" type="slidenum">
              <a:rPr lang="fi-FI" smtClean="0"/>
              <a:t>‹#›</a:t>
            </a:fld>
            <a:endParaRPr lang="fi-FI"/>
          </a:p>
        </p:txBody>
      </p:sp>
    </p:spTree>
    <p:extLst>
      <p:ext uri="{BB962C8B-B14F-4D97-AF65-F5344CB8AC3E}">
        <p14:creationId xmlns:p14="http://schemas.microsoft.com/office/powerpoint/2010/main" val="22004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1A7D6-17E5-4D16-87CF-B0100054FF14}" type="datetimeFigureOut">
              <a:rPr lang="fi-FI" smtClean="0"/>
              <a:t>25.10.2019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6AFFE-1082-4F6C-9E2F-C8658A0F05DE}" type="slidenum">
              <a:rPr lang="fi-FI" smtClean="0"/>
              <a:t>‹#›</a:t>
            </a:fld>
            <a:endParaRPr lang="fi-FI"/>
          </a:p>
        </p:txBody>
      </p:sp>
    </p:spTree>
    <p:extLst>
      <p:ext uri="{BB962C8B-B14F-4D97-AF65-F5344CB8AC3E}">
        <p14:creationId xmlns:p14="http://schemas.microsoft.com/office/powerpoint/2010/main" val="206012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chart" Target="../charts/chart11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chart" Target="../charts/chart11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chart" Target="../charts/chart12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chart" Target="../charts/chart12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chart" Target="../charts/chart12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hart" Target="../charts/chart12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chart" Target="../charts/chart12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chart" Target="../charts/chart12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chart" Target="../charts/chart12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chart" Target="../charts/chart12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chart" Target="../charts/chart12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chart" Target="../charts/chart1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chart" Target="../charts/chart13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chart" Target="../charts/chart13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chart" Target="../charts/chart13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chart" Target="../charts/chart13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chart" Target="../charts/chart13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chart" Target="../charts/chart13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chart" Target="../charts/chart13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chart" Target="../charts/chart13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chart" Target="../charts/chart13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chart" Target="../charts/chart13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chart" Target="../charts/chart14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chart" Target="../charts/chart14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chart" Target="../charts/chart14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chart" Target="../charts/chart14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chart" Target="../charts/chart14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chart" Target="../charts/chart14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chart" Target="../charts/chart14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chart" Target="../charts/chart14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chart" Target="../charts/chart14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chart" Target="../charts/chart14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chart" Target="../charts/chart15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chart" Target="../charts/chart15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chart" Target="../charts/chart15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chart" Target="../charts/chart15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chart" Target="../charts/chart15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chart" Target="../charts/chart15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chart" Target="../charts/chart15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chart" Target="../charts/chart15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chart" Target="../charts/chart15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chart" Target="../charts/chart15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chart" Target="../charts/chart16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chart" Target="../charts/chart16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chart" Target="../charts/chart162.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chart" Target="../charts/chart16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chart" Target="../charts/chart16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chart" Target="../charts/chart165.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chart" Target="../charts/chart166.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chart" Target="../charts/chart16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chart" Target="../charts/chart16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chart" Target="../charts/chart16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chart" Target="../charts/chart17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chart" Target="../charts/chart17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chart" Target="../charts/chart17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chart" Target="../charts/chart173.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chart" Target="../charts/chart17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chart" Target="../charts/chart17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chart" Target="../charts/chart17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chart" Target="../charts/chart17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chart" Target="../charts/chart18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chart" Target="../charts/chart181.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chart" Target="../charts/chart18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chart" Target="../charts/chart183.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vahaun tulos haulle school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80" y="-1"/>
            <a:ext cx="11937979"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ctrTitle"/>
          </p:nvPr>
        </p:nvSpPr>
        <p:spPr>
          <a:xfrm>
            <a:off x="1949115" y="3236494"/>
            <a:ext cx="8157411" cy="2036679"/>
          </a:xfrm>
          <a:gradFill flip="none" rotWithShape="1">
            <a:gsLst>
              <a:gs pos="0">
                <a:schemeClr val="accent6">
                  <a:lumMod val="5000"/>
                  <a:lumOff val="95000"/>
                </a:schemeClr>
              </a:gs>
              <a:gs pos="41000">
                <a:schemeClr val="accent6">
                  <a:lumMod val="45000"/>
                  <a:lumOff val="55000"/>
                </a:schemeClr>
              </a:gs>
              <a:gs pos="56000">
                <a:schemeClr val="accent6">
                  <a:lumMod val="45000"/>
                  <a:lumOff val="55000"/>
                </a:schemeClr>
              </a:gs>
              <a:gs pos="36000">
                <a:schemeClr val="accent6">
                  <a:lumMod val="30000"/>
                  <a:lumOff val="70000"/>
                </a:schemeClr>
              </a:gs>
            </a:gsLst>
            <a:lin ang="5400000" scaled="1"/>
            <a:tileRect/>
          </a:gradFill>
          <a:ln>
            <a:solidFill>
              <a:schemeClr val="accent6"/>
            </a:solidFill>
          </a:ln>
          <a:effectLst>
            <a:outerShdw blurRad="50800" dist="38100" dir="5400000" algn="t" rotWithShape="0">
              <a:prstClr val="black">
                <a:alpha val="40000"/>
              </a:prstClr>
            </a:outerShdw>
          </a:effectLst>
        </p:spPr>
        <p:style>
          <a:lnRef idx="0">
            <a:scrgbClr r="0" g="0" b="0"/>
          </a:lnRef>
          <a:fillRef idx="1003">
            <a:schemeClr val="lt1"/>
          </a:fillRef>
          <a:effectRef idx="0">
            <a:scrgbClr r="0" g="0" b="0"/>
          </a:effectRef>
          <a:fontRef idx="major"/>
        </p:style>
        <p:txBody>
          <a:bodyPr/>
          <a:lstStyle/>
          <a:p>
            <a:r>
              <a:rPr lang="fi-FI" dirty="0" smtClean="0"/>
              <a:t>KOULUTERVEYSKYSELYN TULOKSET 2019</a:t>
            </a:r>
            <a:endParaRPr lang="fi-FI" dirty="0"/>
          </a:p>
        </p:txBody>
      </p:sp>
      <p:sp>
        <p:nvSpPr>
          <p:cNvPr id="3" name="Alaotsikko 2"/>
          <p:cNvSpPr>
            <a:spLocks noGrp="1"/>
          </p:cNvSpPr>
          <p:nvPr>
            <p:ph type="subTitle" idx="1"/>
          </p:nvPr>
        </p:nvSpPr>
        <p:spPr>
          <a:xfrm>
            <a:off x="8361946" y="5907505"/>
            <a:ext cx="3328737" cy="950495"/>
          </a:xfrm>
        </p:spPr>
        <p:txBody>
          <a:bodyPr/>
          <a:lstStyle/>
          <a:p>
            <a:r>
              <a:rPr lang="fi-FI" dirty="0" smtClean="0"/>
              <a:t>Minna Multisilta</a:t>
            </a:r>
            <a:endParaRPr lang="fi-FI" dirty="0"/>
          </a:p>
        </p:txBody>
      </p:sp>
    </p:spTree>
    <p:extLst>
      <p:ext uri="{BB962C8B-B14F-4D97-AF65-F5344CB8AC3E}">
        <p14:creationId xmlns:p14="http://schemas.microsoft.com/office/powerpoint/2010/main" val="50960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451041499"/>
              </p:ext>
            </p:extLst>
          </p:nvPr>
        </p:nvGraphicFramePr>
        <p:xfrm>
          <a:off x="830249" y="276726"/>
          <a:ext cx="10515600" cy="4776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ulukko 5"/>
          <p:cNvGraphicFramePr>
            <a:graphicFrameLocks noGrp="1"/>
          </p:cNvGraphicFramePr>
          <p:nvPr>
            <p:extLst>
              <p:ext uri="{D42A27DB-BD31-4B8C-83A1-F6EECF244321}">
                <p14:modId xmlns:p14="http://schemas.microsoft.com/office/powerpoint/2010/main" val="931726984"/>
              </p:ext>
            </p:extLst>
          </p:nvPr>
        </p:nvGraphicFramePr>
        <p:xfrm>
          <a:off x="3392906" y="5053263"/>
          <a:ext cx="4259179" cy="1724350"/>
        </p:xfrm>
        <a:graphic>
          <a:graphicData uri="http://schemas.openxmlformats.org/drawingml/2006/table">
            <a:tbl>
              <a:tblPr>
                <a:tableStyleId>{5C22544A-7EE6-4342-B048-85BDC9FD1C3A}</a:tableStyleId>
              </a:tblPr>
              <a:tblGrid>
                <a:gridCol w="1303412">
                  <a:extLst>
                    <a:ext uri="{9D8B030D-6E8A-4147-A177-3AD203B41FA5}">
                      <a16:colId xmlns:a16="http://schemas.microsoft.com/office/drawing/2014/main" xmlns="" val="2538437735"/>
                    </a:ext>
                  </a:extLst>
                </a:gridCol>
                <a:gridCol w="1393621">
                  <a:extLst>
                    <a:ext uri="{9D8B030D-6E8A-4147-A177-3AD203B41FA5}">
                      <a16:colId xmlns:a16="http://schemas.microsoft.com/office/drawing/2014/main" xmlns="" val="2845625276"/>
                    </a:ext>
                  </a:extLst>
                </a:gridCol>
                <a:gridCol w="1562146">
                  <a:extLst>
                    <a:ext uri="{9D8B030D-6E8A-4147-A177-3AD203B41FA5}">
                      <a16:colId xmlns:a16="http://schemas.microsoft.com/office/drawing/2014/main" xmlns="" val="129209351"/>
                    </a:ext>
                  </a:extLst>
                </a:gridCol>
              </a:tblGrid>
              <a:tr h="243544">
                <a:tc>
                  <a:txBody>
                    <a:bodyPr/>
                    <a:lstStyle/>
                    <a:p>
                      <a:pPr algn="l" fontAlgn="b"/>
                      <a:endParaRPr lang="fi-FI"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fi-FI" sz="1100" u="none" strike="noStrike" dirty="0">
                          <a:effectLst/>
                        </a:rPr>
                        <a:t>Pojat</a:t>
                      </a:r>
                      <a:endParaRPr lang="fi-FI" sz="1100" b="1"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fi-FI" sz="1100" u="none" strike="noStrike">
                          <a:effectLst/>
                        </a:rPr>
                        <a:t>Tytöt</a:t>
                      </a:r>
                      <a:endParaRPr lang="fi-FI" sz="1100" b="1"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xmlns="" val="1317419952"/>
                  </a:ext>
                </a:extLst>
              </a:tr>
              <a:tr h="243544">
                <a:tc>
                  <a:txBody>
                    <a:bodyPr/>
                    <a:lstStyle/>
                    <a:p>
                      <a:pPr algn="l" fontAlgn="t"/>
                      <a:r>
                        <a:rPr lang="fi-FI" sz="1100" u="none" strike="noStrike" dirty="0">
                          <a:effectLst/>
                        </a:rPr>
                        <a:t>Koko maa</a:t>
                      </a:r>
                      <a:endParaRPr lang="fi-FI" sz="1100" b="1"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50,4</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a:effectLst/>
                        </a:rPr>
                        <a:t>50,5</a:t>
                      </a:r>
                      <a:endParaRPr lang="fi-FI"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2422276"/>
                  </a:ext>
                </a:extLst>
              </a:tr>
              <a:tr h="263086">
                <a:tc>
                  <a:txBody>
                    <a:bodyPr/>
                    <a:lstStyle/>
                    <a:p>
                      <a:pPr algn="l" fontAlgn="t"/>
                      <a:r>
                        <a:rPr lang="fi-FI" sz="1100" u="none" strike="noStrike">
                          <a:effectLst/>
                        </a:rPr>
                        <a:t>Satakunta</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48,6</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a:effectLst/>
                        </a:rPr>
                        <a:t>50,0</a:t>
                      </a:r>
                      <a:endParaRPr lang="fi-FI"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796051123"/>
                  </a:ext>
                </a:extLst>
              </a:tr>
              <a:tr h="243544">
                <a:tc>
                  <a:txBody>
                    <a:bodyPr/>
                    <a:lstStyle/>
                    <a:p>
                      <a:pPr algn="l" fontAlgn="t"/>
                      <a:r>
                        <a:rPr lang="fi-FI" sz="1100" u="none" strike="noStrike" dirty="0">
                          <a:effectLst/>
                        </a:rPr>
                        <a:t>Eurajoki</a:t>
                      </a:r>
                      <a:endParaRPr lang="fi-FI" sz="1100" b="1"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53,1</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a:effectLst/>
                        </a:rPr>
                        <a:t>55,8</a:t>
                      </a:r>
                      <a:endParaRPr lang="fi-FI"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762492535"/>
                  </a:ext>
                </a:extLst>
              </a:tr>
              <a:tr h="243544">
                <a:tc>
                  <a:txBody>
                    <a:bodyPr/>
                    <a:lstStyle/>
                    <a:p>
                      <a:pPr algn="l" fontAlgn="t"/>
                      <a:r>
                        <a:rPr lang="fi-FI" sz="1100" u="none" strike="noStrike">
                          <a:effectLst/>
                        </a:rPr>
                        <a:t>Harjavalta</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dirty="0">
                          <a:effectLst/>
                        </a:rPr>
                        <a:t>47,8</a:t>
                      </a:r>
                      <a:endParaRPr lang="fi-FI"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dirty="0">
                          <a:effectLst/>
                        </a:rPr>
                        <a:t>56,0</a:t>
                      </a:r>
                      <a:endParaRPr lang="fi-FI"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3697947"/>
                  </a:ext>
                </a:extLst>
              </a:tr>
              <a:tr h="243544">
                <a:tc>
                  <a:txBody>
                    <a:bodyPr/>
                    <a:lstStyle/>
                    <a:p>
                      <a:pPr algn="l" fontAlgn="t"/>
                      <a:r>
                        <a:rPr lang="fi-FI" sz="1100" u="none" strike="noStrike">
                          <a:effectLst/>
                        </a:rPr>
                        <a:t>Kokemäki</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44,1</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a:effectLst/>
                        </a:rPr>
                        <a:t>29,5</a:t>
                      </a:r>
                      <a:endParaRPr lang="fi-FI"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327748639"/>
                  </a:ext>
                </a:extLst>
              </a:tr>
              <a:tr h="243544">
                <a:tc>
                  <a:txBody>
                    <a:bodyPr/>
                    <a:lstStyle/>
                    <a:p>
                      <a:pPr algn="l" fontAlgn="t"/>
                      <a:r>
                        <a:rPr lang="fi-FI" sz="1100" u="none" strike="noStrike">
                          <a:effectLst/>
                        </a:rPr>
                        <a:t>Nakkila</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52,6</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dirty="0">
                          <a:effectLst/>
                        </a:rPr>
                        <a:t>40,5</a:t>
                      </a:r>
                      <a:endParaRPr lang="fi-FI"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798483522"/>
                  </a:ext>
                </a:extLst>
              </a:tr>
            </a:tbl>
          </a:graphicData>
        </a:graphic>
      </p:graphicFrame>
    </p:spTree>
    <p:extLst>
      <p:ext uri="{BB962C8B-B14F-4D97-AF65-F5344CB8AC3E}">
        <p14:creationId xmlns:p14="http://schemas.microsoft.com/office/powerpoint/2010/main" val="42129647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23611676"/>
              </p:ext>
            </p:extLst>
          </p:nvPr>
        </p:nvGraphicFramePr>
        <p:xfrm>
          <a:off x="838200" y="310101"/>
          <a:ext cx="10515600" cy="5866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33809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951916642"/>
              </p:ext>
            </p:extLst>
          </p:nvPr>
        </p:nvGraphicFramePr>
        <p:xfrm>
          <a:off x="838200" y="397565"/>
          <a:ext cx="10515600" cy="5779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49743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776892301"/>
              </p:ext>
            </p:extLst>
          </p:nvPr>
        </p:nvGraphicFramePr>
        <p:xfrm>
          <a:off x="838200" y="500932"/>
          <a:ext cx="10515600" cy="56760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97358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004380118"/>
              </p:ext>
            </p:extLst>
          </p:nvPr>
        </p:nvGraphicFramePr>
        <p:xfrm>
          <a:off x="838200" y="397565"/>
          <a:ext cx="10515600" cy="5779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42395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314026735"/>
              </p:ext>
            </p:extLst>
          </p:nvPr>
        </p:nvGraphicFramePr>
        <p:xfrm>
          <a:off x="838200" y="572494"/>
          <a:ext cx="10515600" cy="5604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14209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348841320"/>
              </p:ext>
            </p:extLst>
          </p:nvPr>
        </p:nvGraphicFramePr>
        <p:xfrm>
          <a:off x="838200" y="365760"/>
          <a:ext cx="10515600" cy="58112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65164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627241231"/>
              </p:ext>
            </p:extLst>
          </p:nvPr>
        </p:nvGraphicFramePr>
        <p:xfrm>
          <a:off x="685800" y="381662"/>
          <a:ext cx="10668000" cy="6067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97711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041766074"/>
              </p:ext>
            </p:extLst>
          </p:nvPr>
        </p:nvGraphicFramePr>
        <p:xfrm>
          <a:off x="838200" y="421419"/>
          <a:ext cx="10515600" cy="5755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02719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692005067"/>
              </p:ext>
            </p:extLst>
          </p:nvPr>
        </p:nvGraphicFramePr>
        <p:xfrm>
          <a:off x="613611" y="429370"/>
          <a:ext cx="10740189" cy="5747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6806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797993942"/>
              </p:ext>
            </p:extLst>
          </p:nvPr>
        </p:nvGraphicFramePr>
        <p:xfrm>
          <a:off x="360947" y="373710"/>
          <a:ext cx="10992853" cy="5978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50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597193587"/>
              </p:ext>
            </p:extLst>
          </p:nvPr>
        </p:nvGraphicFramePr>
        <p:xfrm>
          <a:off x="481263" y="421419"/>
          <a:ext cx="11177337" cy="6123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977217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72619433"/>
              </p:ext>
            </p:extLst>
          </p:nvPr>
        </p:nvGraphicFramePr>
        <p:xfrm>
          <a:off x="838200" y="492981"/>
          <a:ext cx="10515600" cy="5852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54182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575419158"/>
              </p:ext>
            </p:extLst>
          </p:nvPr>
        </p:nvGraphicFramePr>
        <p:xfrm>
          <a:off x="838200" y="524786"/>
          <a:ext cx="10515600" cy="5652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3679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03171849"/>
              </p:ext>
            </p:extLst>
          </p:nvPr>
        </p:nvGraphicFramePr>
        <p:xfrm>
          <a:off x="838200" y="151075"/>
          <a:ext cx="10515600" cy="6285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79063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656046150"/>
              </p:ext>
            </p:extLst>
          </p:nvPr>
        </p:nvGraphicFramePr>
        <p:xfrm>
          <a:off x="529389" y="699715"/>
          <a:ext cx="10744898" cy="5785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24239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49442" y="2321355"/>
            <a:ext cx="2202442" cy="1325563"/>
          </a:xfrm>
        </p:spPr>
        <p:txBody>
          <a:bodyPr/>
          <a:lstStyle/>
          <a:p>
            <a:r>
              <a:rPr lang="fi-FI" dirty="0" smtClean="0"/>
              <a:t>TERVEYS</a:t>
            </a:r>
            <a:endParaRPr lang="fi-FI" dirty="0"/>
          </a:p>
        </p:txBody>
      </p:sp>
    </p:spTree>
    <p:extLst>
      <p:ext uri="{BB962C8B-B14F-4D97-AF65-F5344CB8AC3E}">
        <p14:creationId xmlns:p14="http://schemas.microsoft.com/office/powerpoint/2010/main" val="29643809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972499332"/>
              </p:ext>
            </p:extLst>
          </p:nvPr>
        </p:nvGraphicFramePr>
        <p:xfrm>
          <a:off x="553453" y="644056"/>
          <a:ext cx="11069052" cy="5780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5304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438848140"/>
              </p:ext>
            </p:extLst>
          </p:nvPr>
        </p:nvGraphicFramePr>
        <p:xfrm>
          <a:off x="505326" y="485030"/>
          <a:ext cx="11105148" cy="6072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39415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820197624"/>
              </p:ext>
            </p:extLst>
          </p:nvPr>
        </p:nvGraphicFramePr>
        <p:xfrm>
          <a:off x="838200" y="421419"/>
          <a:ext cx="10515600" cy="5755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9491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4116141086"/>
              </p:ext>
            </p:extLst>
          </p:nvPr>
        </p:nvGraphicFramePr>
        <p:xfrm>
          <a:off x="264695" y="500932"/>
          <a:ext cx="11089105" cy="6116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95350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530758710"/>
              </p:ext>
            </p:extLst>
          </p:nvPr>
        </p:nvGraphicFramePr>
        <p:xfrm>
          <a:off x="838200" y="596348"/>
          <a:ext cx="10515600" cy="5580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29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511899003"/>
              </p:ext>
            </p:extLst>
          </p:nvPr>
        </p:nvGraphicFramePr>
        <p:xfrm>
          <a:off x="838200" y="381663"/>
          <a:ext cx="10515600" cy="5795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423134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661600520"/>
              </p:ext>
            </p:extLst>
          </p:nvPr>
        </p:nvGraphicFramePr>
        <p:xfrm>
          <a:off x="457200" y="532736"/>
          <a:ext cx="10896600" cy="6108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27330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638113263"/>
              </p:ext>
            </p:extLst>
          </p:nvPr>
        </p:nvGraphicFramePr>
        <p:xfrm>
          <a:off x="613611" y="532737"/>
          <a:ext cx="10740189" cy="5795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98785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100589052"/>
              </p:ext>
            </p:extLst>
          </p:nvPr>
        </p:nvGraphicFramePr>
        <p:xfrm>
          <a:off x="637674" y="644056"/>
          <a:ext cx="10716126" cy="58048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99034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58611" y="2759513"/>
            <a:ext cx="3656589" cy="1325563"/>
          </a:xfrm>
        </p:spPr>
        <p:txBody>
          <a:bodyPr/>
          <a:lstStyle/>
          <a:p>
            <a:r>
              <a:rPr lang="fi-FI" dirty="0" smtClean="0"/>
              <a:t>ELINTAVAT</a:t>
            </a:r>
            <a:endParaRPr lang="fi-FI" dirty="0"/>
          </a:p>
        </p:txBody>
      </p:sp>
    </p:spTree>
    <p:extLst>
      <p:ext uri="{BB962C8B-B14F-4D97-AF65-F5344CB8AC3E}">
        <p14:creationId xmlns:p14="http://schemas.microsoft.com/office/powerpoint/2010/main" val="9076658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473498104"/>
              </p:ext>
            </p:extLst>
          </p:nvPr>
        </p:nvGraphicFramePr>
        <p:xfrm>
          <a:off x="300789" y="667910"/>
          <a:ext cx="11053011" cy="5901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40116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189917299"/>
              </p:ext>
            </p:extLst>
          </p:nvPr>
        </p:nvGraphicFramePr>
        <p:xfrm>
          <a:off x="529389" y="389614"/>
          <a:ext cx="10824411" cy="6083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55649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784622656"/>
              </p:ext>
            </p:extLst>
          </p:nvPr>
        </p:nvGraphicFramePr>
        <p:xfrm>
          <a:off x="541421" y="453224"/>
          <a:ext cx="10812379" cy="6043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02898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520272151"/>
              </p:ext>
            </p:extLst>
          </p:nvPr>
        </p:nvGraphicFramePr>
        <p:xfrm>
          <a:off x="637674" y="532736"/>
          <a:ext cx="10716126" cy="5868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50454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834024419"/>
              </p:ext>
            </p:extLst>
          </p:nvPr>
        </p:nvGraphicFramePr>
        <p:xfrm>
          <a:off x="697832" y="405517"/>
          <a:ext cx="10655968" cy="60193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55964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91937613"/>
              </p:ext>
            </p:extLst>
          </p:nvPr>
        </p:nvGraphicFramePr>
        <p:xfrm>
          <a:off x="838200" y="397565"/>
          <a:ext cx="10515600" cy="5779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001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673569960"/>
              </p:ext>
            </p:extLst>
          </p:nvPr>
        </p:nvGraphicFramePr>
        <p:xfrm>
          <a:off x="838200" y="580445"/>
          <a:ext cx="10515600" cy="5596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646523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856707127"/>
              </p:ext>
            </p:extLst>
          </p:nvPr>
        </p:nvGraphicFramePr>
        <p:xfrm>
          <a:off x="553453" y="485030"/>
          <a:ext cx="10800347" cy="5999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3502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446135726"/>
              </p:ext>
            </p:extLst>
          </p:nvPr>
        </p:nvGraphicFramePr>
        <p:xfrm>
          <a:off x="397042" y="556591"/>
          <a:ext cx="10956758" cy="5747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34756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170737512"/>
              </p:ext>
            </p:extLst>
          </p:nvPr>
        </p:nvGraphicFramePr>
        <p:xfrm>
          <a:off x="372979" y="372980"/>
          <a:ext cx="10980821" cy="60398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37976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062991828"/>
              </p:ext>
            </p:extLst>
          </p:nvPr>
        </p:nvGraphicFramePr>
        <p:xfrm>
          <a:off x="685800" y="572494"/>
          <a:ext cx="10668000" cy="5744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15937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898272502"/>
              </p:ext>
            </p:extLst>
          </p:nvPr>
        </p:nvGraphicFramePr>
        <p:xfrm>
          <a:off x="601579" y="373710"/>
          <a:ext cx="10752221" cy="60872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09303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995332089"/>
              </p:ext>
            </p:extLst>
          </p:nvPr>
        </p:nvGraphicFramePr>
        <p:xfrm>
          <a:off x="433137" y="254442"/>
          <a:ext cx="10920663" cy="6266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89116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978742520"/>
              </p:ext>
            </p:extLst>
          </p:nvPr>
        </p:nvGraphicFramePr>
        <p:xfrm>
          <a:off x="601579" y="341906"/>
          <a:ext cx="10752221" cy="6010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26790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221006254"/>
              </p:ext>
            </p:extLst>
          </p:nvPr>
        </p:nvGraphicFramePr>
        <p:xfrm>
          <a:off x="385011" y="500932"/>
          <a:ext cx="10968789" cy="6128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28808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254246626"/>
              </p:ext>
            </p:extLst>
          </p:nvPr>
        </p:nvGraphicFramePr>
        <p:xfrm>
          <a:off x="-1" y="688587"/>
          <a:ext cx="11012557" cy="55678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3022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86133122"/>
              </p:ext>
            </p:extLst>
          </p:nvPr>
        </p:nvGraphicFramePr>
        <p:xfrm>
          <a:off x="838200" y="779228"/>
          <a:ext cx="10515600" cy="5397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28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28863343"/>
              </p:ext>
            </p:extLst>
          </p:nvPr>
        </p:nvGraphicFramePr>
        <p:xfrm>
          <a:off x="397042" y="302150"/>
          <a:ext cx="10956758" cy="6206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6937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271298539"/>
              </p:ext>
            </p:extLst>
          </p:nvPr>
        </p:nvGraphicFramePr>
        <p:xfrm>
          <a:off x="457200" y="333954"/>
          <a:ext cx="10896600" cy="6235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934100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687695798"/>
              </p:ext>
            </p:extLst>
          </p:nvPr>
        </p:nvGraphicFramePr>
        <p:xfrm>
          <a:off x="336884" y="397565"/>
          <a:ext cx="11016916" cy="6099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08459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456487742"/>
              </p:ext>
            </p:extLst>
          </p:nvPr>
        </p:nvGraphicFramePr>
        <p:xfrm>
          <a:off x="372979" y="437322"/>
          <a:ext cx="10980821" cy="6047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03392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193523350"/>
              </p:ext>
            </p:extLst>
          </p:nvPr>
        </p:nvGraphicFramePr>
        <p:xfrm>
          <a:off x="529389" y="254442"/>
          <a:ext cx="10824411" cy="63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86471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809029418"/>
              </p:ext>
            </p:extLst>
          </p:nvPr>
        </p:nvGraphicFramePr>
        <p:xfrm>
          <a:off x="709863" y="469126"/>
          <a:ext cx="10643937" cy="5883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22944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354484991"/>
              </p:ext>
            </p:extLst>
          </p:nvPr>
        </p:nvGraphicFramePr>
        <p:xfrm>
          <a:off x="838200" y="405517"/>
          <a:ext cx="10515600" cy="5771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46530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395787869"/>
              </p:ext>
            </p:extLst>
          </p:nvPr>
        </p:nvGraphicFramePr>
        <p:xfrm>
          <a:off x="613611" y="238538"/>
          <a:ext cx="10740189" cy="61742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17544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310483701"/>
              </p:ext>
            </p:extLst>
          </p:nvPr>
        </p:nvGraphicFramePr>
        <p:xfrm>
          <a:off x="541421" y="302150"/>
          <a:ext cx="10812379" cy="6110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02699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67200" y="2875122"/>
            <a:ext cx="6956484" cy="1325563"/>
          </a:xfrm>
        </p:spPr>
        <p:txBody>
          <a:bodyPr/>
          <a:lstStyle/>
          <a:p>
            <a:r>
              <a:rPr lang="fi-FI" dirty="0" smtClean="0"/>
              <a:t>KOULUNKÄYNTI JA OPISKELU</a:t>
            </a:r>
            <a:endParaRPr lang="fi-FI" dirty="0"/>
          </a:p>
        </p:txBody>
      </p:sp>
    </p:spTree>
    <p:extLst>
      <p:ext uri="{BB962C8B-B14F-4D97-AF65-F5344CB8AC3E}">
        <p14:creationId xmlns:p14="http://schemas.microsoft.com/office/powerpoint/2010/main" val="28478012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819232945"/>
              </p:ext>
            </p:extLst>
          </p:nvPr>
        </p:nvGraphicFramePr>
        <p:xfrm>
          <a:off x="565484" y="262392"/>
          <a:ext cx="10788316" cy="6246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558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132967889"/>
              </p:ext>
            </p:extLst>
          </p:nvPr>
        </p:nvGraphicFramePr>
        <p:xfrm>
          <a:off x="601579" y="540689"/>
          <a:ext cx="10752221" cy="5956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541420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340189555"/>
              </p:ext>
            </p:extLst>
          </p:nvPr>
        </p:nvGraphicFramePr>
        <p:xfrm>
          <a:off x="457200" y="453224"/>
          <a:ext cx="10896600" cy="5995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02833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791079139"/>
              </p:ext>
            </p:extLst>
          </p:nvPr>
        </p:nvGraphicFramePr>
        <p:xfrm>
          <a:off x="673768" y="429370"/>
          <a:ext cx="10680032" cy="61037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85860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937493508"/>
              </p:ext>
            </p:extLst>
          </p:nvPr>
        </p:nvGraphicFramePr>
        <p:xfrm>
          <a:off x="613611" y="453224"/>
          <a:ext cx="10740189" cy="5851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41585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629390760"/>
              </p:ext>
            </p:extLst>
          </p:nvPr>
        </p:nvGraphicFramePr>
        <p:xfrm>
          <a:off x="577516" y="461176"/>
          <a:ext cx="10776284" cy="6035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57754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1758609446"/>
              </p:ext>
            </p:extLst>
          </p:nvPr>
        </p:nvGraphicFramePr>
        <p:xfrm>
          <a:off x="469232" y="389614"/>
          <a:ext cx="10884568" cy="6059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74464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342428760"/>
              </p:ext>
            </p:extLst>
          </p:nvPr>
        </p:nvGraphicFramePr>
        <p:xfrm>
          <a:off x="385011" y="381662"/>
          <a:ext cx="10968789" cy="6067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81657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540355851"/>
              </p:ext>
            </p:extLst>
          </p:nvPr>
        </p:nvGraphicFramePr>
        <p:xfrm>
          <a:off x="517358" y="405517"/>
          <a:ext cx="10836442" cy="5971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99629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08465666"/>
              </p:ext>
            </p:extLst>
          </p:nvPr>
        </p:nvGraphicFramePr>
        <p:xfrm>
          <a:off x="565484" y="389614"/>
          <a:ext cx="10788316" cy="61675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85365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8"/>
          <p:cNvGraphicFramePr>
            <a:graphicFrameLocks noGrp="1"/>
          </p:cNvGraphicFramePr>
          <p:nvPr>
            <p:ph idx="1"/>
            <p:extLst>
              <p:ext uri="{D42A27DB-BD31-4B8C-83A1-F6EECF244321}">
                <p14:modId xmlns:p14="http://schemas.microsoft.com/office/powerpoint/2010/main" val="1795106723"/>
              </p:ext>
            </p:extLst>
          </p:nvPr>
        </p:nvGraphicFramePr>
        <p:xfrm>
          <a:off x="481263" y="373711"/>
          <a:ext cx="10872537" cy="6051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80431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940246265"/>
              </p:ext>
            </p:extLst>
          </p:nvPr>
        </p:nvGraphicFramePr>
        <p:xfrm>
          <a:off x="493295" y="405517"/>
          <a:ext cx="10860505" cy="5911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20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621524978"/>
              </p:ext>
            </p:extLst>
          </p:nvPr>
        </p:nvGraphicFramePr>
        <p:xfrm>
          <a:off x="324853" y="481264"/>
          <a:ext cx="11249526" cy="5907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940233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61505478"/>
              </p:ext>
            </p:extLst>
          </p:nvPr>
        </p:nvGraphicFramePr>
        <p:xfrm>
          <a:off x="421105" y="294198"/>
          <a:ext cx="10932695" cy="62509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164071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761793808"/>
              </p:ext>
            </p:extLst>
          </p:nvPr>
        </p:nvGraphicFramePr>
        <p:xfrm>
          <a:off x="541421" y="437322"/>
          <a:ext cx="10812379" cy="6095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89950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33396339"/>
              </p:ext>
            </p:extLst>
          </p:nvPr>
        </p:nvGraphicFramePr>
        <p:xfrm>
          <a:off x="300789" y="385011"/>
          <a:ext cx="11490158" cy="5979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05524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672161207"/>
              </p:ext>
            </p:extLst>
          </p:nvPr>
        </p:nvGraphicFramePr>
        <p:xfrm>
          <a:off x="469232" y="500932"/>
          <a:ext cx="10884568" cy="6056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1629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3588776425"/>
              </p:ext>
            </p:extLst>
          </p:nvPr>
        </p:nvGraphicFramePr>
        <p:xfrm>
          <a:off x="445168" y="461176"/>
          <a:ext cx="10908632" cy="6047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2131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440053381"/>
              </p:ext>
            </p:extLst>
          </p:nvPr>
        </p:nvGraphicFramePr>
        <p:xfrm>
          <a:off x="838200" y="318052"/>
          <a:ext cx="10515600" cy="5858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486613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1707103970"/>
              </p:ext>
            </p:extLst>
          </p:nvPr>
        </p:nvGraphicFramePr>
        <p:xfrm>
          <a:off x="385011" y="433136"/>
          <a:ext cx="10968789" cy="6160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860928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269460648"/>
              </p:ext>
            </p:extLst>
          </p:nvPr>
        </p:nvGraphicFramePr>
        <p:xfrm>
          <a:off x="445168" y="409073"/>
          <a:ext cx="10908632" cy="60759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404560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531793757"/>
              </p:ext>
            </p:extLst>
          </p:nvPr>
        </p:nvGraphicFramePr>
        <p:xfrm>
          <a:off x="348916" y="409074"/>
          <a:ext cx="11004884" cy="5767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220477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575591483"/>
              </p:ext>
            </p:extLst>
          </p:nvPr>
        </p:nvGraphicFramePr>
        <p:xfrm>
          <a:off x="838200" y="372978"/>
          <a:ext cx="10515600" cy="6196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690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4040978739"/>
              </p:ext>
            </p:extLst>
          </p:nvPr>
        </p:nvGraphicFramePr>
        <p:xfrm>
          <a:off x="601579" y="349857"/>
          <a:ext cx="10752221" cy="6123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381371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2608979296"/>
              </p:ext>
            </p:extLst>
          </p:nvPr>
        </p:nvGraphicFramePr>
        <p:xfrm>
          <a:off x="397042" y="469232"/>
          <a:ext cx="10956758" cy="57077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32181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047427548"/>
              </p:ext>
            </p:extLst>
          </p:nvPr>
        </p:nvGraphicFramePr>
        <p:xfrm>
          <a:off x="517358" y="517358"/>
          <a:ext cx="10836442" cy="56596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54517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485753668"/>
              </p:ext>
            </p:extLst>
          </p:nvPr>
        </p:nvGraphicFramePr>
        <p:xfrm>
          <a:off x="421105" y="312820"/>
          <a:ext cx="10932695" cy="6136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41407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991852" y="2578936"/>
            <a:ext cx="5346032" cy="1325563"/>
          </a:xfrm>
        </p:spPr>
        <p:txBody>
          <a:bodyPr/>
          <a:lstStyle/>
          <a:p>
            <a:r>
              <a:rPr lang="fi-FI" dirty="0" smtClean="0"/>
              <a:t>PERHE JA ELINOLOT</a:t>
            </a:r>
            <a:endParaRPr lang="fi-FI" dirty="0"/>
          </a:p>
        </p:txBody>
      </p:sp>
    </p:spTree>
    <p:extLst>
      <p:ext uri="{BB962C8B-B14F-4D97-AF65-F5344CB8AC3E}">
        <p14:creationId xmlns:p14="http://schemas.microsoft.com/office/powerpoint/2010/main" val="148731742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812340602"/>
              </p:ext>
            </p:extLst>
          </p:nvPr>
        </p:nvGraphicFramePr>
        <p:xfrm>
          <a:off x="228600" y="433136"/>
          <a:ext cx="11125200" cy="6087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183918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748026181"/>
              </p:ext>
            </p:extLst>
          </p:nvPr>
        </p:nvGraphicFramePr>
        <p:xfrm>
          <a:off x="421105" y="433136"/>
          <a:ext cx="11105148" cy="5955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196435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4016753299"/>
              </p:ext>
            </p:extLst>
          </p:nvPr>
        </p:nvGraphicFramePr>
        <p:xfrm>
          <a:off x="192505" y="360946"/>
          <a:ext cx="11201400" cy="6208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099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034681521"/>
              </p:ext>
            </p:extLst>
          </p:nvPr>
        </p:nvGraphicFramePr>
        <p:xfrm>
          <a:off x="409074" y="300789"/>
          <a:ext cx="10944726" cy="5876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41496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96978" y="2518777"/>
            <a:ext cx="10515600" cy="1325563"/>
          </a:xfrm>
        </p:spPr>
        <p:txBody>
          <a:bodyPr/>
          <a:lstStyle/>
          <a:p>
            <a:r>
              <a:rPr lang="fi-FI" dirty="0" smtClean="0"/>
              <a:t>KASVUYMPÄRISTÖN TURVALLISUUS</a:t>
            </a:r>
            <a:endParaRPr lang="fi-FI" dirty="0"/>
          </a:p>
        </p:txBody>
      </p:sp>
    </p:spTree>
    <p:extLst>
      <p:ext uri="{BB962C8B-B14F-4D97-AF65-F5344CB8AC3E}">
        <p14:creationId xmlns:p14="http://schemas.microsoft.com/office/powerpoint/2010/main" val="12482467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700055501"/>
              </p:ext>
            </p:extLst>
          </p:nvPr>
        </p:nvGraphicFramePr>
        <p:xfrm>
          <a:off x="288758" y="276726"/>
          <a:ext cx="11065042" cy="5900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309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658368080"/>
              </p:ext>
            </p:extLst>
          </p:nvPr>
        </p:nvGraphicFramePr>
        <p:xfrm>
          <a:off x="565484" y="348916"/>
          <a:ext cx="10788316" cy="6220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770700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262969805"/>
              </p:ext>
            </p:extLst>
          </p:nvPr>
        </p:nvGraphicFramePr>
        <p:xfrm>
          <a:off x="348916" y="240632"/>
          <a:ext cx="11004884" cy="61601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52188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559555063"/>
              </p:ext>
            </p:extLst>
          </p:nvPr>
        </p:nvGraphicFramePr>
        <p:xfrm>
          <a:off x="288758" y="252662"/>
          <a:ext cx="11261558" cy="62564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779637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747683482"/>
              </p:ext>
            </p:extLst>
          </p:nvPr>
        </p:nvGraphicFramePr>
        <p:xfrm>
          <a:off x="336884" y="360947"/>
          <a:ext cx="11016916"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504651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554039226"/>
              </p:ext>
            </p:extLst>
          </p:nvPr>
        </p:nvGraphicFramePr>
        <p:xfrm>
          <a:off x="372979" y="565484"/>
          <a:ext cx="10980821" cy="5919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97521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955095591"/>
              </p:ext>
            </p:extLst>
          </p:nvPr>
        </p:nvGraphicFramePr>
        <p:xfrm>
          <a:off x="348916" y="397042"/>
          <a:ext cx="11004884" cy="6112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862243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178741342"/>
              </p:ext>
            </p:extLst>
          </p:nvPr>
        </p:nvGraphicFramePr>
        <p:xfrm>
          <a:off x="348916" y="385011"/>
          <a:ext cx="11004884" cy="6148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7501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782679636"/>
              </p:ext>
            </p:extLst>
          </p:nvPr>
        </p:nvGraphicFramePr>
        <p:xfrm>
          <a:off x="348916" y="168442"/>
          <a:ext cx="11004884" cy="6412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72988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200373094"/>
              </p:ext>
            </p:extLst>
          </p:nvPr>
        </p:nvGraphicFramePr>
        <p:xfrm>
          <a:off x="481263" y="216568"/>
          <a:ext cx="10872537" cy="64609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175971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08029253"/>
              </p:ext>
            </p:extLst>
          </p:nvPr>
        </p:nvGraphicFramePr>
        <p:xfrm>
          <a:off x="180474" y="348916"/>
          <a:ext cx="11173326" cy="6112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32439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408081841"/>
              </p:ext>
            </p:extLst>
          </p:nvPr>
        </p:nvGraphicFramePr>
        <p:xfrm>
          <a:off x="469232" y="421105"/>
          <a:ext cx="10884568" cy="6075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542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910542251"/>
              </p:ext>
            </p:extLst>
          </p:nvPr>
        </p:nvGraphicFramePr>
        <p:xfrm>
          <a:off x="838200" y="548640"/>
          <a:ext cx="10515600" cy="5840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496794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658143235"/>
              </p:ext>
            </p:extLst>
          </p:nvPr>
        </p:nvGraphicFramePr>
        <p:xfrm>
          <a:off x="505326" y="252663"/>
          <a:ext cx="10848474" cy="63406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711289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484" y="2759409"/>
            <a:ext cx="10515600" cy="1325563"/>
          </a:xfrm>
        </p:spPr>
        <p:txBody>
          <a:bodyPr/>
          <a:lstStyle/>
          <a:p>
            <a:r>
              <a:rPr lang="fi-FI" dirty="0" smtClean="0"/>
              <a:t>OPPILAITOKSEN FYYSISET OLOT</a:t>
            </a:r>
            <a:endParaRPr lang="fi-FI" dirty="0"/>
          </a:p>
        </p:txBody>
      </p:sp>
    </p:spTree>
    <p:extLst>
      <p:ext uri="{BB962C8B-B14F-4D97-AF65-F5344CB8AC3E}">
        <p14:creationId xmlns:p14="http://schemas.microsoft.com/office/powerpoint/2010/main" val="230075843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478276784"/>
              </p:ext>
            </p:extLst>
          </p:nvPr>
        </p:nvGraphicFramePr>
        <p:xfrm>
          <a:off x="385011" y="360946"/>
          <a:ext cx="10968789" cy="6280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377538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718146878"/>
              </p:ext>
            </p:extLst>
          </p:nvPr>
        </p:nvGraphicFramePr>
        <p:xfrm>
          <a:off x="276727" y="312821"/>
          <a:ext cx="5775158" cy="35974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Sisällön paikkamerkki 3"/>
          <p:cNvGraphicFramePr>
            <a:graphicFrameLocks/>
          </p:cNvGraphicFramePr>
          <p:nvPr>
            <p:extLst>
              <p:ext uri="{D42A27DB-BD31-4B8C-83A1-F6EECF244321}">
                <p14:modId xmlns:p14="http://schemas.microsoft.com/office/powerpoint/2010/main" val="3377290655"/>
              </p:ext>
            </p:extLst>
          </p:nvPr>
        </p:nvGraphicFramePr>
        <p:xfrm>
          <a:off x="5811253" y="2803358"/>
          <a:ext cx="6003758" cy="3741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286562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ext uri="{D42A27DB-BD31-4B8C-83A1-F6EECF244321}">
                <p14:modId xmlns:p14="http://schemas.microsoft.com/office/powerpoint/2010/main" val="1360252237"/>
              </p:ext>
            </p:extLst>
          </p:nvPr>
        </p:nvGraphicFramePr>
        <p:xfrm>
          <a:off x="553453" y="673768"/>
          <a:ext cx="10800347" cy="5503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0514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74066724"/>
              </p:ext>
            </p:extLst>
          </p:nvPr>
        </p:nvGraphicFramePr>
        <p:xfrm>
          <a:off x="204537" y="505326"/>
          <a:ext cx="11149263" cy="60157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99999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152234"/>
            <a:ext cx="10515600" cy="1325563"/>
          </a:xfrm>
        </p:spPr>
        <p:txBody>
          <a:bodyPr/>
          <a:lstStyle/>
          <a:p>
            <a:r>
              <a:rPr lang="fi-FI" dirty="0" smtClean="0"/>
              <a:t>VANHEMPIEN PÄIHTEIDENKÄYTTÖ</a:t>
            </a:r>
            <a:endParaRPr lang="fi-FI"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3465623556"/>
              </p:ext>
            </p:extLst>
          </p:nvPr>
        </p:nvGraphicFramePr>
        <p:xfrm>
          <a:off x="-1" y="932698"/>
          <a:ext cx="11694695" cy="5648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305851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29326" y="2494714"/>
            <a:ext cx="10515600" cy="1325563"/>
          </a:xfrm>
        </p:spPr>
        <p:txBody>
          <a:bodyPr/>
          <a:lstStyle/>
          <a:p>
            <a:r>
              <a:rPr lang="fi-FI" dirty="0" smtClean="0"/>
              <a:t>TUEN SAAMINEN</a:t>
            </a:r>
            <a:endParaRPr lang="fi-FI" dirty="0"/>
          </a:p>
        </p:txBody>
      </p:sp>
    </p:spTree>
    <p:extLst>
      <p:ext uri="{BB962C8B-B14F-4D97-AF65-F5344CB8AC3E}">
        <p14:creationId xmlns:p14="http://schemas.microsoft.com/office/powerpoint/2010/main" val="352859815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2492687762"/>
              </p:ext>
            </p:extLst>
          </p:nvPr>
        </p:nvGraphicFramePr>
        <p:xfrm>
          <a:off x="505326" y="372978"/>
          <a:ext cx="10848474" cy="5979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806289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555320516"/>
              </p:ext>
            </p:extLst>
          </p:nvPr>
        </p:nvGraphicFramePr>
        <p:xfrm>
          <a:off x="469232" y="397042"/>
          <a:ext cx="10884568" cy="6316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473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41000">
              <a:schemeClr val="accent6">
                <a:lumMod val="45000"/>
                <a:lumOff val="55000"/>
              </a:schemeClr>
            </a:gs>
            <a:gs pos="56000">
              <a:schemeClr val="accent6">
                <a:lumMod val="45000"/>
                <a:lumOff val="55000"/>
              </a:schemeClr>
            </a:gs>
            <a:gs pos="36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006491" y="1580827"/>
            <a:ext cx="7555963" cy="3456122"/>
          </a:xfrm>
        </p:spPr>
        <p:txBody>
          <a:bodyPr>
            <a:normAutofit/>
          </a:bodyPr>
          <a:lstStyle/>
          <a:p>
            <a:pPr algn="ctr"/>
            <a:r>
              <a:rPr lang="fi-FI" dirty="0" smtClean="0"/>
              <a:t>Perusopetus, </a:t>
            </a:r>
            <a:br>
              <a:rPr lang="fi-FI" dirty="0" smtClean="0"/>
            </a:br>
            <a:r>
              <a:rPr lang="fi-FI" dirty="0"/>
              <a:t/>
            </a:r>
            <a:br>
              <a:rPr lang="fi-FI" dirty="0"/>
            </a:br>
            <a:r>
              <a:rPr lang="fi-FI" dirty="0" smtClean="0"/>
              <a:t>4- &amp; 5 – </a:t>
            </a:r>
            <a:r>
              <a:rPr lang="fi-FI" dirty="0" err="1" smtClean="0"/>
              <a:t>lk</a:t>
            </a:r>
            <a:r>
              <a:rPr lang="fi-FI" dirty="0" smtClean="0"/>
              <a:t> oppilaat</a:t>
            </a:r>
            <a:endParaRPr lang="fi-FI" dirty="0"/>
          </a:p>
        </p:txBody>
      </p:sp>
    </p:spTree>
    <p:extLst>
      <p:ext uri="{BB962C8B-B14F-4D97-AF65-F5344CB8AC3E}">
        <p14:creationId xmlns:p14="http://schemas.microsoft.com/office/powerpoint/2010/main" val="1273631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50479" y="2703227"/>
            <a:ext cx="2399237" cy="1325563"/>
          </a:xfrm>
        </p:spPr>
        <p:txBody>
          <a:bodyPr/>
          <a:lstStyle/>
          <a:p>
            <a:r>
              <a:rPr lang="fi-FI" dirty="0" smtClean="0"/>
              <a:t>TERVEYS</a:t>
            </a:r>
            <a:endParaRPr lang="fi-FI" dirty="0"/>
          </a:p>
        </p:txBody>
      </p:sp>
    </p:spTree>
    <p:extLst>
      <p:ext uri="{BB962C8B-B14F-4D97-AF65-F5344CB8AC3E}">
        <p14:creationId xmlns:p14="http://schemas.microsoft.com/office/powerpoint/2010/main" val="69851284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025259164"/>
              </p:ext>
            </p:extLst>
          </p:nvPr>
        </p:nvGraphicFramePr>
        <p:xfrm>
          <a:off x="838200" y="601579"/>
          <a:ext cx="10515600" cy="5575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296217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702264656"/>
              </p:ext>
            </p:extLst>
          </p:nvPr>
        </p:nvGraphicFramePr>
        <p:xfrm>
          <a:off x="433137" y="505326"/>
          <a:ext cx="10920663" cy="5671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480452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618700105"/>
              </p:ext>
            </p:extLst>
          </p:nvPr>
        </p:nvGraphicFramePr>
        <p:xfrm>
          <a:off x="601579" y="409074"/>
          <a:ext cx="10752221" cy="5767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117428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29389" y="228601"/>
            <a:ext cx="11442032" cy="6424862"/>
          </a:xfrm>
        </p:spPr>
        <p:txBody>
          <a:bodyPr>
            <a:normAutofit fontScale="47500" lnSpcReduction="20000"/>
          </a:bodyPr>
          <a:lstStyle/>
          <a:p>
            <a:pPr marL="0" indent="0">
              <a:buNone/>
            </a:pPr>
            <a:r>
              <a:rPr lang="fi-FI" sz="2900" dirty="0"/>
              <a:t>8 &amp; 9 LK YHTEENVETO</a:t>
            </a:r>
          </a:p>
          <a:p>
            <a:pPr marL="0" indent="0">
              <a:buNone/>
            </a:pPr>
            <a:r>
              <a:rPr lang="fi-FI" sz="2900" dirty="0"/>
              <a:t> </a:t>
            </a:r>
          </a:p>
          <a:p>
            <a:pPr marL="0" indent="0">
              <a:buNone/>
            </a:pPr>
            <a:r>
              <a:rPr lang="fi-FI" sz="2900" dirty="0"/>
              <a:t>Pääsääntöisesti oppilaat ovat elämäänsä tyytyväisiä. </a:t>
            </a:r>
            <a:endParaRPr lang="fi-FI" sz="2900" dirty="0" smtClean="0"/>
          </a:p>
          <a:p>
            <a:pPr marL="0" indent="0">
              <a:buNone/>
            </a:pPr>
            <a:endParaRPr lang="fi-FI" sz="2900" dirty="0"/>
          </a:p>
          <a:p>
            <a:pPr marL="0" indent="0">
              <a:buNone/>
            </a:pPr>
            <a:r>
              <a:rPr lang="fi-FI" sz="2900" dirty="0"/>
              <a:t>Yhteisöllisyys Harjavaltaa lukuun ottamatta koetaan hyväksi niin luokan kuin koulun kesken. Harjavallassa luottamus avunsaantiin tarvitessa on heikompi. Vaikutusmahdollisuudet koulussa koetaan välitunteja lukuun ottamatta Harjavallassa huonommiksi. Nakkilassa osallisuus oli toteutunut oppilaiden mukaan parhaiten</a:t>
            </a:r>
            <a:r>
              <a:rPr lang="fi-FI" sz="2900" dirty="0" smtClean="0"/>
              <a:t>.</a:t>
            </a:r>
          </a:p>
          <a:p>
            <a:pPr marL="0" indent="0">
              <a:buNone/>
            </a:pPr>
            <a:endParaRPr lang="fi-FI" sz="2900" dirty="0"/>
          </a:p>
          <a:p>
            <a:pPr marL="0" indent="0">
              <a:buNone/>
            </a:pPr>
            <a:r>
              <a:rPr lang="fi-FI" sz="2900" dirty="0"/>
              <a:t>Kiinnostavaa toimintaa alueemme kuntien osalta on selvästi enemmän pojille. Tytöt kokivat eniten, että oleskelutiloja nuorille ei ole, erityisesti Harjavallassa sekä Kokemäellä. Kokemäellä välimatkat harrastuksiin koettiin pitkiksi</a:t>
            </a:r>
            <a:r>
              <a:rPr lang="fi-FI" sz="2900" dirty="0" smtClean="0"/>
              <a:t>.</a:t>
            </a:r>
          </a:p>
          <a:p>
            <a:pPr marL="0" indent="0">
              <a:buNone/>
            </a:pPr>
            <a:endParaRPr lang="fi-FI" sz="2900" dirty="0"/>
          </a:p>
          <a:p>
            <a:pPr marL="0" indent="0">
              <a:buNone/>
            </a:pPr>
            <a:r>
              <a:rPr lang="fi-FI" sz="2900" dirty="0"/>
              <a:t>Ohjattua liikuntaa harrastaa noin puolet. Harjavallassa pojat ja Nakkilassa tytöt harrastavat keskitasoa hieman vähemmän ohjattua liikuntaa. Harjavallassa tytöistä omaehtoista lukemista harrastaa lähes 40% Kulttuurista eniten nauttivat nakkilalaiset nuoret ja vähiten harjavaltalaiset nuoret. Jonkin harrastuksen omaavia nuoria meillä on koko maahan nähden hyvin, 96,2-98,1</a:t>
            </a:r>
            <a:r>
              <a:rPr lang="fi-FI" sz="2900" dirty="0" smtClean="0"/>
              <a:t>%.</a:t>
            </a:r>
          </a:p>
          <a:p>
            <a:pPr marL="0" indent="0">
              <a:buNone/>
            </a:pPr>
            <a:endParaRPr lang="fi-FI" sz="2900" dirty="0"/>
          </a:p>
          <a:p>
            <a:pPr marL="0" indent="0">
              <a:buNone/>
            </a:pPr>
            <a:r>
              <a:rPr lang="fi-FI" sz="2900" dirty="0"/>
              <a:t>Liian moni alueemme nuorista on ilman läheistä ystävää. Eurajoella ja Nakkilassa pojat kärsivät ystävien puutteesta enemmän. Yksinäiseksi itsensä tuntee useammin meillä tytöt</a:t>
            </a:r>
            <a:r>
              <a:rPr lang="fi-FI" sz="2900" dirty="0" smtClean="0"/>
              <a:t>.</a:t>
            </a:r>
          </a:p>
          <a:p>
            <a:pPr marL="0" indent="0">
              <a:buNone/>
            </a:pPr>
            <a:endParaRPr lang="fi-FI" sz="2900" dirty="0"/>
          </a:p>
          <a:p>
            <a:pPr marL="0" indent="0">
              <a:buNone/>
            </a:pPr>
            <a:r>
              <a:rPr lang="fi-FI" sz="2900" dirty="0"/>
              <a:t>Päänsärystä kärsiviä tyttöjä on Eurajoella paljon, 46,3%. Lääkärin toteamia sairauksia on Nakkilan oppilailla selvästi enemmän kuin muilla. Hampaiden harjaus tässäkään ikäryhmässä toteutuu muuta maata huonommin. Sukupuoliyhdynnässä olleita on enemmän Nakkilassa, verrattiin sitten koko maahan tai alueen muihin kuntiin</a:t>
            </a:r>
            <a:r>
              <a:rPr lang="fi-FI" sz="2900" dirty="0" smtClean="0"/>
              <a:t>.</a:t>
            </a:r>
          </a:p>
          <a:p>
            <a:pPr marL="0" indent="0">
              <a:buNone/>
            </a:pPr>
            <a:endParaRPr lang="fi-FI" sz="2900" dirty="0"/>
          </a:p>
          <a:p>
            <a:pPr marL="0" indent="0">
              <a:buNone/>
            </a:pPr>
            <a:r>
              <a:rPr lang="fi-FI" sz="2900" dirty="0"/>
              <a:t>Keskittymisvaikeuksia sekä vaikeuksia hallita käytöstään on merkittävästi enemmän Harjavaltalaisilla pojilla</a:t>
            </a:r>
            <a:r>
              <a:rPr lang="fi-FI" sz="2900" dirty="0" smtClean="0"/>
              <a:t>.</a:t>
            </a:r>
          </a:p>
          <a:p>
            <a:pPr marL="0" indent="0">
              <a:buNone/>
            </a:pPr>
            <a:endParaRPr lang="fi-FI" sz="2900" dirty="0"/>
          </a:p>
          <a:p>
            <a:pPr marL="0" indent="0">
              <a:buNone/>
            </a:pPr>
            <a:r>
              <a:rPr lang="fi-FI" sz="2900" dirty="0"/>
              <a:t>Päivittäisen koululounaan jättää puolet harjavaltalaisista nuorista syömättä. Harjavallassa, Eurajoella ja Kokemäellä pojat harrastavat vain vähän hengästyttävää ja hikoilua aiheuttavaa liikuntaa. Ylipainosuus satakunnassa ja alueemme kunnissa on huolestuttava. 35,9% Harjavaltalaisista pojista on ylipainoisia. Vastaava tulos näkyy koko alueen terveydenhuollon </a:t>
            </a:r>
            <a:r>
              <a:rPr lang="fi-FI" sz="2900" dirty="0" err="1"/>
              <a:t>A</a:t>
            </a:r>
            <a:r>
              <a:rPr lang="fi-FI" sz="2900" dirty="0" err="1" smtClean="0"/>
              <a:t>vohilmotilastoissa</a:t>
            </a:r>
            <a:r>
              <a:rPr lang="fi-FI" sz="2900" dirty="0" smtClean="0"/>
              <a:t> </a:t>
            </a:r>
            <a:r>
              <a:rPr lang="fi-FI" sz="2900" dirty="0"/>
              <a:t>(THL).</a:t>
            </a:r>
          </a:p>
          <a:p>
            <a:endParaRPr lang="fi-FI" dirty="0"/>
          </a:p>
        </p:txBody>
      </p:sp>
    </p:spTree>
    <p:extLst>
      <p:ext uri="{BB962C8B-B14F-4D97-AF65-F5344CB8AC3E}">
        <p14:creationId xmlns:p14="http://schemas.microsoft.com/office/powerpoint/2010/main" val="418293046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333956"/>
            <a:ext cx="10515600" cy="5843008"/>
          </a:xfrm>
        </p:spPr>
        <p:txBody>
          <a:bodyPr>
            <a:noAutofit/>
          </a:bodyPr>
          <a:lstStyle/>
          <a:p>
            <a:pPr marL="0" indent="0">
              <a:buNone/>
            </a:pPr>
            <a:r>
              <a:rPr lang="fi-FI" sz="1200" dirty="0"/>
              <a:t>70 % oppilaista nukkuu 8t tai enemmän arkisin. Eurajoella &lt; 8t nukkuvia on hieman enemmän 36,1%, muiden kuntayhtymän alueen kuntien jäädessä alle valtakunnallisen tason vähemmän nukkuvissa.</a:t>
            </a:r>
          </a:p>
          <a:p>
            <a:pPr marL="0" indent="0">
              <a:buNone/>
            </a:pPr>
            <a:r>
              <a:rPr lang="fi-FI" sz="1200" dirty="0"/>
              <a:t>Kuntayhtymän alueen kaikissa kunnissa käytetään tupakkatuotteita muuta maata enemmän. Tupakoinnin käyttö on vuosittain vähentynyt, mutta kurottavaa muun suomen tasoon vielä on. Huolestuttavinta säännöllinen tupakointi on Nakkilalaisten yläkoululaisten osalta. Myös Eurajoella ja Kokemäellä pojat tupakoivat muuta maata enemmän, Harjavallassa vastaavasti tytöt tupakoivat poikia enemmän. Harjavallassa nuuskan sekä sähkösavukkeiden käyttö on muihin </a:t>
            </a:r>
            <a:r>
              <a:rPr lang="fi-FI" sz="1200" dirty="0" err="1"/>
              <a:t>ksthky</a:t>
            </a:r>
            <a:r>
              <a:rPr lang="fi-FI" sz="1200" dirty="0"/>
              <a:t> alueisiin sekä koko suomeen verraten huomattavasti suurempaa. </a:t>
            </a:r>
            <a:r>
              <a:rPr lang="fi-FI" sz="1200" dirty="0" err="1"/>
              <a:t>Keski</a:t>
            </a:r>
            <a:r>
              <a:rPr lang="fi-FI" sz="1200" dirty="0"/>
              <a:t>-Satakunnassa raittiiden poikien osuus on tyttöjä suurempi, Nakkilalaisten yläkouluikäisten tyttöjen </a:t>
            </a:r>
            <a:r>
              <a:rPr lang="fi-FI" sz="1200" dirty="0" err="1"/>
              <a:t>huomalahakuinen</a:t>
            </a:r>
            <a:r>
              <a:rPr lang="fi-FI" sz="1200" dirty="0"/>
              <a:t> juominen on hälyttävän suurta. Myös harjavallassa ja Kokemäellä humalahakuinen juominen on muuta maata suurempaa.</a:t>
            </a:r>
          </a:p>
          <a:p>
            <a:pPr marL="0" indent="0">
              <a:buNone/>
            </a:pPr>
            <a:r>
              <a:rPr lang="fi-FI" sz="1200" dirty="0"/>
              <a:t>Huumeet kiinnostavat eniten Harjavallassa ja Nakkilassa, laittomia huumeita on kokeillut 10,4% Nakkilalaisista 8 &amp; 9 luokan tytöistä. Harjavaltalaisista vastaavan ikäisistä tytöistä huumeita on kokeillut 10,3% tytöistä ja jopa 11,1% pojista. Kannabista eniten ovat kokeilleet harjavaltalaiset ja nakkilalaiset tytöt. Harjavaltalaisten ja nakkilalaisten oppilaiden mielestä huumeiden hankkiminen on helppoa, joskin valtakunnallista tasoa vielä matalammalla prosentilla.</a:t>
            </a:r>
          </a:p>
          <a:p>
            <a:pPr marL="0" indent="0">
              <a:buNone/>
            </a:pPr>
            <a:r>
              <a:rPr lang="fi-FI" sz="1200" dirty="0"/>
              <a:t>Tytöt ovat kaikissa kunnissa huolestuneita pelaamisen määrästään, Nakkilalaisten tyttöjen osalta lähes puolet tytöistä on yrittänyt viettää netissä vähemmän aikaa onnistumatta. Pojat jättävät useammin nukkumisen tai syömisen väliin netin takia.</a:t>
            </a:r>
          </a:p>
          <a:p>
            <a:pPr marL="0" indent="0">
              <a:buNone/>
            </a:pPr>
            <a:r>
              <a:rPr lang="fi-FI" sz="1200" dirty="0"/>
              <a:t> </a:t>
            </a:r>
          </a:p>
          <a:p>
            <a:pPr marL="0" indent="0">
              <a:buNone/>
            </a:pPr>
            <a:r>
              <a:rPr lang="fi-FI" sz="1200" dirty="0"/>
              <a:t>KOULUNKÄYNTI JA OPISKELU</a:t>
            </a:r>
          </a:p>
          <a:p>
            <a:pPr marL="0" indent="0">
              <a:buNone/>
            </a:pPr>
            <a:r>
              <a:rPr lang="fi-FI" sz="1200" dirty="0"/>
              <a:t>Kaikissa kuntayhtymän alueen kouluissa viihdytään aavistuksen muuta maata paremmin. Riittämättömyyden tunnetta opiskeluissa potevat valtakunnallisestikin enemmän tytöt. Harjavaltalaiset pojat sekä kokemäkeläiset tytöt että pojat tarvitsevat oppilaanohjausta opintosuunnitelmien laatimiseen.</a:t>
            </a:r>
          </a:p>
          <a:p>
            <a:pPr marL="0" indent="0">
              <a:buNone/>
            </a:pPr>
            <a:r>
              <a:rPr lang="fi-FI" sz="1200" dirty="0"/>
              <a:t>Kirjoittamisessa vaikeuksia on runsaammin Harjavaltalaisilla pojilla, kun taas lukemisen haastetta on selvästi muuta maata enemmän kaikkien alueemme kuntien tytöillä.  Eurajoella tytöt ja Harjavallassa pojat tarvitsevat enemmän tukea laskemista vaativissa tehtävissä. Yli 40% Harjavaltalaisella yläkoulun pojalla ja Nakkilalaisella tytöllä on vaikeuksia kokeisiin valmistautumisessa, oppimistaidoissa sekä läksyjen tekemisessä. Harjavallassa on selvästi muita enemmän vaikeuksia opiskelussa käytettävien laitteiden kanssa.</a:t>
            </a:r>
          </a:p>
          <a:p>
            <a:pPr marL="0" indent="0">
              <a:buNone/>
            </a:pPr>
            <a:r>
              <a:rPr lang="fi-FI" sz="1200" dirty="0"/>
              <a:t>Nakkilalaisilla 8 &amp; 9 luokan tytöillä on sairaspoissaoloja muuta maata enemmän, 35,8%. Harjavallassa luvattomia </a:t>
            </a:r>
            <a:r>
              <a:rPr lang="fi-FI" sz="1200" dirty="0" smtClean="0"/>
              <a:t>poissaoloja </a:t>
            </a:r>
            <a:r>
              <a:rPr lang="fi-FI" sz="1200" dirty="0"/>
              <a:t>on muuta maata enemmän</a:t>
            </a:r>
            <a:r>
              <a:rPr lang="fi-FI" sz="1200" dirty="0" smtClean="0"/>
              <a:t>.</a:t>
            </a:r>
            <a:endParaRPr lang="fi-FI" sz="1200" dirty="0"/>
          </a:p>
          <a:p>
            <a:pPr marL="0" indent="0">
              <a:buNone/>
            </a:pPr>
            <a:r>
              <a:rPr lang="fi-FI" sz="1200" dirty="0"/>
              <a:t>Luokan työilmapiiri ja rauhallisuus sekä mielipiteen kertomiseen tukeminen on hyvällä tasolla. Harjavalta jää näistä luvuista hieman muuta maata ja alueen kuntia heikommaksi. 40,4% yläkoululaisista pojista kokee että opettajat eivät kohtele oppilaita oikeuden mukaisesti ja 48,9% heistä kokee että opettaja ei ole kiinnostunut oppilaiden kuulumisesta. Eurajoella sekä N</a:t>
            </a:r>
            <a:r>
              <a:rPr lang="fi-FI" sz="1200" dirty="0" smtClean="0"/>
              <a:t>akkilassa </a:t>
            </a:r>
            <a:r>
              <a:rPr lang="fi-FI" sz="1200" dirty="0"/>
              <a:t>suurin osa oppilaista kokee opettajien olevan kiinnostuneista heidän kuulumisistaan. Opettaja rohkaisevat N</a:t>
            </a:r>
            <a:r>
              <a:rPr lang="fi-FI" sz="1200" dirty="0" smtClean="0"/>
              <a:t>akkilassa </a:t>
            </a:r>
            <a:r>
              <a:rPr lang="fi-FI" sz="1200" dirty="0"/>
              <a:t>oppilaita mielipiteen ilmaisuun loistavasti, lähes 90% kokee näin. Harjavallassa koetaan mielipiteen ilmaisuun kannustaminen heikommaksi.</a:t>
            </a:r>
          </a:p>
          <a:p>
            <a:pPr marL="0" indent="0">
              <a:buNone/>
            </a:pPr>
            <a:r>
              <a:rPr lang="fi-FI" sz="1200" dirty="0"/>
              <a:t>Välitunnit pelottavat harjavaltalaisia 8 &amp; 9 luokan poikia, muissa kunnissa pelkoa ei juurikaan havaita. Harjavaltalaiset pojat raportoivat yksinäisyyden tunteesta välitunnilla muuta maata enemmän ja he myös toivovat enemmän ohjattua välituntitoimintaa</a:t>
            </a:r>
            <a:r>
              <a:rPr lang="fi-FI" sz="1200" dirty="0" smtClean="0"/>
              <a:t>. </a:t>
            </a:r>
            <a:r>
              <a:rPr lang="fi-FI" sz="1200" dirty="0"/>
              <a:t>Harjavaltalaiset pojat raportoivat myös huomattavasti enemmän koulukiusaamisesta ja fyysisen uhan kokemuksista. </a:t>
            </a:r>
          </a:p>
        </p:txBody>
      </p:sp>
    </p:spTree>
    <p:extLst>
      <p:ext uri="{BB962C8B-B14F-4D97-AF65-F5344CB8AC3E}">
        <p14:creationId xmlns:p14="http://schemas.microsoft.com/office/powerpoint/2010/main" val="307232636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659958"/>
            <a:ext cx="10515600" cy="5517005"/>
          </a:xfrm>
        </p:spPr>
        <p:txBody>
          <a:bodyPr>
            <a:normAutofit fontScale="40000" lnSpcReduction="20000"/>
          </a:bodyPr>
          <a:lstStyle/>
          <a:p>
            <a:pPr marL="0" indent="0">
              <a:buNone/>
            </a:pPr>
            <a:r>
              <a:rPr lang="fi-FI" dirty="0"/>
              <a:t>PERHE JA ELINOLOT</a:t>
            </a:r>
          </a:p>
          <a:p>
            <a:pPr marL="0" indent="0">
              <a:buNone/>
            </a:pPr>
            <a:r>
              <a:rPr lang="fi-FI" dirty="0"/>
              <a:t>Perheen taloudellisesta tilanteesta eniten huolta kantavat Harjavaltalaiset pojat. Vähinten taloudellisesta tilanteesta huolissaan ollaan Eurajoen oppilaiden keskuudessa.</a:t>
            </a:r>
          </a:p>
          <a:p>
            <a:pPr marL="0" indent="0">
              <a:buNone/>
            </a:pPr>
            <a:r>
              <a:rPr lang="fi-FI" dirty="0"/>
              <a:t>Huomattavasti enemmän keskusteluvaikeuksista vanhempien kanssa kärsivät tytöt kuin pojat. Yhden vanhemman kanssa asuvia oppilaita on kunnissa n.16-29%, Harjavallassa tyttöjen osuus kohoaa kuitenkin 34,5%:iin.</a:t>
            </a:r>
          </a:p>
          <a:p>
            <a:pPr marL="0" indent="0">
              <a:buNone/>
            </a:pPr>
            <a:r>
              <a:rPr lang="fi-FI" dirty="0"/>
              <a:t>Vanhempien liiallinen alkoholinkäyttö häiritsee eniten </a:t>
            </a:r>
            <a:r>
              <a:rPr lang="fi-FI" dirty="0" smtClean="0"/>
              <a:t>Eurajokelaisia</a:t>
            </a:r>
            <a:r>
              <a:rPr lang="fi-FI" dirty="0"/>
              <a:t>, </a:t>
            </a:r>
            <a:r>
              <a:rPr lang="fi-FI" dirty="0" smtClean="0"/>
              <a:t>Kokemäkeläisiä </a:t>
            </a:r>
            <a:r>
              <a:rPr lang="fi-FI" dirty="0"/>
              <a:t>ja Nakkilalaisia tyttöjä</a:t>
            </a:r>
            <a:r>
              <a:rPr lang="fi-FI" dirty="0" smtClean="0"/>
              <a:t>.</a:t>
            </a:r>
          </a:p>
          <a:p>
            <a:pPr marL="0" indent="0">
              <a:buNone/>
            </a:pPr>
            <a:endParaRPr lang="fi-FI" dirty="0"/>
          </a:p>
          <a:p>
            <a:pPr marL="0" indent="0">
              <a:buNone/>
            </a:pPr>
            <a:r>
              <a:rPr lang="fi-FI" dirty="0"/>
              <a:t>KASVUYMPÄRISTÖN TURVALLISUUS</a:t>
            </a:r>
          </a:p>
          <a:p>
            <a:pPr marL="0" indent="0">
              <a:buNone/>
            </a:pPr>
            <a:r>
              <a:rPr lang="fi-FI" dirty="0"/>
              <a:t>Seksuaalista väkivaltaa kokeneiden yläkouluikäisten poikien osuus on alueellamme 0%. Sen sijaan hyvin huolestuttavaa on Nakkilalaisten yläkouluikäisten tyttöjen raportoima seksuaaliväkivalta kokemus 15,4%!</a:t>
            </a:r>
          </a:p>
          <a:p>
            <a:pPr marL="0" indent="0">
              <a:buNone/>
            </a:pPr>
            <a:r>
              <a:rPr lang="fi-FI" dirty="0"/>
              <a:t>Seksuaalista ehdottelua kokevat molemmat sukupuolet. Nakkilalaisten yläkouluikäisten tyttöjen osalta alueellamme eniten.</a:t>
            </a:r>
          </a:p>
          <a:p>
            <a:pPr marL="0" indent="0">
              <a:buNone/>
            </a:pPr>
            <a:r>
              <a:rPr lang="fi-FI" dirty="0"/>
              <a:t>Seksuaalinen häirintä kohdistuu puhelimitse ja netissä enemmän tyttöihin, kun taas varsinaisesta häirinnästä raportoivat Harjavaltaiset pojat. </a:t>
            </a:r>
          </a:p>
          <a:p>
            <a:pPr marL="0" indent="0">
              <a:buNone/>
            </a:pPr>
            <a:r>
              <a:rPr lang="fi-FI" dirty="0"/>
              <a:t>Tapaturmien osuus on Harjavallassa sekä Eurajoella ja Nakkilassa muuta maata hieman korkeampaa.  Harjavallassa tapaturmia sattuu eniten liikuntatunneilla ja seuraavaksi eniten koulumatkoilla. Vapaa-ajan tapaturmista eniten kärsitään Eurajoella.</a:t>
            </a:r>
          </a:p>
          <a:p>
            <a:pPr marL="0" indent="0">
              <a:buNone/>
            </a:pPr>
            <a:r>
              <a:rPr lang="fi-FI" dirty="0"/>
              <a:t> </a:t>
            </a:r>
          </a:p>
          <a:p>
            <a:pPr marL="0" indent="0">
              <a:buNone/>
            </a:pPr>
            <a:r>
              <a:rPr lang="fi-FI" dirty="0"/>
              <a:t>OPPILAITOKSEN FYYSISET OLOT</a:t>
            </a:r>
          </a:p>
          <a:p>
            <a:pPr marL="0" indent="0">
              <a:buNone/>
            </a:pPr>
            <a:r>
              <a:rPr lang="fi-FI" dirty="0"/>
              <a:t>Fyysiset työolot koulussa ovat </a:t>
            </a:r>
            <a:r>
              <a:rPr lang="fi-FI" dirty="0" err="1"/>
              <a:t>Keski</a:t>
            </a:r>
            <a:r>
              <a:rPr lang="fi-FI" dirty="0"/>
              <a:t>-Satakunnassa muuta maata hieman paremmat. Tunkkainen sisäilma häiritsee </a:t>
            </a:r>
            <a:r>
              <a:rPr lang="fi-FI" dirty="0" smtClean="0"/>
              <a:t>Harjavallassa </a:t>
            </a:r>
            <a:r>
              <a:rPr lang="fi-FI" dirty="0"/>
              <a:t>jonkin verran enemmän. Työtuolit ja pöydät ym. kalusteet koettiin Harjavallassa ja Kokemäellä hieman epämukavammiksi.</a:t>
            </a:r>
          </a:p>
          <a:p>
            <a:pPr marL="0" indent="0">
              <a:buNone/>
            </a:pPr>
            <a:r>
              <a:rPr lang="fi-FI" dirty="0"/>
              <a:t> </a:t>
            </a:r>
          </a:p>
          <a:p>
            <a:pPr marL="0" indent="0">
              <a:buNone/>
            </a:pPr>
            <a:r>
              <a:rPr lang="fi-FI" dirty="0"/>
              <a:t> </a:t>
            </a:r>
          </a:p>
          <a:p>
            <a:pPr marL="0" indent="0">
              <a:buNone/>
            </a:pPr>
            <a:r>
              <a:rPr lang="fi-FI" dirty="0"/>
              <a:t>TUEN SAAMINEN</a:t>
            </a:r>
          </a:p>
          <a:p>
            <a:pPr marL="0" indent="0">
              <a:buNone/>
            </a:pPr>
            <a:r>
              <a:rPr lang="fi-FI" dirty="0"/>
              <a:t>Tukea ja apua hyvinvointiin on saanut terveydenhoitajalta 86,8-93,3% oppilaista. Parhaimmat mahdollisuudet keskustella </a:t>
            </a:r>
            <a:r>
              <a:rPr lang="fi-FI" dirty="0" smtClean="0"/>
              <a:t>mieltä painavista </a:t>
            </a:r>
            <a:r>
              <a:rPr lang="fi-FI" dirty="0"/>
              <a:t>asioista aikuisten kanssa on </a:t>
            </a:r>
            <a:r>
              <a:rPr lang="fi-FI" dirty="0" smtClean="0"/>
              <a:t>Eurajokelaisilla </a:t>
            </a:r>
            <a:r>
              <a:rPr lang="fi-FI" dirty="0"/>
              <a:t>ja Nakkilalaisilla nuorilla ja heikoimmat taas Harjavaltalaisilla pojilla ja </a:t>
            </a:r>
            <a:r>
              <a:rPr lang="fi-FI" dirty="0" smtClean="0"/>
              <a:t>Kokemäkeläisillä </a:t>
            </a:r>
            <a:r>
              <a:rPr lang="fi-FI" dirty="0"/>
              <a:t>tytöillä. Harjavaltalaisista pojista n. 40% pojista kokee että terveystarkastuksessa ei puhuta heille tärkeistä asioista ,kun taas 80-89% kokee keskusteltavat asiat tärkeiksi muissa kunnissa. Harjavaltalaiset pojat kokivat terveystarkastukset kaikin puolin </a:t>
            </a:r>
            <a:r>
              <a:rPr lang="fi-FI" dirty="0" smtClean="0"/>
              <a:t>heikompana </a:t>
            </a:r>
            <a:r>
              <a:rPr lang="fi-FI" dirty="0"/>
              <a:t>kuin tytöt tai muiden kuntien alueen vastaavan ikäiset oppilaat.</a:t>
            </a:r>
          </a:p>
          <a:p>
            <a:pPr marL="0" indent="0">
              <a:buNone/>
            </a:pPr>
            <a:endParaRPr lang="fi-FI" dirty="0"/>
          </a:p>
        </p:txBody>
      </p:sp>
    </p:spTree>
    <p:extLst>
      <p:ext uri="{BB962C8B-B14F-4D97-AF65-F5344CB8AC3E}">
        <p14:creationId xmlns:p14="http://schemas.microsoft.com/office/powerpoint/2010/main" val="279841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5553389"/>
              </p:ext>
            </p:extLst>
          </p:nvPr>
        </p:nvGraphicFramePr>
        <p:xfrm>
          <a:off x="655319" y="298973"/>
          <a:ext cx="10858901" cy="4585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ulukko 4"/>
          <p:cNvGraphicFramePr>
            <a:graphicFrameLocks noGrp="1"/>
          </p:cNvGraphicFramePr>
          <p:nvPr>
            <p:extLst>
              <p:ext uri="{D42A27DB-BD31-4B8C-83A1-F6EECF244321}">
                <p14:modId xmlns:p14="http://schemas.microsoft.com/office/powerpoint/2010/main" val="705647791"/>
              </p:ext>
            </p:extLst>
          </p:nvPr>
        </p:nvGraphicFramePr>
        <p:xfrm>
          <a:off x="3080083" y="5099735"/>
          <a:ext cx="5125454" cy="1430439"/>
        </p:xfrm>
        <a:graphic>
          <a:graphicData uri="http://schemas.openxmlformats.org/drawingml/2006/table">
            <a:tbl>
              <a:tblPr>
                <a:tableStyleId>{5C22544A-7EE6-4342-B048-85BDC9FD1C3A}</a:tableStyleId>
              </a:tblPr>
              <a:tblGrid>
                <a:gridCol w="1743248">
                  <a:extLst>
                    <a:ext uri="{9D8B030D-6E8A-4147-A177-3AD203B41FA5}">
                      <a16:colId xmlns:a16="http://schemas.microsoft.com/office/drawing/2014/main" xmlns="" val="119831243"/>
                    </a:ext>
                  </a:extLst>
                </a:gridCol>
                <a:gridCol w="1620563">
                  <a:extLst>
                    <a:ext uri="{9D8B030D-6E8A-4147-A177-3AD203B41FA5}">
                      <a16:colId xmlns:a16="http://schemas.microsoft.com/office/drawing/2014/main" xmlns="" val="2785070141"/>
                    </a:ext>
                  </a:extLst>
                </a:gridCol>
                <a:gridCol w="1761643">
                  <a:extLst>
                    <a:ext uri="{9D8B030D-6E8A-4147-A177-3AD203B41FA5}">
                      <a16:colId xmlns:a16="http://schemas.microsoft.com/office/drawing/2014/main" xmlns="" val="327996244"/>
                    </a:ext>
                  </a:extLst>
                </a:gridCol>
              </a:tblGrid>
              <a:tr h="196179">
                <a:tc>
                  <a:txBody>
                    <a:bodyPr/>
                    <a:lstStyle/>
                    <a:p>
                      <a:pPr algn="l" fontAlgn="b"/>
                      <a:endParaRPr lang="fi-FI"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fi-FI" sz="1200" u="none" strike="noStrike">
                          <a:effectLst/>
                        </a:rPr>
                        <a:t>Pojat</a:t>
                      </a:r>
                      <a:endParaRPr lang="fi-FI" sz="1200" b="1"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fi-FI" sz="1200" u="none" strike="noStrike" dirty="0">
                          <a:effectLst/>
                        </a:rPr>
                        <a:t>Tytöt</a:t>
                      </a:r>
                      <a:endParaRPr lang="fi-FI" sz="12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xmlns="" val="3053635057"/>
                  </a:ext>
                </a:extLst>
              </a:tr>
              <a:tr h="196179">
                <a:tc>
                  <a:txBody>
                    <a:bodyPr/>
                    <a:lstStyle/>
                    <a:p>
                      <a:pPr algn="l" fontAlgn="t"/>
                      <a:r>
                        <a:rPr lang="fi-FI" sz="1200" u="none" strike="noStrike">
                          <a:effectLst/>
                        </a:rPr>
                        <a:t>Koko maa</a:t>
                      </a:r>
                      <a:endParaRPr lang="fi-FI" sz="12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200" u="none" strike="noStrike">
                          <a:effectLst/>
                        </a:rPr>
                        <a:t>8,2</a:t>
                      </a:r>
                      <a:endParaRPr lang="fi-FI"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200" u="none" strike="noStrike">
                          <a:effectLst/>
                        </a:rPr>
                        <a:t>9,7</a:t>
                      </a:r>
                      <a:endParaRPr lang="fi-FI"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488208330"/>
                  </a:ext>
                </a:extLst>
              </a:tr>
              <a:tr h="196179">
                <a:tc>
                  <a:txBody>
                    <a:bodyPr/>
                    <a:lstStyle/>
                    <a:p>
                      <a:pPr algn="l" fontAlgn="t"/>
                      <a:r>
                        <a:rPr lang="fi-FI" sz="1200" u="none" strike="noStrike">
                          <a:effectLst/>
                        </a:rPr>
                        <a:t>Satakunta</a:t>
                      </a:r>
                      <a:endParaRPr lang="fi-FI" sz="12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200" u="none" strike="noStrike">
                          <a:effectLst/>
                        </a:rPr>
                        <a:t>7,0</a:t>
                      </a:r>
                      <a:endParaRPr lang="fi-FI"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200" u="none" strike="noStrike">
                          <a:effectLst/>
                        </a:rPr>
                        <a:t>9,5</a:t>
                      </a:r>
                      <a:endParaRPr lang="fi-FI"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142334046"/>
                  </a:ext>
                </a:extLst>
              </a:tr>
              <a:tr h="196179">
                <a:tc>
                  <a:txBody>
                    <a:bodyPr/>
                    <a:lstStyle/>
                    <a:p>
                      <a:pPr algn="l" fontAlgn="t"/>
                      <a:r>
                        <a:rPr lang="fi-FI" sz="1200" u="none" strike="noStrike">
                          <a:effectLst/>
                        </a:rPr>
                        <a:t>Eurajoki</a:t>
                      </a:r>
                      <a:endParaRPr lang="fi-FI" sz="12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200" u="none" strike="noStrike">
                          <a:effectLst/>
                        </a:rPr>
                        <a:t>6,7</a:t>
                      </a:r>
                      <a:endParaRPr lang="fi-FI"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200" u="none" strike="noStrike">
                          <a:effectLst/>
                        </a:rPr>
                        <a:t>5,5</a:t>
                      </a:r>
                      <a:endParaRPr lang="fi-FI"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76684258"/>
                  </a:ext>
                </a:extLst>
              </a:tr>
              <a:tr h="196179">
                <a:tc>
                  <a:txBody>
                    <a:bodyPr/>
                    <a:lstStyle/>
                    <a:p>
                      <a:pPr algn="l" fontAlgn="t"/>
                      <a:r>
                        <a:rPr lang="fi-FI" sz="1200" u="none" strike="noStrike">
                          <a:effectLst/>
                        </a:rPr>
                        <a:t>Harjavalta</a:t>
                      </a:r>
                      <a:endParaRPr lang="fi-FI" sz="12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200" u="none" strike="noStrike">
                          <a:effectLst/>
                        </a:rPr>
                        <a:t>18,2</a:t>
                      </a:r>
                      <a:endParaRPr lang="fi-FI"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200" u="none" strike="noStrike">
                          <a:effectLst/>
                        </a:rPr>
                        <a:t>10,9</a:t>
                      </a:r>
                      <a:endParaRPr lang="fi-FI"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22252488"/>
                  </a:ext>
                </a:extLst>
              </a:tr>
              <a:tr h="196179">
                <a:tc>
                  <a:txBody>
                    <a:bodyPr/>
                    <a:lstStyle/>
                    <a:p>
                      <a:pPr algn="l" fontAlgn="t"/>
                      <a:r>
                        <a:rPr lang="fi-FI" sz="1200" u="none" strike="noStrike">
                          <a:effectLst/>
                        </a:rPr>
                        <a:t>Kokemäki</a:t>
                      </a:r>
                      <a:endParaRPr lang="fi-FI" sz="12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200" u="none" strike="noStrike">
                          <a:effectLst/>
                        </a:rPr>
                        <a:t>8,8</a:t>
                      </a:r>
                      <a:endParaRPr lang="fi-FI"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200" u="none" strike="noStrike">
                          <a:effectLst/>
                        </a:rPr>
                        <a:t>6,2</a:t>
                      </a:r>
                      <a:endParaRPr lang="fi-FI"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173265903"/>
                  </a:ext>
                </a:extLst>
              </a:tr>
              <a:tr h="196179">
                <a:tc>
                  <a:txBody>
                    <a:bodyPr/>
                    <a:lstStyle/>
                    <a:p>
                      <a:pPr algn="l" fontAlgn="t"/>
                      <a:r>
                        <a:rPr lang="fi-FI" sz="1200" u="none" strike="noStrike">
                          <a:effectLst/>
                        </a:rPr>
                        <a:t>Nakkila</a:t>
                      </a:r>
                      <a:endParaRPr lang="fi-FI" sz="1200" b="1"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fi-FI" sz="1200" u="none" strike="noStrike">
                          <a:effectLst/>
                        </a:rPr>
                        <a:t>..</a:t>
                      </a:r>
                      <a:endParaRPr lang="fi-FI" sz="12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200" u="none" strike="noStrike" dirty="0">
                          <a:effectLst/>
                        </a:rPr>
                        <a:t>11,1</a:t>
                      </a:r>
                      <a:endParaRPr lang="fi-FI"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499253962"/>
                  </a:ext>
                </a:extLst>
              </a:tr>
            </a:tbl>
          </a:graphicData>
        </a:graphic>
      </p:graphicFrame>
    </p:spTree>
    <p:extLst>
      <p:ext uri="{BB962C8B-B14F-4D97-AF65-F5344CB8AC3E}">
        <p14:creationId xmlns:p14="http://schemas.microsoft.com/office/powerpoint/2010/main" val="1151041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539363141"/>
              </p:ext>
            </p:extLst>
          </p:nvPr>
        </p:nvGraphicFramePr>
        <p:xfrm>
          <a:off x="671222" y="465952"/>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ulukko 4"/>
          <p:cNvGraphicFramePr>
            <a:graphicFrameLocks noGrp="1"/>
          </p:cNvGraphicFramePr>
          <p:nvPr>
            <p:extLst>
              <p:ext uri="{D42A27DB-BD31-4B8C-83A1-F6EECF244321}">
                <p14:modId xmlns:p14="http://schemas.microsoft.com/office/powerpoint/2010/main" val="2015697742"/>
              </p:ext>
            </p:extLst>
          </p:nvPr>
        </p:nvGraphicFramePr>
        <p:xfrm>
          <a:off x="3850105" y="5131539"/>
          <a:ext cx="3429000" cy="1449736"/>
        </p:xfrm>
        <a:graphic>
          <a:graphicData uri="http://schemas.openxmlformats.org/drawingml/2006/table">
            <a:tbl>
              <a:tblPr>
                <a:tableStyleId>{5C22544A-7EE6-4342-B048-85BDC9FD1C3A}</a:tableStyleId>
              </a:tblPr>
              <a:tblGrid>
                <a:gridCol w="1891873">
                  <a:extLst>
                    <a:ext uri="{9D8B030D-6E8A-4147-A177-3AD203B41FA5}">
                      <a16:colId xmlns:a16="http://schemas.microsoft.com/office/drawing/2014/main" xmlns="" val="3262619567"/>
                    </a:ext>
                  </a:extLst>
                </a:gridCol>
                <a:gridCol w="714987">
                  <a:extLst>
                    <a:ext uri="{9D8B030D-6E8A-4147-A177-3AD203B41FA5}">
                      <a16:colId xmlns:a16="http://schemas.microsoft.com/office/drawing/2014/main" xmlns="" val="2349875007"/>
                    </a:ext>
                  </a:extLst>
                </a:gridCol>
                <a:gridCol w="822140">
                  <a:extLst>
                    <a:ext uri="{9D8B030D-6E8A-4147-A177-3AD203B41FA5}">
                      <a16:colId xmlns:a16="http://schemas.microsoft.com/office/drawing/2014/main" xmlns="" val="608578359"/>
                    </a:ext>
                  </a:extLst>
                </a:gridCol>
              </a:tblGrid>
              <a:tr h="230489">
                <a:tc>
                  <a:txBody>
                    <a:bodyPr/>
                    <a:lstStyle/>
                    <a:p>
                      <a:pPr algn="l" fontAlgn="b"/>
                      <a:endParaRPr lang="fi-FI"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fi-FI" sz="1100" u="none" strike="noStrike">
                          <a:effectLst/>
                        </a:rPr>
                        <a:t>Pojat</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fi-FI" sz="1100" u="none" strike="noStrike">
                          <a:effectLst/>
                        </a:rPr>
                        <a:t>Tytöt</a:t>
                      </a:r>
                      <a:endParaRPr lang="fi-FI" sz="1100" b="1"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xmlns="" val="279413612"/>
                  </a:ext>
                </a:extLst>
              </a:tr>
              <a:tr h="196999">
                <a:tc>
                  <a:txBody>
                    <a:bodyPr/>
                    <a:lstStyle/>
                    <a:p>
                      <a:pPr algn="l" fontAlgn="t"/>
                      <a:r>
                        <a:rPr lang="fi-FI" sz="1100" u="none" strike="noStrike">
                          <a:effectLst/>
                        </a:rPr>
                        <a:t>Koko maa</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7,5</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a:effectLst/>
                        </a:rPr>
                        <a:t>8,7</a:t>
                      </a:r>
                      <a:endParaRPr lang="fi-FI"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745373370"/>
                  </a:ext>
                </a:extLst>
              </a:tr>
              <a:tr h="234252">
                <a:tc>
                  <a:txBody>
                    <a:bodyPr/>
                    <a:lstStyle/>
                    <a:p>
                      <a:pPr algn="l" fontAlgn="t"/>
                      <a:r>
                        <a:rPr lang="fi-FI" sz="1100" u="none" strike="noStrike">
                          <a:effectLst/>
                        </a:rPr>
                        <a:t>Satakunta</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6,0</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a:effectLst/>
                        </a:rPr>
                        <a:t>9,3</a:t>
                      </a:r>
                      <a:endParaRPr lang="fi-FI"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680427912"/>
                  </a:ext>
                </a:extLst>
              </a:tr>
              <a:tr h="196999">
                <a:tc>
                  <a:txBody>
                    <a:bodyPr/>
                    <a:lstStyle/>
                    <a:p>
                      <a:pPr algn="l" fontAlgn="t"/>
                      <a:r>
                        <a:rPr lang="fi-FI" sz="1100" u="none" strike="noStrike">
                          <a:effectLst/>
                        </a:rPr>
                        <a:t>Eurajoki</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0,9</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a:effectLst/>
                        </a:rPr>
                        <a:t>9,6</a:t>
                      </a:r>
                      <a:endParaRPr lang="fi-FI"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600854584"/>
                  </a:ext>
                </a:extLst>
              </a:tr>
              <a:tr h="196999">
                <a:tc>
                  <a:txBody>
                    <a:bodyPr/>
                    <a:lstStyle/>
                    <a:p>
                      <a:pPr algn="l" fontAlgn="t"/>
                      <a:r>
                        <a:rPr lang="fi-FI" sz="1100" u="none" strike="noStrike" dirty="0">
                          <a:effectLst/>
                        </a:rPr>
                        <a:t>Harjavalta</a:t>
                      </a:r>
                      <a:endParaRPr lang="fi-FI" sz="1100" b="1"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10,6</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a:effectLst/>
                        </a:rPr>
                        <a:t>9,1</a:t>
                      </a:r>
                      <a:endParaRPr lang="fi-FI"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431860090"/>
                  </a:ext>
                </a:extLst>
              </a:tr>
              <a:tr h="196999">
                <a:tc>
                  <a:txBody>
                    <a:bodyPr/>
                    <a:lstStyle/>
                    <a:p>
                      <a:pPr algn="l" fontAlgn="t"/>
                      <a:r>
                        <a:rPr lang="fi-FI" sz="1100" u="none" strike="noStrike">
                          <a:effectLst/>
                        </a:rPr>
                        <a:t>Kokemäki</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100" u="none" strike="noStrike">
                          <a:effectLst/>
                        </a:rPr>
                        <a:t>2,7</a:t>
                      </a:r>
                      <a:endParaRPr lang="fi-FI"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u="none" strike="noStrike" dirty="0">
                          <a:effectLst/>
                        </a:rPr>
                        <a:t>6,0</a:t>
                      </a:r>
                      <a:endParaRPr lang="fi-FI"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121753421"/>
                  </a:ext>
                </a:extLst>
              </a:tr>
              <a:tr h="196999">
                <a:tc>
                  <a:txBody>
                    <a:bodyPr/>
                    <a:lstStyle/>
                    <a:p>
                      <a:pPr algn="l" fontAlgn="t"/>
                      <a:r>
                        <a:rPr lang="fi-FI" sz="1100" u="none" strike="noStrike">
                          <a:effectLst/>
                        </a:rPr>
                        <a:t>Nakkila</a:t>
                      </a:r>
                      <a:endParaRPr lang="fi-FI" sz="1100" b="1"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fi-FI" sz="1100" u="none" strike="noStrike">
                          <a:effectLst/>
                        </a:rPr>
                        <a:t>..</a:t>
                      </a:r>
                      <a:endParaRPr lang="fi-FI" sz="11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fi-FI" sz="1100" u="none" strike="noStrike" dirty="0">
                          <a:effectLst/>
                        </a:rPr>
                        <a:t>..</a:t>
                      </a:r>
                      <a:endParaRPr lang="fi-FI" sz="11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xmlns="" val="337610252"/>
                  </a:ext>
                </a:extLst>
              </a:tr>
            </a:tbl>
          </a:graphicData>
        </a:graphic>
      </p:graphicFrame>
    </p:spTree>
    <p:extLst>
      <p:ext uri="{BB962C8B-B14F-4D97-AF65-F5344CB8AC3E}">
        <p14:creationId xmlns:p14="http://schemas.microsoft.com/office/powerpoint/2010/main" val="2811012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835445062"/>
              </p:ext>
            </p:extLst>
          </p:nvPr>
        </p:nvGraphicFramePr>
        <p:xfrm>
          <a:off x="556591" y="469127"/>
          <a:ext cx="10873409" cy="57078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3678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582730702"/>
              </p:ext>
            </p:extLst>
          </p:nvPr>
        </p:nvGraphicFramePr>
        <p:xfrm>
          <a:off x="312821" y="357809"/>
          <a:ext cx="11040979" cy="6235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1906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 5"/>
          <p:cNvGraphicFramePr>
            <a:graphicFrameLocks/>
          </p:cNvGraphicFramePr>
          <p:nvPr>
            <p:extLst>
              <p:ext uri="{D42A27DB-BD31-4B8C-83A1-F6EECF244321}">
                <p14:modId xmlns:p14="http://schemas.microsoft.com/office/powerpoint/2010/main" val="2263084724"/>
              </p:ext>
            </p:extLst>
          </p:nvPr>
        </p:nvGraphicFramePr>
        <p:xfrm>
          <a:off x="661737" y="596348"/>
          <a:ext cx="10652969" cy="5972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6341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4108034990"/>
              </p:ext>
            </p:extLst>
          </p:nvPr>
        </p:nvGraphicFramePr>
        <p:xfrm>
          <a:off x="469232" y="469126"/>
          <a:ext cx="10948736" cy="5811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5132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99414" y="2714631"/>
            <a:ext cx="3519533" cy="1325563"/>
          </a:xfrm>
        </p:spPr>
        <p:txBody>
          <a:bodyPr/>
          <a:lstStyle/>
          <a:p>
            <a:r>
              <a:rPr lang="fi-FI" dirty="0" smtClean="0"/>
              <a:t>ELINTAVAT</a:t>
            </a:r>
            <a:endParaRPr lang="fi-FI" dirty="0"/>
          </a:p>
        </p:txBody>
      </p:sp>
    </p:spTree>
    <p:extLst>
      <p:ext uri="{BB962C8B-B14F-4D97-AF65-F5344CB8AC3E}">
        <p14:creationId xmlns:p14="http://schemas.microsoft.com/office/powerpoint/2010/main" val="691127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589336061"/>
              </p:ext>
            </p:extLst>
          </p:nvPr>
        </p:nvGraphicFramePr>
        <p:xfrm>
          <a:off x="838200" y="477430"/>
          <a:ext cx="10515600" cy="60316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2191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059223259"/>
              </p:ext>
            </p:extLst>
          </p:nvPr>
        </p:nvGraphicFramePr>
        <p:xfrm>
          <a:off x="838200" y="397565"/>
          <a:ext cx="10515600" cy="5779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9777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02571" y="2576262"/>
            <a:ext cx="5870948" cy="1325563"/>
          </a:xfrm>
        </p:spPr>
        <p:txBody>
          <a:bodyPr/>
          <a:lstStyle/>
          <a:p>
            <a:r>
              <a:rPr lang="fi-FI" dirty="0" smtClean="0"/>
              <a:t>TYYTYVÄISYYS ELÄMÄÄN</a:t>
            </a:r>
            <a:endParaRPr lang="fi-FI" dirty="0"/>
          </a:p>
        </p:txBody>
      </p:sp>
    </p:spTree>
    <p:extLst>
      <p:ext uri="{BB962C8B-B14F-4D97-AF65-F5344CB8AC3E}">
        <p14:creationId xmlns:p14="http://schemas.microsoft.com/office/powerpoint/2010/main" val="2664533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19503068"/>
              </p:ext>
            </p:extLst>
          </p:nvPr>
        </p:nvGraphicFramePr>
        <p:xfrm>
          <a:off x="838200" y="373710"/>
          <a:ext cx="10515600" cy="60030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813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560665713"/>
              </p:ext>
            </p:extLst>
          </p:nvPr>
        </p:nvGraphicFramePr>
        <p:xfrm>
          <a:off x="838200" y="429370"/>
          <a:ext cx="10515600" cy="6043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41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593609223"/>
              </p:ext>
            </p:extLst>
          </p:nvPr>
        </p:nvGraphicFramePr>
        <p:xfrm>
          <a:off x="838200" y="532737"/>
          <a:ext cx="10515600" cy="59402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9572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24609" y="2793725"/>
            <a:ext cx="4003412" cy="1325563"/>
          </a:xfrm>
        </p:spPr>
        <p:txBody>
          <a:bodyPr/>
          <a:lstStyle/>
          <a:p>
            <a:r>
              <a:rPr lang="fi-FI" dirty="0" smtClean="0"/>
              <a:t> KOULUNKÄYNTI</a:t>
            </a:r>
            <a:endParaRPr lang="fi-FI" dirty="0"/>
          </a:p>
        </p:txBody>
      </p:sp>
    </p:spTree>
    <p:extLst>
      <p:ext uri="{BB962C8B-B14F-4D97-AF65-F5344CB8AC3E}">
        <p14:creationId xmlns:p14="http://schemas.microsoft.com/office/powerpoint/2010/main" val="3091691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921175070"/>
              </p:ext>
            </p:extLst>
          </p:nvPr>
        </p:nvGraphicFramePr>
        <p:xfrm>
          <a:off x="421105" y="691762"/>
          <a:ext cx="11261558" cy="57210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7631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560886271"/>
              </p:ext>
            </p:extLst>
          </p:nvPr>
        </p:nvGraphicFramePr>
        <p:xfrm>
          <a:off x="0" y="482204"/>
          <a:ext cx="10696074" cy="5827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5860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447111229"/>
              </p:ext>
            </p:extLst>
          </p:nvPr>
        </p:nvGraphicFramePr>
        <p:xfrm>
          <a:off x="457199" y="541421"/>
          <a:ext cx="11165305" cy="5895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1942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924859204"/>
              </p:ext>
            </p:extLst>
          </p:nvPr>
        </p:nvGraphicFramePr>
        <p:xfrm>
          <a:off x="838200" y="372979"/>
          <a:ext cx="10515600" cy="6063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494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36947063"/>
              </p:ext>
            </p:extLst>
          </p:nvPr>
        </p:nvGraphicFramePr>
        <p:xfrm>
          <a:off x="838200" y="413468"/>
          <a:ext cx="10515600" cy="5763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79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699665850"/>
              </p:ext>
            </p:extLst>
          </p:nvPr>
        </p:nvGraphicFramePr>
        <p:xfrm>
          <a:off x="838200" y="588397"/>
          <a:ext cx="10515600" cy="55885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916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024979356"/>
              </p:ext>
            </p:extLst>
          </p:nvPr>
        </p:nvGraphicFramePr>
        <p:xfrm>
          <a:off x="360947" y="357447"/>
          <a:ext cx="10992853" cy="6199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3444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109521876"/>
              </p:ext>
            </p:extLst>
          </p:nvPr>
        </p:nvGraphicFramePr>
        <p:xfrm>
          <a:off x="589547" y="564543"/>
          <a:ext cx="10764253" cy="5872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739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795617463"/>
              </p:ext>
            </p:extLst>
          </p:nvPr>
        </p:nvGraphicFramePr>
        <p:xfrm>
          <a:off x="838200" y="485030"/>
          <a:ext cx="10515600" cy="5691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8907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473432930"/>
              </p:ext>
            </p:extLst>
          </p:nvPr>
        </p:nvGraphicFramePr>
        <p:xfrm>
          <a:off x="838200" y="636104"/>
          <a:ext cx="10515600" cy="5540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9478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ext uri="{D42A27DB-BD31-4B8C-83A1-F6EECF244321}">
                <p14:modId xmlns:p14="http://schemas.microsoft.com/office/powerpoint/2010/main" val="1091073041"/>
              </p:ext>
            </p:extLst>
          </p:nvPr>
        </p:nvGraphicFramePr>
        <p:xfrm>
          <a:off x="553453" y="517358"/>
          <a:ext cx="10800347" cy="5955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9251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4065305599"/>
              </p:ext>
            </p:extLst>
          </p:nvPr>
        </p:nvGraphicFramePr>
        <p:xfrm>
          <a:off x="838200" y="429208"/>
          <a:ext cx="10515600" cy="5747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5321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965016824"/>
              </p:ext>
            </p:extLst>
          </p:nvPr>
        </p:nvGraphicFramePr>
        <p:xfrm>
          <a:off x="838200" y="397565"/>
          <a:ext cx="10515600" cy="5906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858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316246176"/>
              </p:ext>
            </p:extLst>
          </p:nvPr>
        </p:nvGraphicFramePr>
        <p:xfrm>
          <a:off x="838200" y="365760"/>
          <a:ext cx="10515600" cy="58112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5060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43194" y="2797596"/>
            <a:ext cx="1977922" cy="1325563"/>
          </a:xfrm>
        </p:spPr>
        <p:txBody>
          <a:bodyPr/>
          <a:lstStyle/>
          <a:p>
            <a:r>
              <a:rPr lang="fi-FI" dirty="0" smtClean="0"/>
              <a:t>PERHE</a:t>
            </a:r>
            <a:endParaRPr lang="fi-FI" dirty="0"/>
          </a:p>
        </p:txBody>
      </p:sp>
    </p:spTree>
    <p:extLst>
      <p:ext uri="{BB962C8B-B14F-4D97-AF65-F5344CB8AC3E}">
        <p14:creationId xmlns:p14="http://schemas.microsoft.com/office/powerpoint/2010/main" val="1176303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406188176"/>
              </p:ext>
            </p:extLst>
          </p:nvPr>
        </p:nvGraphicFramePr>
        <p:xfrm>
          <a:off x="838200" y="659958"/>
          <a:ext cx="10515600" cy="5517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0907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649080289"/>
              </p:ext>
            </p:extLst>
          </p:nvPr>
        </p:nvGraphicFramePr>
        <p:xfrm>
          <a:off x="673768" y="333955"/>
          <a:ext cx="10680032" cy="6090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388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807546150"/>
              </p:ext>
            </p:extLst>
          </p:nvPr>
        </p:nvGraphicFramePr>
        <p:xfrm>
          <a:off x="661737" y="540326"/>
          <a:ext cx="10692063" cy="5956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74628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663564772"/>
              </p:ext>
            </p:extLst>
          </p:nvPr>
        </p:nvGraphicFramePr>
        <p:xfrm>
          <a:off x="577516" y="262393"/>
          <a:ext cx="10776284" cy="6114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3818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378222677"/>
              </p:ext>
            </p:extLst>
          </p:nvPr>
        </p:nvGraphicFramePr>
        <p:xfrm>
          <a:off x="0" y="434774"/>
          <a:ext cx="10515600" cy="56167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8163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58204820"/>
              </p:ext>
            </p:extLst>
          </p:nvPr>
        </p:nvGraphicFramePr>
        <p:xfrm>
          <a:off x="225949" y="283072"/>
          <a:ext cx="10843103" cy="62861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4506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64204" y="2766419"/>
            <a:ext cx="10515600" cy="1325563"/>
          </a:xfrm>
        </p:spPr>
        <p:txBody>
          <a:bodyPr/>
          <a:lstStyle/>
          <a:p>
            <a:r>
              <a:rPr lang="fi-FI" dirty="0" smtClean="0"/>
              <a:t>KASVUYMPÄRISTÖN TURVALLISUUS</a:t>
            </a:r>
            <a:endParaRPr lang="fi-FI" dirty="0"/>
          </a:p>
        </p:txBody>
      </p:sp>
    </p:spTree>
    <p:extLst>
      <p:ext uri="{BB962C8B-B14F-4D97-AF65-F5344CB8AC3E}">
        <p14:creationId xmlns:p14="http://schemas.microsoft.com/office/powerpoint/2010/main" val="2882374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989963868"/>
              </p:ext>
            </p:extLst>
          </p:nvPr>
        </p:nvGraphicFramePr>
        <p:xfrm>
          <a:off x="838200" y="262393"/>
          <a:ext cx="10515600" cy="5914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0590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220519461"/>
              </p:ext>
            </p:extLst>
          </p:nvPr>
        </p:nvGraphicFramePr>
        <p:xfrm>
          <a:off x="596348" y="453224"/>
          <a:ext cx="10757452" cy="5723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8128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960961144"/>
              </p:ext>
            </p:extLst>
          </p:nvPr>
        </p:nvGraphicFramePr>
        <p:xfrm>
          <a:off x="565484" y="341906"/>
          <a:ext cx="10788316" cy="6046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0492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072644712"/>
              </p:ext>
            </p:extLst>
          </p:nvPr>
        </p:nvGraphicFramePr>
        <p:xfrm>
          <a:off x="198782" y="397565"/>
          <a:ext cx="10956235" cy="6027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6535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364639579"/>
              </p:ext>
            </p:extLst>
          </p:nvPr>
        </p:nvGraphicFramePr>
        <p:xfrm>
          <a:off x="838200" y="644056"/>
          <a:ext cx="10515600" cy="5709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6468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601525630"/>
              </p:ext>
            </p:extLst>
          </p:nvPr>
        </p:nvGraphicFramePr>
        <p:xfrm>
          <a:off x="838200" y="341906"/>
          <a:ext cx="10515600" cy="5835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852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57074" y="2792199"/>
            <a:ext cx="4495800" cy="1325563"/>
          </a:xfrm>
        </p:spPr>
        <p:txBody>
          <a:bodyPr/>
          <a:lstStyle/>
          <a:p>
            <a:r>
              <a:rPr lang="fi-FI" dirty="0" smtClean="0"/>
              <a:t>OSALLISUUS</a:t>
            </a:r>
            <a:endParaRPr lang="fi-FI" dirty="0"/>
          </a:p>
        </p:txBody>
      </p:sp>
    </p:spTree>
    <p:extLst>
      <p:ext uri="{BB962C8B-B14F-4D97-AF65-F5344CB8AC3E}">
        <p14:creationId xmlns:p14="http://schemas.microsoft.com/office/powerpoint/2010/main" val="10090127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577900309"/>
              </p:ext>
            </p:extLst>
          </p:nvPr>
        </p:nvGraphicFramePr>
        <p:xfrm>
          <a:off x="149290" y="298578"/>
          <a:ext cx="10328988" cy="49825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ulukko 4"/>
          <p:cNvGraphicFramePr>
            <a:graphicFrameLocks noGrp="1"/>
          </p:cNvGraphicFramePr>
          <p:nvPr>
            <p:extLst>
              <p:ext uri="{D42A27DB-BD31-4B8C-83A1-F6EECF244321}">
                <p14:modId xmlns:p14="http://schemas.microsoft.com/office/powerpoint/2010/main" val="1236164328"/>
              </p:ext>
            </p:extLst>
          </p:nvPr>
        </p:nvGraphicFramePr>
        <p:xfrm>
          <a:off x="3088215" y="5436684"/>
          <a:ext cx="6308448" cy="1053465"/>
        </p:xfrm>
        <a:graphic>
          <a:graphicData uri="http://schemas.openxmlformats.org/drawingml/2006/table">
            <a:tbl>
              <a:tblPr>
                <a:tableStyleId>{5C22544A-7EE6-4342-B048-85BDC9FD1C3A}</a:tableStyleId>
              </a:tblPr>
              <a:tblGrid>
                <a:gridCol w="4806436">
                  <a:extLst>
                    <a:ext uri="{9D8B030D-6E8A-4147-A177-3AD203B41FA5}">
                      <a16:colId xmlns:a16="http://schemas.microsoft.com/office/drawing/2014/main" xmlns="" val="1783988290"/>
                    </a:ext>
                  </a:extLst>
                </a:gridCol>
                <a:gridCol w="852307">
                  <a:extLst>
                    <a:ext uri="{9D8B030D-6E8A-4147-A177-3AD203B41FA5}">
                      <a16:colId xmlns:a16="http://schemas.microsoft.com/office/drawing/2014/main" xmlns="" val="905218426"/>
                    </a:ext>
                  </a:extLst>
                </a:gridCol>
                <a:gridCol w="649705">
                  <a:extLst>
                    <a:ext uri="{9D8B030D-6E8A-4147-A177-3AD203B41FA5}">
                      <a16:colId xmlns:a16="http://schemas.microsoft.com/office/drawing/2014/main" xmlns="" val="1201935310"/>
                    </a:ext>
                  </a:extLst>
                </a:gridCol>
              </a:tblGrid>
              <a:tr h="190500">
                <a:tc rowSpan="2">
                  <a:txBody>
                    <a:bodyPr/>
                    <a:lstStyle/>
                    <a:p>
                      <a:pPr algn="l" fontAlgn="t"/>
                      <a:r>
                        <a:rPr lang="fi-FI" sz="1400" u="none" strike="noStrike" dirty="0">
                          <a:effectLst/>
                        </a:rPr>
                        <a:t>Kertonut seksuaalisesta häirinnästä tai väkivallasta luottamalleen aikuiselle, %</a:t>
                      </a:r>
                      <a:endParaRPr lang="fi-FI" sz="1400" b="1" i="0" u="none" strike="noStrike" dirty="0">
                        <a:solidFill>
                          <a:srgbClr val="000000"/>
                        </a:solidFill>
                        <a:effectLst/>
                        <a:latin typeface="Arial" panose="020B0604020202020204" pitchFamily="34" charset="0"/>
                      </a:endParaRPr>
                    </a:p>
                  </a:txBody>
                  <a:tcPr marL="9525" marR="9525" marT="9525" marB="0"/>
                </a:tc>
                <a:tc>
                  <a:txBody>
                    <a:bodyPr/>
                    <a:lstStyle/>
                    <a:p>
                      <a:pPr algn="l" fontAlgn="b"/>
                      <a:endParaRPr lang="fi-FI"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i-FI"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86706321"/>
                  </a:ext>
                </a:extLst>
              </a:tr>
              <a:tr h="323850">
                <a:tc vMerge="1">
                  <a:txBody>
                    <a:bodyPr/>
                    <a:lstStyle/>
                    <a:p>
                      <a:endParaRPr lang="fi-FI"/>
                    </a:p>
                  </a:txBody>
                  <a:tcPr/>
                </a:tc>
                <a:tc>
                  <a:txBody>
                    <a:bodyPr/>
                    <a:lstStyle/>
                    <a:p>
                      <a:pPr algn="l" fontAlgn="t"/>
                      <a:r>
                        <a:rPr lang="fi-FI" sz="1400" u="none" strike="noStrike">
                          <a:effectLst/>
                        </a:rPr>
                        <a:t>Pojat</a:t>
                      </a:r>
                      <a:endParaRPr lang="fi-FI" sz="1400" b="1"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fi-FI" sz="1400" u="none" strike="noStrike">
                          <a:effectLst/>
                        </a:rPr>
                        <a:t>Tytöt</a:t>
                      </a:r>
                      <a:endParaRPr lang="fi-FI" sz="1400" b="1"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xmlns="" val="4250805451"/>
                  </a:ext>
                </a:extLst>
              </a:tr>
              <a:tr h="190500">
                <a:tc>
                  <a:txBody>
                    <a:bodyPr/>
                    <a:lstStyle/>
                    <a:p>
                      <a:pPr algn="l" fontAlgn="t"/>
                      <a:r>
                        <a:rPr lang="fi-FI" sz="1400" u="none" strike="noStrike">
                          <a:effectLst/>
                        </a:rPr>
                        <a:t>Koko maa</a:t>
                      </a:r>
                      <a:endParaRPr lang="fi-FI" sz="14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400" u="none" strike="noStrike">
                          <a:effectLst/>
                        </a:rPr>
                        <a:t>36,1</a:t>
                      </a:r>
                      <a:endParaRPr lang="fi-FI"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400" u="none" strike="noStrike">
                          <a:effectLst/>
                        </a:rPr>
                        <a:t>38,8</a:t>
                      </a:r>
                      <a:endParaRPr lang="fi-FI"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337262699"/>
                  </a:ext>
                </a:extLst>
              </a:tr>
              <a:tr h="190500">
                <a:tc>
                  <a:txBody>
                    <a:bodyPr/>
                    <a:lstStyle/>
                    <a:p>
                      <a:pPr algn="l" fontAlgn="t"/>
                      <a:r>
                        <a:rPr lang="fi-FI" sz="1400" u="none" strike="noStrike">
                          <a:effectLst/>
                        </a:rPr>
                        <a:t>Satakunta</a:t>
                      </a:r>
                      <a:endParaRPr lang="fi-FI" sz="1400" b="1"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fi-FI" sz="1400" u="none" strike="noStrike">
                          <a:effectLst/>
                        </a:rPr>
                        <a:t>36,1</a:t>
                      </a:r>
                      <a:endParaRPr lang="fi-FI"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400" u="none" strike="noStrike" dirty="0">
                          <a:effectLst/>
                        </a:rPr>
                        <a:t>41,0</a:t>
                      </a:r>
                      <a:endParaRPr lang="fi-FI"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622568078"/>
                  </a:ext>
                </a:extLst>
              </a:tr>
            </a:tbl>
          </a:graphicData>
        </a:graphic>
      </p:graphicFrame>
    </p:spTree>
    <p:extLst>
      <p:ext uri="{BB962C8B-B14F-4D97-AF65-F5344CB8AC3E}">
        <p14:creationId xmlns:p14="http://schemas.microsoft.com/office/powerpoint/2010/main" val="2353522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110234178"/>
              </p:ext>
            </p:extLst>
          </p:nvPr>
        </p:nvGraphicFramePr>
        <p:xfrm>
          <a:off x="469232" y="578498"/>
          <a:ext cx="10884568" cy="5810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6840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750947869"/>
              </p:ext>
            </p:extLst>
          </p:nvPr>
        </p:nvGraphicFramePr>
        <p:xfrm>
          <a:off x="360947" y="354563"/>
          <a:ext cx="11369842" cy="6178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511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080971789"/>
              </p:ext>
            </p:extLst>
          </p:nvPr>
        </p:nvGraphicFramePr>
        <p:xfrm>
          <a:off x="838200" y="391886"/>
          <a:ext cx="10515600" cy="57850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683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823703533"/>
              </p:ext>
            </p:extLst>
          </p:nvPr>
        </p:nvGraphicFramePr>
        <p:xfrm>
          <a:off x="838200" y="345233"/>
          <a:ext cx="10515600" cy="5831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5507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Koulun fyysiset olot</a:t>
            </a:r>
            <a:endParaRPr lang="fi-FI" dirty="0"/>
          </a:p>
        </p:txBody>
      </p:sp>
      <p:sp>
        <p:nvSpPr>
          <p:cNvPr id="3" name="Sisällön paikkamerkki 2"/>
          <p:cNvSpPr>
            <a:spLocks noGrp="1"/>
          </p:cNvSpPr>
          <p:nvPr>
            <p:ph idx="1"/>
          </p:nvPr>
        </p:nvSpPr>
        <p:spPr/>
        <p:txBody>
          <a:bodyPr/>
          <a:lstStyle/>
          <a:p>
            <a:r>
              <a:rPr lang="fi-FI" dirty="0" smtClean="0"/>
              <a:t>Liika kuumuus häirinnyt n.1%</a:t>
            </a:r>
          </a:p>
          <a:p>
            <a:r>
              <a:rPr lang="fi-FI" dirty="0" smtClean="0"/>
              <a:t>Liika kylmyys häirinnyt n. 3-5%</a:t>
            </a:r>
          </a:p>
          <a:p>
            <a:r>
              <a:rPr lang="fi-FI" dirty="0" smtClean="0"/>
              <a:t>Tunkkainen ilma n.5%</a:t>
            </a:r>
          </a:p>
          <a:p>
            <a:r>
              <a:rPr lang="fi-FI" dirty="0" smtClean="0"/>
              <a:t>Epämiellyttävä haju 3-5%</a:t>
            </a:r>
          </a:p>
          <a:p>
            <a:r>
              <a:rPr lang="fi-FI" dirty="0" smtClean="0"/>
              <a:t>Luokkahuoneen ahtaus n.5%</a:t>
            </a:r>
          </a:p>
          <a:p>
            <a:r>
              <a:rPr lang="fi-FI" dirty="0" smtClean="0"/>
              <a:t>Liian kirkas tai hämärä valaistus n. 4%</a:t>
            </a:r>
          </a:p>
          <a:p>
            <a:r>
              <a:rPr lang="fi-FI" dirty="0" smtClean="0"/>
              <a:t>Epämukavat työtuolit, työpöydät ja kalusteet 4-8%</a:t>
            </a:r>
          </a:p>
          <a:p>
            <a:endParaRPr lang="fi-FI" dirty="0" smtClean="0"/>
          </a:p>
          <a:p>
            <a:endParaRPr lang="fi-FI" dirty="0"/>
          </a:p>
        </p:txBody>
      </p:sp>
    </p:spTree>
    <p:extLst>
      <p:ext uri="{BB962C8B-B14F-4D97-AF65-F5344CB8AC3E}">
        <p14:creationId xmlns:p14="http://schemas.microsoft.com/office/powerpoint/2010/main" val="184136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775144225"/>
              </p:ext>
            </p:extLst>
          </p:nvPr>
        </p:nvGraphicFramePr>
        <p:xfrm>
          <a:off x="336883" y="481263"/>
          <a:ext cx="11357811" cy="5919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0309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656320074"/>
              </p:ext>
            </p:extLst>
          </p:nvPr>
        </p:nvGraphicFramePr>
        <p:xfrm>
          <a:off x="288758" y="485192"/>
          <a:ext cx="11065042" cy="59877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83282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4283575393"/>
              </p:ext>
            </p:extLst>
          </p:nvPr>
        </p:nvGraphicFramePr>
        <p:xfrm>
          <a:off x="409074" y="335902"/>
          <a:ext cx="10944726" cy="6221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1245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481371177"/>
              </p:ext>
            </p:extLst>
          </p:nvPr>
        </p:nvGraphicFramePr>
        <p:xfrm>
          <a:off x="838200" y="513184"/>
          <a:ext cx="10515600" cy="59477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795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918917272"/>
              </p:ext>
            </p:extLst>
          </p:nvPr>
        </p:nvGraphicFramePr>
        <p:xfrm>
          <a:off x="838200" y="299258"/>
          <a:ext cx="10515600" cy="6137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15224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358564596"/>
              </p:ext>
            </p:extLst>
          </p:nvPr>
        </p:nvGraphicFramePr>
        <p:xfrm>
          <a:off x="0" y="522760"/>
          <a:ext cx="10515600" cy="5738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59623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473656273"/>
              </p:ext>
            </p:extLst>
          </p:nvPr>
        </p:nvGraphicFramePr>
        <p:xfrm>
          <a:off x="838200" y="326571"/>
          <a:ext cx="10515600" cy="5850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70579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708272807"/>
              </p:ext>
            </p:extLst>
          </p:nvPr>
        </p:nvGraphicFramePr>
        <p:xfrm>
          <a:off x="838200" y="513184"/>
          <a:ext cx="10515600" cy="56637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41063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10671498"/>
              </p:ext>
            </p:extLst>
          </p:nvPr>
        </p:nvGraphicFramePr>
        <p:xfrm>
          <a:off x="838200" y="522514"/>
          <a:ext cx="10515600" cy="5654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56864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563928990"/>
              </p:ext>
            </p:extLst>
          </p:nvPr>
        </p:nvGraphicFramePr>
        <p:xfrm>
          <a:off x="838200" y="382554"/>
          <a:ext cx="10515600" cy="60555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7874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882520214"/>
              </p:ext>
            </p:extLst>
          </p:nvPr>
        </p:nvGraphicFramePr>
        <p:xfrm>
          <a:off x="838200" y="289249"/>
          <a:ext cx="10515600" cy="6087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91175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08810" y="201361"/>
            <a:ext cx="11349789" cy="6452102"/>
          </a:xfrm>
        </p:spPr>
        <p:txBody>
          <a:bodyPr>
            <a:normAutofit fontScale="40000" lnSpcReduction="20000"/>
          </a:bodyPr>
          <a:lstStyle/>
          <a:p>
            <a:pPr marL="0" indent="0">
              <a:buNone/>
            </a:pPr>
            <a:r>
              <a:rPr lang="fi-FI" dirty="0"/>
              <a:t>4 &amp; 5 </a:t>
            </a:r>
            <a:r>
              <a:rPr lang="fi-FI" dirty="0" err="1" smtClean="0"/>
              <a:t>lk</a:t>
            </a:r>
            <a:r>
              <a:rPr lang="fi-FI" dirty="0" smtClean="0"/>
              <a:t> YHTEENVETOA</a:t>
            </a:r>
            <a:endParaRPr lang="fi-FI" dirty="0"/>
          </a:p>
          <a:p>
            <a:pPr marL="0" indent="0">
              <a:buNone/>
            </a:pPr>
            <a:r>
              <a:rPr lang="fi-FI" dirty="0"/>
              <a:t>Pääsääntöisesti oppilaat ovat elämäänsä tyytyväisiä. Vain Harjavallassa tyytyväisyys jää alle koko maan ja alueen tasosta.</a:t>
            </a:r>
          </a:p>
          <a:p>
            <a:pPr marL="0" indent="0">
              <a:buNone/>
            </a:pPr>
            <a:r>
              <a:rPr lang="fi-FI" dirty="0"/>
              <a:t> </a:t>
            </a:r>
          </a:p>
          <a:p>
            <a:pPr marL="0" indent="0">
              <a:buNone/>
            </a:pPr>
            <a:r>
              <a:rPr lang="fi-FI" dirty="0"/>
              <a:t>OSALLISUUS</a:t>
            </a:r>
          </a:p>
          <a:p>
            <a:pPr marL="0" indent="0">
              <a:buNone/>
            </a:pPr>
            <a:r>
              <a:rPr lang="fi-FI" dirty="0"/>
              <a:t>Lähes kaikki oppilaat kokevat olevansa tärkeä osa koulu ja luokkayhteisöä. Oppilaita jotka kokevat olevansa tärkeä osa koulu tai luokkayhteisöä on hieman muuta maata vähemmän.</a:t>
            </a:r>
          </a:p>
          <a:p>
            <a:pPr marL="0" indent="0">
              <a:buNone/>
            </a:pPr>
            <a:r>
              <a:rPr lang="fi-FI" dirty="0"/>
              <a:t>Koulun asioiden suunnitteluun kokee pystyvänsä vaikuttamaan n. puolet vastanneista. Vain Kokemäellä 4 &amp; 5 luokkalaiset tytöt kokivat tältä osalta osallisuuden puutetta (29,5%).</a:t>
            </a:r>
          </a:p>
          <a:p>
            <a:pPr marL="0" indent="0">
              <a:buNone/>
            </a:pPr>
            <a:r>
              <a:rPr lang="fi-FI" dirty="0"/>
              <a:t>Koulun yhteisten sääntöjen suunnitteluun kokee pääsevänsä osallistumaan reilu 70%:n oppilaista. Näin myös useimmissa satakunnan ja </a:t>
            </a:r>
            <a:r>
              <a:rPr lang="fi-FI" dirty="0" err="1"/>
              <a:t>ksthky</a:t>
            </a:r>
            <a:r>
              <a:rPr lang="fi-FI" dirty="0"/>
              <a:t> alueen kunnissa. Kokemäellä vain 56,1 % pääsevänsä osallistumaan yhteisten sääntöjen suunnitteluun. </a:t>
            </a:r>
          </a:p>
          <a:p>
            <a:pPr marL="0" indent="0">
              <a:buNone/>
            </a:pPr>
            <a:r>
              <a:rPr lang="fi-FI" dirty="0"/>
              <a:t>Välituntitoimintaan </a:t>
            </a:r>
            <a:r>
              <a:rPr lang="fi-FI" dirty="0" err="1"/>
              <a:t>ksthky</a:t>
            </a:r>
            <a:r>
              <a:rPr lang="fi-FI" dirty="0"/>
              <a:t> alueen kunnissa päästään keskimääräistä paremmin vaikuttamaan oppilaiden </a:t>
            </a:r>
            <a:r>
              <a:rPr lang="fi-FI" dirty="0" err="1"/>
              <a:t>tahota</a:t>
            </a:r>
            <a:r>
              <a:rPr lang="fi-FI" dirty="0"/>
              <a:t>, vain Kokemäellä osallisuusprosentti jäi alle alueen ja maan tasosta.</a:t>
            </a:r>
          </a:p>
          <a:p>
            <a:pPr marL="0" indent="0">
              <a:buNone/>
            </a:pPr>
            <a:r>
              <a:rPr lang="fi-FI" dirty="0"/>
              <a:t>Kouluruokailun suunnitteluun on päässyt osallistumaan yli puolet oppilaista. Parhaiten vaikuttamaan pääsivät Eurajoen (77,2%) ja Nakkilan (78,2%) kuntien 4 &amp; 5 </a:t>
            </a:r>
            <a:r>
              <a:rPr lang="fi-FI" dirty="0" err="1"/>
              <a:t>lk</a:t>
            </a:r>
            <a:r>
              <a:rPr lang="fi-FI" dirty="0"/>
              <a:t> oppilaat ja </a:t>
            </a:r>
            <a:r>
              <a:rPr lang="fi-FI" dirty="0" smtClean="0"/>
              <a:t>heikoiten Harjavallan </a:t>
            </a:r>
            <a:r>
              <a:rPr lang="fi-FI" dirty="0"/>
              <a:t>alueen (61%) oppilaat. Oppituntien sisällön suunnitteluun pääsivät parhaiten osallistumaan Nakkilalaiset oppilaat.</a:t>
            </a:r>
          </a:p>
          <a:p>
            <a:pPr marL="0" indent="0">
              <a:buNone/>
            </a:pPr>
            <a:r>
              <a:rPr lang="fi-FI" dirty="0"/>
              <a:t>4 &amp; 5 luokkalaiset oppilaat osallistuvat hyvin harrastuksiin. Tytöt harrastavat hieman poikia enemmän. KSTHKY alueen kunnissa pojat harrastavat hieman vähemmän verraten koko maahan, kuitenkin yli 80% pojistakin on jokin harrastus.</a:t>
            </a:r>
          </a:p>
          <a:p>
            <a:pPr marL="0" indent="0">
              <a:buNone/>
            </a:pPr>
            <a:r>
              <a:rPr lang="fi-FI" dirty="0"/>
              <a:t>Kokemäellä yksinäiseksi tuntee itsensä 9,1 % tytöistä, selkeästi muuta maata enemmän. </a:t>
            </a:r>
          </a:p>
          <a:p>
            <a:pPr marL="0" indent="0">
              <a:buNone/>
            </a:pPr>
            <a:r>
              <a:rPr lang="fi-FI" dirty="0"/>
              <a:t> </a:t>
            </a:r>
          </a:p>
          <a:p>
            <a:pPr marL="0" indent="0">
              <a:buNone/>
            </a:pPr>
            <a:r>
              <a:rPr lang="fi-FI" dirty="0"/>
              <a:t>TERVEYS</a:t>
            </a:r>
          </a:p>
          <a:p>
            <a:pPr marL="0" indent="0">
              <a:buNone/>
            </a:pPr>
            <a:r>
              <a:rPr lang="fi-FI" dirty="0"/>
              <a:t>Terveydentilansa keskinkertaiseksi tai huonoksi kokee useampi Harjavallan 4-5lk oppilas. Erityisesti poikien kokemus huonosta terveydentilasta on huolestuttava. Niska ja hartia kipuja sekä vaikeuksia nukahtamisessa on eniten Harjavaltalaisilla pojilla.</a:t>
            </a:r>
          </a:p>
          <a:p>
            <a:pPr marL="0" indent="0">
              <a:buNone/>
            </a:pPr>
            <a:r>
              <a:rPr lang="fi-FI" dirty="0"/>
              <a:t>Mielialaan liittyviä ongelmia kahden viime viikon aikana raportoivat selvästi muuta maata enemmän Harjavaltalaiset pojat ja Kokemäkeläiset tytöt. Nakkilassa tyttöjen masennusoireet ovat hieman maan tasoa korkeammat.</a:t>
            </a:r>
          </a:p>
          <a:p>
            <a:pPr marL="0" indent="0">
              <a:buNone/>
            </a:pPr>
            <a:r>
              <a:rPr lang="fi-FI" dirty="0"/>
              <a:t>Heikoiten hampaitaan harjaavat Eurajokelaiset pojat, yli puolet jättää pesemättä hampaat kahdesti päivässä. Poikien hampaiden pesu on tyttöihin verraten heikompaa.</a:t>
            </a:r>
          </a:p>
          <a:p>
            <a:pPr marL="0" indent="0">
              <a:buNone/>
            </a:pPr>
            <a:r>
              <a:rPr lang="fi-FI" dirty="0"/>
              <a:t>Poikien ylipainoisuus on erittäin huolestuttava </a:t>
            </a:r>
            <a:r>
              <a:rPr lang="fi-FI" dirty="0" smtClean="0"/>
              <a:t>Harjavallassa (</a:t>
            </a:r>
            <a:r>
              <a:rPr lang="fi-FI" dirty="0" err="1" smtClean="0"/>
              <a:t>avohilmotilastot</a:t>
            </a:r>
            <a:r>
              <a:rPr lang="fi-FI" dirty="0" smtClean="0"/>
              <a:t>)</a:t>
            </a:r>
            <a:endParaRPr lang="fi-FI" dirty="0"/>
          </a:p>
          <a:p>
            <a:pPr marL="0" indent="0">
              <a:buNone/>
            </a:pPr>
            <a:r>
              <a:rPr lang="fi-FI" dirty="0"/>
              <a:t> </a:t>
            </a:r>
          </a:p>
          <a:p>
            <a:pPr marL="0" indent="0">
              <a:buNone/>
            </a:pPr>
            <a:r>
              <a:rPr lang="fi-FI" dirty="0"/>
              <a:t>ELINTAVAT</a:t>
            </a:r>
          </a:p>
          <a:p>
            <a:pPr marL="0" indent="0">
              <a:buNone/>
            </a:pPr>
            <a:r>
              <a:rPr lang="fi-FI" dirty="0"/>
              <a:t>Aamupala </a:t>
            </a:r>
            <a:r>
              <a:rPr lang="fi-FI" dirty="0" err="1"/>
              <a:t>ksthky</a:t>
            </a:r>
            <a:r>
              <a:rPr lang="fi-FI" dirty="0"/>
              <a:t> alueen kunnissa jätetään selvästi muuta maata enemmän syömättä, erityisesti Eurajoelle sekä </a:t>
            </a:r>
            <a:r>
              <a:rPr lang="fi-FI" dirty="0" err="1"/>
              <a:t>tyttöt</a:t>
            </a:r>
            <a:r>
              <a:rPr lang="fi-FI" dirty="0"/>
              <a:t> että pojat jättävät aamupalan väliin. Myös harjavaltalaisten poikien ja kokemäkeläisten tyttöjen osuus on suuri.</a:t>
            </a:r>
          </a:p>
          <a:p>
            <a:pPr marL="0" indent="0">
              <a:buNone/>
            </a:pPr>
            <a:r>
              <a:rPr lang="fi-FI" dirty="0"/>
              <a:t>Vähintään tunnin päivässä liikkuvia on Eurajoella runsaslukuisesti, myös Harjavaltalaisista pojista puolet liikkuvat päivittäin. Kokemäen tyttöjen päivittäinen liikunta jää 16,4%:iin oppilaista.</a:t>
            </a:r>
          </a:p>
          <a:p>
            <a:pPr marL="0" indent="0">
              <a:buNone/>
            </a:pPr>
            <a:r>
              <a:rPr lang="fi-FI" dirty="0"/>
              <a:t>Tupakkatuotteiden käyttö on selvästi muuta maata suurempaa Eurajoella, Harjavallassa sekä Kokemäellä. Netissä vietetty aika on liian suurta monella oppilaalla joka aiheuttaa hermostuneisuuden tunnetta.</a:t>
            </a:r>
          </a:p>
          <a:p>
            <a:endParaRPr lang="fi-FI" dirty="0"/>
          </a:p>
          <a:p>
            <a:endParaRPr lang="fi-FI" dirty="0"/>
          </a:p>
        </p:txBody>
      </p:sp>
    </p:spTree>
    <p:extLst>
      <p:ext uri="{BB962C8B-B14F-4D97-AF65-F5344CB8AC3E}">
        <p14:creationId xmlns:p14="http://schemas.microsoft.com/office/powerpoint/2010/main" val="558441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21105" y="685800"/>
            <a:ext cx="10932695" cy="5491163"/>
          </a:xfrm>
        </p:spPr>
        <p:txBody>
          <a:bodyPr>
            <a:normAutofit fontScale="47500" lnSpcReduction="20000"/>
          </a:bodyPr>
          <a:lstStyle/>
          <a:p>
            <a:pPr marL="0" indent="0">
              <a:buNone/>
            </a:pPr>
            <a:r>
              <a:rPr lang="fi-FI" dirty="0"/>
              <a:t>KOULUNKÄYNTI</a:t>
            </a:r>
          </a:p>
          <a:p>
            <a:pPr marL="0" indent="0">
              <a:buNone/>
            </a:pPr>
            <a:r>
              <a:rPr lang="fi-FI" dirty="0"/>
              <a:t>Koulunkäynnistä pitää 76-78,2% oppilaita, vain Harjavallassa jäädään alle tämän luvun (65,7%). Tytöt pitävät koulunkäynnistä poikia enemmän. koulustressiä potevat enemmän pojat, Harjavallassa yli puolet 4 &amp; 5 </a:t>
            </a:r>
            <a:r>
              <a:rPr lang="fi-FI" dirty="0" err="1"/>
              <a:t>lk</a:t>
            </a:r>
            <a:r>
              <a:rPr lang="fi-FI" dirty="0"/>
              <a:t> oppilaista. Lukemisessa, laskemisessa sekä kirjoittamisessa Harjavaltalaisilla on puolet enemmän haastetta (5,9%). Suurin osa tulee hyvin toimeen opettajien sekä koulukavereiden kanssa.</a:t>
            </a:r>
          </a:p>
          <a:p>
            <a:pPr marL="0" indent="0">
              <a:buNone/>
            </a:pPr>
            <a:r>
              <a:rPr lang="fi-FI" dirty="0"/>
              <a:t>Välitunnilla yksinäisten määrä on valtakunnallisella tasolla. Kokemäellä tytöt raportoivat enemmän yksinäisyyttä välitunnilla. Järjestettyä välituntitoimintaa toivovat erityisesti Harjavaltalaiset pojat, Nakkilaiset tytöt sekä </a:t>
            </a:r>
            <a:r>
              <a:rPr lang="fi-FI" dirty="0" err="1"/>
              <a:t>Eurajokilaiset</a:t>
            </a:r>
            <a:r>
              <a:rPr lang="fi-FI" dirty="0"/>
              <a:t> tytöt ja pojat.</a:t>
            </a:r>
          </a:p>
          <a:p>
            <a:pPr marL="0" indent="0">
              <a:buNone/>
            </a:pPr>
            <a:r>
              <a:rPr lang="fi-FI" dirty="0"/>
              <a:t> </a:t>
            </a:r>
          </a:p>
          <a:p>
            <a:pPr marL="0" indent="0">
              <a:buNone/>
            </a:pPr>
            <a:r>
              <a:rPr lang="fi-FI" dirty="0"/>
              <a:t>PERHE</a:t>
            </a:r>
          </a:p>
          <a:p>
            <a:pPr marL="0" indent="0">
              <a:buNone/>
            </a:pPr>
            <a:r>
              <a:rPr lang="fi-FI" dirty="0"/>
              <a:t>Keskusteluvaikeuksia vanhempien kanssa on selvästi eniten </a:t>
            </a:r>
            <a:r>
              <a:rPr lang="fi-FI" dirty="0" err="1"/>
              <a:t>Kokemäkiläisillä</a:t>
            </a:r>
            <a:r>
              <a:rPr lang="fi-FI" dirty="0"/>
              <a:t> oppilailla, keskusteluyhteys koettiin hyväksi yli 60%:</a:t>
            </a:r>
            <a:r>
              <a:rPr lang="fi-FI" dirty="0" err="1"/>
              <a:t>sti</a:t>
            </a:r>
            <a:r>
              <a:rPr lang="fi-FI" dirty="0"/>
              <a:t> joka kunnan alueella. Kotiintuloajat 4 &amp; 5 luokkalaisilla on vain 50-60%:</a:t>
            </a:r>
            <a:r>
              <a:rPr lang="fi-FI" dirty="0" err="1"/>
              <a:t>lla</a:t>
            </a:r>
            <a:r>
              <a:rPr lang="fi-FI" dirty="0"/>
              <a:t>. Tämän olettaisi olevan suurempi, joskin luku on valtakunnallista tasoa. Yli 80 % kokee vanhempien kannustavan ja tukevan heitä.</a:t>
            </a:r>
          </a:p>
          <a:p>
            <a:pPr marL="0" indent="0">
              <a:buNone/>
            </a:pPr>
            <a:r>
              <a:rPr lang="fi-FI" dirty="0"/>
              <a:t>Koulu kiusaamista raportoidaan kokomaan tasolla 7,2%. Eurajoella kiusaamista on hieman enemmän 7,8% Joskin yksikin tapaus on liikaa. Fyysistä uhkaa kokevat enemmän pojat. Nakkilassa seksuaalista koskettelua ja painostusta ovat kokeneet muuta maata enemmän tytöt. Vanhempien taholta henkistä väkivaltaa joutuu kärsimään muuta maata enemmän Eurajoen, Harjavallan ja Nakkilan oppilaat. Vanhemman liiallinen alkoholin käyttö häiritsee muuta maata hieman enemmän Kokemäkeläisiä tyttöjä ja Eurajokelaisia poikia. Vanhempien taholta fyysistä väkivaltaa on kokenut harjavallassa 12,7% tytöistä, joka on muita verraten varsin korkea luku</a:t>
            </a:r>
            <a:r>
              <a:rPr lang="fi-FI" dirty="0" smtClean="0"/>
              <a:t>.</a:t>
            </a:r>
          </a:p>
          <a:p>
            <a:pPr marL="0" indent="0">
              <a:buNone/>
            </a:pPr>
            <a:endParaRPr lang="fi-FI" dirty="0"/>
          </a:p>
          <a:p>
            <a:pPr marL="0" indent="0">
              <a:buNone/>
            </a:pPr>
            <a:r>
              <a:rPr lang="fi-FI" dirty="0"/>
              <a:t>KOULUN FYYSISET OLOSUHTEET</a:t>
            </a:r>
          </a:p>
          <a:p>
            <a:pPr marL="0" indent="0">
              <a:buNone/>
            </a:pPr>
            <a:r>
              <a:rPr lang="fi-FI" dirty="0"/>
              <a:t>Koulun </a:t>
            </a:r>
            <a:r>
              <a:rPr lang="fi-FI" dirty="0" err="1"/>
              <a:t>fyysissä</a:t>
            </a:r>
            <a:r>
              <a:rPr lang="fi-FI" dirty="0"/>
              <a:t> olosuhteissa ei juurikaan raportoitu erityistä. Nakkilassa melu häiritsee oppilaita selvästi enemmän. Harjavallassa raportoidaan </a:t>
            </a:r>
            <a:r>
              <a:rPr lang="en-US" dirty="0" err="1"/>
              <a:t>huonot</a:t>
            </a:r>
            <a:r>
              <a:rPr lang="en-US" dirty="0"/>
              <a:t> WC-, </a:t>
            </a:r>
            <a:r>
              <a:rPr lang="en-US" dirty="0" err="1"/>
              <a:t>pukeutumis</a:t>
            </a:r>
            <a:r>
              <a:rPr lang="en-US" dirty="0"/>
              <a:t>- ja </a:t>
            </a:r>
            <a:r>
              <a:rPr lang="en-US" dirty="0" err="1"/>
              <a:t>peseytymistiloista</a:t>
            </a:r>
            <a:r>
              <a:rPr lang="en-US" dirty="0"/>
              <a:t> </a:t>
            </a:r>
            <a:r>
              <a:rPr lang="en-US" dirty="0" err="1"/>
              <a:t>koulussa</a:t>
            </a:r>
            <a:r>
              <a:rPr lang="en-US" dirty="0"/>
              <a:t>. </a:t>
            </a:r>
            <a:endParaRPr lang="fi-FI" dirty="0"/>
          </a:p>
          <a:p>
            <a:pPr marL="0" indent="0">
              <a:buNone/>
            </a:pPr>
            <a:r>
              <a:rPr lang="en-US" dirty="0" err="1"/>
              <a:t>Yli</a:t>
            </a:r>
            <a:r>
              <a:rPr lang="en-US" dirty="0"/>
              <a:t> 50 % </a:t>
            </a:r>
            <a:r>
              <a:rPr lang="en-US" dirty="0" err="1"/>
              <a:t>oppilaista</a:t>
            </a:r>
            <a:r>
              <a:rPr lang="en-US" dirty="0"/>
              <a:t> </a:t>
            </a:r>
            <a:r>
              <a:rPr lang="en-US" dirty="0" err="1"/>
              <a:t>kokee</a:t>
            </a:r>
            <a:r>
              <a:rPr lang="en-US" dirty="0"/>
              <a:t> </a:t>
            </a:r>
            <a:r>
              <a:rPr lang="en-US" dirty="0" err="1"/>
              <a:t>pystyvänsä</a:t>
            </a:r>
            <a:r>
              <a:rPr lang="en-US" dirty="0"/>
              <a:t> </a:t>
            </a:r>
            <a:r>
              <a:rPr lang="en-US" dirty="0" err="1"/>
              <a:t>keskustelemaan</a:t>
            </a:r>
            <a:r>
              <a:rPr lang="en-US" dirty="0"/>
              <a:t> </a:t>
            </a:r>
            <a:r>
              <a:rPr lang="en-US" dirty="0" err="1"/>
              <a:t>koulun</a:t>
            </a:r>
            <a:r>
              <a:rPr lang="en-US" dirty="0"/>
              <a:t> </a:t>
            </a:r>
            <a:r>
              <a:rPr lang="en-US" dirty="0" err="1"/>
              <a:t>aikuisten</a:t>
            </a:r>
            <a:r>
              <a:rPr lang="en-US" dirty="0"/>
              <a:t> </a:t>
            </a:r>
            <a:r>
              <a:rPr lang="en-US" dirty="0" err="1"/>
              <a:t>kanssa</a:t>
            </a:r>
            <a:r>
              <a:rPr lang="en-US" dirty="0"/>
              <a:t> </a:t>
            </a:r>
            <a:r>
              <a:rPr lang="en-US" dirty="0" err="1"/>
              <a:t>mieltä</a:t>
            </a:r>
            <a:r>
              <a:rPr lang="en-US" dirty="0"/>
              <a:t> </a:t>
            </a:r>
            <a:r>
              <a:rPr lang="en-US" dirty="0" err="1"/>
              <a:t>painavista</a:t>
            </a:r>
            <a:r>
              <a:rPr lang="en-US" dirty="0"/>
              <a:t> </a:t>
            </a:r>
            <a:r>
              <a:rPr lang="en-US" dirty="0" err="1"/>
              <a:t>asioista</a:t>
            </a:r>
            <a:r>
              <a:rPr lang="en-US" dirty="0"/>
              <a:t> </a:t>
            </a:r>
            <a:r>
              <a:rPr lang="en-US" dirty="0" err="1"/>
              <a:t>Eurajoella</a:t>
            </a:r>
            <a:r>
              <a:rPr lang="en-US" dirty="0"/>
              <a:t>, </a:t>
            </a:r>
            <a:r>
              <a:rPr lang="en-US" dirty="0" err="1"/>
              <a:t>Kokemäellä</a:t>
            </a:r>
            <a:r>
              <a:rPr lang="en-US" dirty="0"/>
              <a:t> </a:t>
            </a:r>
            <a:r>
              <a:rPr lang="en-US" dirty="0" err="1"/>
              <a:t>sekä</a:t>
            </a:r>
            <a:r>
              <a:rPr lang="en-US" dirty="0"/>
              <a:t> </a:t>
            </a:r>
            <a:r>
              <a:rPr lang="en-US" dirty="0" err="1"/>
              <a:t>Nakkilassa</a:t>
            </a:r>
            <a:r>
              <a:rPr lang="en-US" dirty="0"/>
              <a:t>. </a:t>
            </a:r>
            <a:r>
              <a:rPr lang="en-US" dirty="0" err="1"/>
              <a:t>Harjavallassa</a:t>
            </a:r>
            <a:r>
              <a:rPr lang="en-US" dirty="0"/>
              <a:t> </a:t>
            </a:r>
            <a:r>
              <a:rPr lang="en-US" dirty="0" err="1"/>
              <a:t>vastaava</a:t>
            </a:r>
            <a:r>
              <a:rPr lang="en-US" dirty="0"/>
              <a:t> </a:t>
            </a:r>
            <a:r>
              <a:rPr lang="en-US" dirty="0" err="1"/>
              <a:t>luku</a:t>
            </a:r>
            <a:r>
              <a:rPr lang="en-US" dirty="0"/>
              <a:t> </a:t>
            </a:r>
            <a:r>
              <a:rPr lang="en-US" dirty="0" err="1"/>
              <a:t>jäi</a:t>
            </a:r>
            <a:r>
              <a:rPr lang="en-US" dirty="0"/>
              <a:t> 38%:</a:t>
            </a:r>
            <a:r>
              <a:rPr lang="en-US" dirty="0" err="1"/>
              <a:t>iin</a:t>
            </a:r>
            <a:r>
              <a:rPr lang="en-US" dirty="0"/>
              <a:t>.</a:t>
            </a:r>
            <a:endParaRPr lang="fi-FI" dirty="0"/>
          </a:p>
          <a:p>
            <a:pPr marL="0" indent="0">
              <a:buNone/>
            </a:pPr>
            <a:r>
              <a:rPr lang="en-US" dirty="0"/>
              <a:t> </a:t>
            </a:r>
            <a:endParaRPr lang="fi-FI" dirty="0"/>
          </a:p>
          <a:p>
            <a:pPr marL="0" indent="0">
              <a:buNone/>
            </a:pPr>
            <a:r>
              <a:rPr lang="en-US" dirty="0"/>
              <a:t>PALVELUT</a:t>
            </a:r>
            <a:endParaRPr lang="fi-FI" dirty="0"/>
          </a:p>
          <a:p>
            <a:pPr marL="0" indent="0">
              <a:buNone/>
            </a:pPr>
            <a:r>
              <a:rPr lang="en-US" dirty="0" err="1"/>
              <a:t>Terveydenhoitajalla</a:t>
            </a:r>
            <a:r>
              <a:rPr lang="en-US" dirty="0"/>
              <a:t> </a:t>
            </a:r>
            <a:r>
              <a:rPr lang="en-US" dirty="0" err="1"/>
              <a:t>terveystarkastusten</a:t>
            </a:r>
            <a:r>
              <a:rPr lang="en-US" dirty="0"/>
              <a:t> </a:t>
            </a:r>
            <a:r>
              <a:rPr lang="en-US" dirty="0" err="1"/>
              <a:t>lisäksi</a:t>
            </a:r>
            <a:r>
              <a:rPr lang="en-US" dirty="0"/>
              <a:t> on </a:t>
            </a:r>
            <a:r>
              <a:rPr lang="en-US" dirty="0" err="1"/>
              <a:t>käynyt</a:t>
            </a:r>
            <a:r>
              <a:rPr lang="en-US" dirty="0"/>
              <a:t> n. </a:t>
            </a:r>
            <a:r>
              <a:rPr lang="en-US" dirty="0" err="1"/>
              <a:t>puolet</a:t>
            </a:r>
            <a:r>
              <a:rPr lang="en-US" dirty="0"/>
              <a:t>. </a:t>
            </a:r>
            <a:r>
              <a:rPr lang="en-US" dirty="0" err="1"/>
              <a:t>Suurin</a:t>
            </a:r>
            <a:r>
              <a:rPr lang="en-US" dirty="0"/>
              <a:t> </a:t>
            </a:r>
            <a:r>
              <a:rPr lang="en-US" dirty="0" err="1"/>
              <a:t>osa</a:t>
            </a:r>
            <a:r>
              <a:rPr lang="en-US" dirty="0"/>
              <a:t> </a:t>
            </a:r>
            <a:r>
              <a:rPr lang="en-US" dirty="0" err="1"/>
              <a:t>kokee</a:t>
            </a:r>
            <a:r>
              <a:rPr lang="en-US" dirty="0"/>
              <a:t> </a:t>
            </a:r>
            <a:r>
              <a:rPr lang="en-US" dirty="0" err="1"/>
              <a:t>hyötyvänsä</a:t>
            </a:r>
            <a:r>
              <a:rPr lang="en-US" dirty="0"/>
              <a:t> </a:t>
            </a:r>
            <a:r>
              <a:rPr lang="en-US" dirty="0" err="1"/>
              <a:t>terveystarkastuksista</a:t>
            </a:r>
            <a:r>
              <a:rPr lang="en-US" dirty="0"/>
              <a:t>, </a:t>
            </a:r>
            <a:r>
              <a:rPr lang="en-US" dirty="0" err="1"/>
              <a:t>pientä</a:t>
            </a:r>
            <a:r>
              <a:rPr lang="en-US" dirty="0"/>
              <a:t> </a:t>
            </a:r>
            <a:r>
              <a:rPr lang="en-US" dirty="0" err="1"/>
              <a:t>kuntakohtaista</a:t>
            </a:r>
            <a:r>
              <a:rPr lang="en-US" dirty="0"/>
              <a:t> </a:t>
            </a:r>
            <a:r>
              <a:rPr lang="en-US" dirty="0" err="1"/>
              <a:t>eroa</a:t>
            </a:r>
            <a:r>
              <a:rPr lang="en-US" dirty="0"/>
              <a:t> </a:t>
            </a:r>
            <a:r>
              <a:rPr lang="en-US" dirty="0" err="1"/>
              <a:t>sekä</a:t>
            </a:r>
            <a:r>
              <a:rPr lang="en-US" dirty="0"/>
              <a:t> </a:t>
            </a:r>
            <a:r>
              <a:rPr lang="en-US" dirty="0" err="1"/>
              <a:t>sukupuolien</a:t>
            </a:r>
            <a:r>
              <a:rPr lang="en-US" dirty="0"/>
              <a:t> </a:t>
            </a:r>
            <a:r>
              <a:rPr lang="en-US" dirty="0" err="1"/>
              <a:t>välistä</a:t>
            </a:r>
            <a:r>
              <a:rPr lang="en-US" dirty="0"/>
              <a:t> </a:t>
            </a:r>
            <a:r>
              <a:rPr lang="en-US" dirty="0" err="1"/>
              <a:t>eroa</a:t>
            </a:r>
            <a:r>
              <a:rPr lang="en-US" dirty="0"/>
              <a:t> on </a:t>
            </a:r>
            <a:r>
              <a:rPr lang="en-US" dirty="0" err="1"/>
              <a:t>eri</a:t>
            </a:r>
            <a:r>
              <a:rPr lang="en-US" dirty="0"/>
              <a:t> </a:t>
            </a:r>
            <a:r>
              <a:rPr lang="en-US" dirty="0" err="1"/>
              <a:t>kunnissa</a:t>
            </a:r>
            <a:r>
              <a:rPr lang="en-US" dirty="0"/>
              <a:t>. </a:t>
            </a:r>
            <a:r>
              <a:rPr lang="en-US" dirty="0" err="1"/>
              <a:t>Laadukkaaksi</a:t>
            </a:r>
            <a:r>
              <a:rPr lang="en-US" dirty="0"/>
              <a:t> </a:t>
            </a:r>
            <a:r>
              <a:rPr lang="en-US" dirty="0" err="1"/>
              <a:t>terveystarkastuksen</a:t>
            </a:r>
            <a:r>
              <a:rPr lang="en-US" dirty="0"/>
              <a:t> </a:t>
            </a:r>
            <a:r>
              <a:rPr lang="en-US" dirty="0" err="1"/>
              <a:t>koki</a:t>
            </a:r>
            <a:r>
              <a:rPr lang="en-US" dirty="0"/>
              <a:t> </a:t>
            </a:r>
            <a:r>
              <a:rPr lang="en-US" dirty="0" err="1"/>
              <a:t>silti</a:t>
            </a:r>
            <a:r>
              <a:rPr lang="en-US" dirty="0"/>
              <a:t> vain </a:t>
            </a:r>
            <a:r>
              <a:rPr lang="en-US" dirty="0" err="1"/>
              <a:t>puolet</a:t>
            </a:r>
            <a:r>
              <a:rPr lang="en-US" dirty="0"/>
              <a:t>.</a:t>
            </a:r>
            <a:endParaRPr lang="fi-FI" dirty="0"/>
          </a:p>
          <a:p>
            <a:endParaRPr lang="fi-FI" dirty="0"/>
          </a:p>
        </p:txBody>
      </p:sp>
    </p:spTree>
    <p:extLst>
      <p:ext uri="{BB962C8B-B14F-4D97-AF65-F5344CB8AC3E}">
        <p14:creationId xmlns:p14="http://schemas.microsoft.com/office/powerpoint/2010/main" val="29142520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38767" y="1658319"/>
            <a:ext cx="6958738" cy="3223647"/>
          </a:xfrm>
        </p:spPr>
        <p:txBody>
          <a:bodyPr>
            <a:normAutofit/>
          </a:bodyPr>
          <a:lstStyle/>
          <a:p>
            <a:pPr algn="ctr"/>
            <a:r>
              <a:rPr lang="fi-FI" dirty="0" smtClean="0"/>
              <a:t>Perusopetus,</a:t>
            </a:r>
            <a:br>
              <a:rPr lang="fi-FI" dirty="0" smtClean="0"/>
            </a:br>
            <a:r>
              <a:rPr lang="fi-FI" dirty="0"/>
              <a:t/>
            </a:r>
            <a:br>
              <a:rPr lang="fi-FI" dirty="0"/>
            </a:br>
            <a:r>
              <a:rPr lang="fi-FI" dirty="0" smtClean="0"/>
              <a:t>8. &amp; 9. LK OPPILAAT</a:t>
            </a:r>
            <a:endParaRPr lang="fi-FI" dirty="0"/>
          </a:p>
        </p:txBody>
      </p:sp>
    </p:spTree>
    <p:extLst>
      <p:ext uri="{BB962C8B-B14F-4D97-AF65-F5344CB8AC3E}">
        <p14:creationId xmlns:p14="http://schemas.microsoft.com/office/powerpoint/2010/main" val="8233724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429821" y="2898871"/>
            <a:ext cx="6160726" cy="1325563"/>
          </a:xfrm>
        </p:spPr>
        <p:txBody>
          <a:bodyPr/>
          <a:lstStyle/>
          <a:p>
            <a:r>
              <a:rPr lang="fi-FI" dirty="0" smtClean="0"/>
              <a:t>TYYTYVÄISYYS ELÄMÄÄN</a:t>
            </a:r>
            <a:endParaRPr lang="fi-FI" dirty="0"/>
          </a:p>
        </p:txBody>
      </p:sp>
    </p:spTree>
    <p:extLst>
      <p:ext uri="{BB962C8B-B14F-4D97-AF65-F5344CB8AC3E}">
        <p14:creationId xmlns:p14="http://schemas.microsoft.com/office/powerpoint/2010/main" val="1343057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528698990"/>
              </p:ext>
            </p:extLst>
          </p:nvPr>
        </p:nvGraphicFramePr>
        <p:xfrm>
          <a:off x="168442" y="332508"/>
          <a:ext cx="11185358" cy="6248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6338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98366369"/>
              </p:ext>
            </p:extLst>
          </p:nvPr>
        </p:nvGraphicFramePr>
        <p:xfrm>
          <a:off x="194387" y="270587"/>
          <a:ext cx="5935825" cy="61208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ext uri="{D42A27DB-BD31-4B8C-83A1-F6EECF244321}">
                <p14:modId xmlns:p14="http://schemas.microsoft.com/office/powerpoint/2010/main" val="1289553563"/>
              </p:ext>
            </p:extLst>
          </p:nvPr>
        </p:nvGraphicFramePr>
        <p:xfrm>
          <a:off x="6130212" y="270587"/>
          <a:ext cx="5449078" cy="602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43043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783230915"/>
              </p:ext>
            </p:extLst>
          </p:nvPr>
        </p:nvGraphicFramePr>
        <p:xfrm>
          <a:off x="601579" y="382555"/>
          <a:ext cx="10752221" cy="6042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266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969520483"/>
              </p:ext>
            </p:extLst>
          </p:nvPr>
        </p:nvGraphicFramePr>
        <p:xfrm>
          <a:off x="445168" y="438538"/>
          <a:ext cx="10908632" cy="5950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22087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060460958"/>
              </p:ext>
            </p:extLst>
          </p:nvPr>
        </p:nvGraphicFramePr>
        <p:xfrm>
          <a:off x="0" y="469232"/>
          <a:ext cx="11092543" cy="5719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6148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3520591"/>
              </p:ext>
            </p:extLst>
          </p:nvPr>
        </p:nvGraphicFramePr>
        <p:xfrm>
          <a:off x="838200" y="317241"/>
          <a:ext cx="10515600" cy="58597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2779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921753847"/>
              </p:ext>
            </p:extLst>
          </p:nvPr>
        </p:nvGraphicFramePr>
        <p:xfrm>
          <a:off x="838200" y="578498"/>
          <a:ext cx="10515600" cy="5598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98325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192892572"/>
              </p:ext>
            </p:extLst>
          </p:nvPr>
        </p:nvGraphicFramePr>
        <p:xfrm>
          <a:off x="838200" y="447869"/>
          <a:ext cx="10515600" cy="572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89638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78906522"/>
              </p:ext>
            </p:extLst>
          </p:nvPr>
        </p:nvGraphicFramePr>
        <p:xfrm>
          <a:off x="625642" y="475860"/>
          <a:ext cx="10728158" cy="5804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58213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090652359"/>
              </p:ext>
            </p:extLst>
          </p:nvPr>
        </p:nvGraphicFramePr>
        <p:xfrm>
          <a:off x="838200" y="354563"/>
          <a:ext cx="10515600" cy="582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5318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960771838"/>
              </p:ext>
            </p:extLst>
          </p:nvPr>
        </p:nvGraphicFramePr>
        <p:xfrm>
          <a:off x="838200" y="447869"/>
          <a:ext cx="10515600" cy="572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32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927903980"/>
              </p:ext>
            </p:extLst>
          </p:nvPr>
        </p:nvGraphicFramePr>
        <p:xfrm>
          <a:off x="517358" y="333955"/>
          <a:ext cx="10836442" cy="5843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55015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983565175"/>
              </p:ext>
            </p:extLst>
          </p:nvPr>
        </p:nvGraphicFramePr>
        <p:xfrm>
          <a:off x="838200" y="485192"/>
          <a:ext cx="10515600" cy="5691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16734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16588218"/>
              </p:ext>
            </p:extLst>
          </p:nvPr>
        </p:nvGraphicFramePr>
        <p:xfrm>
          <a:off x="838200" y="438538"/>
          <a:ext cx="10515600" cy="58969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4588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661229298"/>
              </p:ext>
            </p:extLst>
          </p:nvPr>
        </p:nvGraphicFramePr>
        <p:xfrm>
          <a:off x="838200" y="354562"/>
          <a:ext cx="10515600" cy="6094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53118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797917993"/>
              </p:ext>
            </p:extLst>
          </p:nvPr>
        </p:nvGraphicFramePr>
        <p:xfrm>
          <a:off x="838200" y="391886"/>
          <a:ext cx="10515600" cy="57850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59231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142278298"/>
              </p:ext>
            </p:extLst>
          </p:nvPr>
        </p:nvGraphicFramePr>
        <p:xfrm>
          <a:off x="421105" y="279918"/>
          <a:ext cx="11129211" cy="6205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23811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138897050"/>
              </p:ext>
            </p:extLst>
          </p:nvPr>
        </p:nvGraphicFramePr>
        <p:xfrm>
          <a:off x="838200" y="363894"/>
          <a:ext cx="10515600" cy="6012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9217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391220637"/>
              </p:ext>
            </p:extLst>
          </p:nvPr>
        </p:nvGraphicFramePr>
        <p:xfrm>
          <a:off x="838200" y="550506"/>
          <a:ext cx="10515600" cy="5626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7364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618151253"/>
              </p:ext>
            </p:extLst>
          </p:nvPr>
        </p:nvGraphicFramePr>
        <p:xfrm>
          <a:off x="541421" y="550506"/>
          <a:ext cx="10812379" cy="58021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6287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2776117319"/>
              </p:ext>
            </p:extLst>
          </p:nvPr>
        </p:nvGraphicFramePr>
        <p:xfrm>
          <a:off x="838200" y="644056"/>
          <a:ext cx="10515600" cy="5532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69256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168627052"/>
              </p:ext>
            </p:extLst>
          </p:nvPr>
        </p:nvGraphicFramePr>
        <p:xfrm>
          <a:off x="838200" y="524786"/>
          <a:ext cx="10515600" cy="5652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533746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2914</Words>
  <Application>Microsoft Office PowerPoint</Application>
  <PresentationFormat>Mukautettu</PresentationFormat>
  <Paragraphs>383</Paragraphs>
  <Slides>205</Slides>
  <Notes>13</Notes>
  <HiddenSlides>0</HiddenSlides>
  <MMClips>0</MMClips>
  <ScaleCrop>false</ScaleCrop>
  <HeadingPairs>
    <vt:vector size="4" baseType="variant">
      <vt:variant>
        <vt:lpstr>Teema</vt:lpstr>
      </vt:variant>
      <vt:variant>
        <vt:i4>1</vt:i4>
      </vt:variant>
      <vt:variant>
        <vt:lpstr>Dian otsikot</vt:lpstr>
      </vt:variant>
      <vt:variant>
        <vt:i4>205</vt:i4>
      </vt:variant>
    </vt:vector>
  </HeadingPairs>
  <TitlesOfParts>
    <vt:vector size="206" baseType="lpstr">
      <vt:lpstr>Office-teema</vt:lpstr>
      <vt:lpstr>KOULUTERVEYSKYSELYN TULOKSET 2019</vt:lpstr>
      <vt:lpstr>Perusopetus,   4- &amp; 5 – lk oppilaat</vt:lpstr>
      <vt:lpstr>TYYTYVÄISYYS ELÄMÄÄN</vt:lpstr>
      <vt:lpstr>PowerPoint-esitys</vt:lpstr>
      <vt:lpstr>PowerPoint-esitys</vt:lpstr>
      <vt:lpstr>OSALLISUUS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TERVEYS</vt:lpstr>
      <vt:lpstr>PowerPoint-esitys</vt:lpstr>
      <vt:lpstr>PowerPoint-esitys</vt:lpstr>
      <vt:lpstr>PowerPoint-esitys</vt:lpstr>
      <vt:lpstr>PowerPoint-esitys</vt:lpstr>
      <vt:lpstr>PowerPoint-esitys</vt:lpstr>
      <vt:lpstr>PowerPoint-esitys</vt:lpstr>
      <vt:lpstr>ELINTAVAT</vt:lpstr>
      <vt:lpstr>PowerPoint-esitys</vt:lpstr>
      <vt:lpstr>PowerPoint-esitys</vt:lpstr>
      <vt:lpstr>PowerPoint-esitys</vt:lpstr>
      <vt:lpstr>PowerPoint-esitys</vt:lpstr>
      <vt:lpstr>PowerPoint-esitys</vt:lpstr>
      <vt:lpstr> KOULUNKÄYNTI</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PERHE</vt:lpstr>
      <vt:lpstr>PowerPoint-esitys</vt:lpstr>
      <vt:lpstr>PowerPoint-esitys</vt:lpstr>
      <vt:lpstr>PowerPoint-esitys</vt:lpstr>
      <vt:lpstr>PowerPoint-esitys</vt:lpstr>
      <vt:lpstr>PowerPoint-esitys</vt:lpstr>
      <vt:lpstr>KASVUYMPÄRISTÖN TURVALLISUUS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Koulun fyysiset olot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Perusopetus,  8. &amp; 9. LK OPPILAAT</vt:lpstr>
      <vt:lpstr>TYYTYVÄISYYS ELÄMÄÄN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TERVEYS</vt:lpstr>
      <vt:lpstr>PowerPoint-esitys</vt:lpstr>
      <vt:lpstr>PowerPoint-esitys</vt:lpstr>
      <vt:lpstr>PowerPoint-esitys</vt:lpstr>
      <vt:lpstr>PowerPoint-esitys</vt:lpstr>
      <vt:lpstr>PowerPoint-esitys</vt:lpstr>
      <vt:lpstr>PowerPoint-esitys</vt:lpstr>
      <vt:lpstr>PowerPoint-esitys</vt:lpstr>
      <vt:lpstr>PowerPoint-esitys</vt:lpstr>
      <vt:lpstr>ELINTAVAT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KOULUNKÄYNTI JA OPISKELU</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PERHE JA ELINOLOT</vt:lpstr>
      <vt:lpstr>PowerPoint-esitys</vt:lpstr>
      <vt:lpstr>PowerPoint-esitys</vt:lpstr>
      <vt:lpstr>PowerPoint-esitys</vt:lpstr>
      <vt:lpstr>PowerPoint-esitys</vt:lpstr>
      <vt:lpstr>KASVUYMPÄRISTÖN TURVALLISUUS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OPPILAITOKSEN FYYSISET OLOT</vt:lpstr>
      <vt:lpstr>PowerPoint-esitys</vt:lpstr>
      <vt:lpstr>PowerPoint-esitys</vt:lpstr>
      <vt:lpstr>PowerPoint-esitys</vt:lpstr>
      <vt:lpstr>PowerPoint-esitys</vt:lpstr>
      <vt:lpstr>VANHEMPIEN PÄIHTEIDENKÄYTTÖ</vt:lpstr>
      <vt:lpstr>TUEN SAAMINEN</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KSTHKY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KOULUTERVEYSKYSELYN TULOKSET 2019</dc:title>
  <dc:creator>Minna Multisilta</dc:creator>
  <cp:lastModifiedBy>Vesa-Pekka Leino</cp:lastModifiedBy>
  <cp:revision>147</cp:revision>
  <dcterms:created xsi:type="dcterms:W3CDTF">2019-10-07T08:59:52Z</dcterms:created>
  <dcterms:modified xsi:type="dcterms:W3CDTF">2019-10-25T06:31:10Z</dcterms:modified>
</cp:coreProperties>
</file>